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notesSlides/notesSlide42.xml" ContentType="application/vnd.openxmlformats-officedocument.presentationml.notesSlide+xml"/>
  <Override PartName="/ppt/charts/chart2.xml" ContentType="application/vnd.openxmlformats-officedocument.drawingml.chart+xml"/>
  <Override PartName="/ppt/notesSlides/notesSlide43.xml" ContentType="application/vnd.openxmlformats-officedocument.presentationml.notesSlide+xml"/>
  <Override PartName="/ppt/charts/chart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4" r:id="rId2"/>
    <p:sldMasterId id="2147483693" r:id="rId3"/>
  </p:sldMasterIdLst>
  <p:notesMasterIdLst>
    <p:notesMasterId r:id="rId68"/>
  </p:notesMasterIdLst>
  <p:sldIdLst>
    <p:sldId id="1913" r:id="rId4"/>
    <p:sldId id="1929" r:id="rId5"/>
    <p:sldId id="1930" r:id="rId6"/>
    <p:sldId id="1922" r:id="rId7"/>
    <p:sldId id="260" r:id="rId8"/>
    <p:sldId id="1978" r:id="rId9"/>
    <p:sldId id="1979" r:id="rId10"/>
    <p:sldId id="1980" r:id="rId11"/>
    <p:sldId id="1981" r:id="rId12"/>
    <p:sldId id="1982" r:id="rId13"/>
    <p:sldId id="1983" r:id="rId14"/>
    <p:sldId id="1923" r:id="rId15"/>
    <p:sldId id="1932" r:id="rId16"/>
    <p:sldId id="1933" r:id="rId17"/>
    <p:sldId id="1936" r:id="rId18"/>
    <p:sldId id="1934" r:id="rId19"/>
    <p:sldId id="263" r:id="rId20"/>
    <p:sldId id="1970" r:id="rId21"/>
    <p:sldId id="1971" r:id="rId22"/>
    <p:sldId id="1938" r:id="rId23"/>
    <p:sldId id="1939" r:id="rId24"/>
    <p:sldId id="1940" r:id="rId25"/>
    <p:sldId id="1941" r:id="rId26"/>
    <p:sldId id="1910" r:id="rId27"/>
    <p:sldId id="1945" r:id="rId28"/>
    <p:sldId id="1911" r:id="rId29"/>
    <p:sldId id="1904" r:id="rId30"/>
    <p:sldId id="1903" r:id="rId31"/>
    <p:sldId id="1886" r:id="rId32"/>
    <p:sldId id="1944" r:id="rId33"/>
    <p:sldId id="1972" r:id="rId34"/>
    <p:sldId id="1973" r:id="rId35"/>
    <p:sldId id="1974" r:id="rId36"/>
    <p:sldId id="1975" r:id="rId37"/>
    <p:sldId id="1984" r:id="rId38"/>
    <p:sldId id="1985" r:id="rId39"/>
    <p:sldId id="1986" r:id="rId40"/>
    <p:sldId id="1987" r:id="rId41"/>
    <p:sldId id="271" r:id="rId42"/>
    <p:sldId id="1988" r:id="rId43"/>
    <p:sldId id="1989" r:id="rId44"/>
    <p:sldId id="274" r:id="rId45"/>
    <p:sldId id="282" r:id="rId46"/>
    <p:sldId id="283" r:id="rId47"/>
    <p:sldId id="284" r:id="rId48"/>
    <p:sldId id="1957" r:id="rId49"/>
    <p:sldId id="1990" r:id="rId50"/>
    <p:sldId id="1924" r:id="rId51"/>
    <p:sldId id="1992" r:id="rId52"/>
    <p:sldId id="1969" r:id="rId53"/>
    <p:sldId id="256" r:id="rId54"/>
    <p:sldId id="257" r:id="rId55"/>
    <p:sldId id="258" r:id="rId56"/>
    <p:sldId id="259" r:id="rId57"/>
    <p:sldId id="1976" r:id="rId58"/>
    <p:sldId id="261" r:id="rId59"/>
    <p:sldId id="262" r:id="rId60"/>
    <p:sldId id="1977" r:id="rId61"/>
    <p:sldId id="264" r:id="rId62"/>
    <p:sldId id="265" r:id="rId63"/>
    <p:sldId id="266" r:id="rId64"/>
    <p:sldId id="310" r:id="rId65"/>
    <p:sldId id="1991" r:id="rId66"/>
    <p:sldId id="1926" r:id="rId67"/>
  </p:sldIdLst>
  <p:sldSz cx="9144000" cy="5143500" type="screen16x9"/>
  <p:notesSz cx="6858000" cy="9144000"/>
  <p:embeddedFontLst>
    <p:embeddedFont>
      <p:font typeface="Archivo Narrow" panose="020B060402020202020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
      <p:font typeface="Helvetica Neue" panose="020B0604020202020204" charset="0"/>
      <p:regular r:id="rId79"/>
      <p:bold r:id="rId80"/>
      <p:italic r:id="rId81"/>
      <p:boldItalic r:id="rId82"/>
    </p:embeddedFont>
    <p:embeddedFont>
      <p:font typeface="Inter" panose="020B0604020202020204" charset="0"/>
      <p:regular r:id="rId83"/>
      <p:bold r:id="rId84"/>
    </p:embeddedFont>
    <p:embeddedFont>
      <p:font typeface="Meiryo" panose="020B0604030504040204" pitchFamily="34" charset="-128"/>
      <p:regular r:id="rId85"/>
      <p:bold r:id="rId86"/>
      <p:italic r:id="rId87"/>
      <p:boldItalic r:id="rId88"/>
    </p:embeddedFont>
    <p:embeddedFont>
      <p:font typeface="Open Sans" panose="020B060603050402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2060"/>
    <a:srgbClr val="FF3300"/>
    <a:srgbClr val="EBF8FF"/>
    <a:srgbClr val="3C699E"/>
    <a:srgbClr val="FFC000"/>
    <a:srgbClr val="548235"/>
    <a:srgbClr val="ED7D31"/>
    <a:srgbClr val="7139FF"/>
    <a:srgbClr val="078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1A2889-9AEE-4372-ABEF-3158C452984B}">
  <a:tblStyle styleId="{FA1A2889-9AEE-4372-ABEF-3158C45298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D7FEC1E-F7A4-462E-8A03-53D7E172A53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2991" autoAdjust="0"/>
  </p:normalViewPr>
  <p:slideViewPr>
    <p:cSldViewPr snapToGrid="0">
      <p:cViewPr varScale="1">
        <p:scale>
          <a:sx n="40" d="100"/>
          <a:sy n="40" d="100"/>
        </p:scale>
        <p:origin x="1968" y="3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2.xml"/><Relationship Id="rId90" Type="http://schemas.openxmlformats.org/officeDocument/2006/relationships/font" Target="fonts/font22.fntdata"/><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font" Target="fonts/font3.fntdata"/><Relationship Id="rId92"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9.fntdata"/><Relationship Id="rId61" Type="http://schemas.openxmlformats.org/officeDocument/2006/relationships/slide" Target="slides/slide58.xml"/><Relationship Id="rId82"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2018</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4"/>
                <c:pt idx="0">
                  <c:v>Any Streaming</c:v>
                </c:pt>
                <c:pt idx="1">
                  <c:v>Streaming Only (chord cutters)</c:v>
                </c:pt>
                <c:pt idx="2">
                  <c:v>Internet Subscription for TV Shows/Movies (eg Netflix)</c:v>
                </c:pt>
                <c:pt idx="3">
                  <c:v>TV Clips of Shows Streamed and TV Programmes and Movies from the Internet (eg Youtube)</c:v>
                </c:pt>
              </c:strCache>
            </c:strRef>
          </c:cat>
          <c:val>
            <c:numRef>
              <c:f>Sheet1!$B$2:$B$5</c:f>
              <c:numCache>
                <c:formatCode>0%</c:formatCode>
                <c:ptCount val="4"/>
                <c:pt idx="0">
                  <c:v>0.43</c:v>
                </c:pt>
                <c:pt idx="1">
                  <c:v>0.08</c:v>
                </c:pt>
                <c:pt idx="2">
                  <c:v>0.19</c:v>
                </c:pt>
                <c:pt idx="3">
                  <c:v>0.4</c:v>
                </c:pt>
              </c:numCache>
            </c:numRef>
          </c:val>
          <c:extLst>
            <c:ext xmlns:c16="http://schemas.microsoft.com/office/drawing/2014/chart" uri="{C3380CC4-5D6E-409C-BE32-E72D297353CC}">
              <c16:uniqueId val="{00000000-5922-4AA2-8001-E13723F99BFE}"/>
            </c:ext>
          </c:extLst>
        </c:ser>
        <c:ser>
          <c:idx val="1"/>
          <c:order val="1"/>
          <c:tx>
            <c:strRef>
              <c:f>Sheet1!$C$1</c:f>
              <c:strCache>
                <c:ptCount val="1"/>
                <c:pt idx="0">
                  <c:v>2021</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4"/>
                <c:pt idx="0">
                  <c:v>Any Streaming</c:v>
                </c:pt>
                <c:pt idx="1">
                  <c:v>Streaming Only (chord cutters)</c:v>
                </c:pt>
                <c:pt idx="2">
                  <c:v>Internet Subscription for TV Shows/Movies (eg Netflix)</c:v>
                </c:pt>
                <c:pt idx="3">
                  <c:v>TV Clips of Shows Streamed and TV Programmes and Movies from the Internet (eg Youtube)</c:v>
                </c:pt>
              </c:strCache>
            </c:strRef>
          </c:cat>
          <c:val>
            <c:numRef>
              <c:f>Sheet1!$C$2:$C$5</c:f>
              <c:numCache>
                <c:formatCode>0%</c:formatCode>
                <c:ptCount val="4"/>
                <c:pt idx="0">
                  <c:v>0.49</c:v>
                </c:pt>
                <c:pt idx="1">
                  <c:v>0.11</c:v>
                </c:pt>
                <c:pt idx="2">
                  <c:v>0.33</c:v>
                </c:pt>
                <c:pt idx="3">
                  <c:v>0.41</c:v>
                </c:pt>
              </c:numCache>
            </c:numRef>
          </c:val>
          <c:extLst>
            <c:ext xmlns:c16="http://schemas.microsoft.com/office/drawing/2014/chart" uri="{C3380CC4-5D6E-409C-BE32-E72D297353CC}">
              <c16:uniqueId val="{00000001-5922-4AA2-8001-E13723F99BFE}"/>
            </c:ext>
          </c:extLst>
        </c:ser>
        <c:ser>
          <c:idx val="2"/>
          <c:order val="2"/>
          <c:tx>
            <c:strRef>
              <c:f>Sheet1!$D$1</c:f>
              <c:strCache>
                <c:ptCount val="1"/>
                <c:pt idx="0">
                  <c:v>2022</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4"/>
                <c:pt idx="0">
                  <c:v>Any Streaming</c:v>
                </c:pt>
                <c:pt idx="1">
                  <c:v>Streaming Only (chord cutters)</c:v>
                </c:pt>
                <c:pt idx="2">
                  <c:v>Internet Subscription for TV Shows/Movies (eg Netflix)</c:v>
                </c:pt>
                <c:pt idx="3">
                  <c:v>TV Clips of Shows Streamed and TV Programmes and Movies from the Internet (eg Youtube)</c:v>
                </c:pt>
              </c:strCache>
            </c:strRef>
          </c:cat>
          <c:val>
            <c:numRef>
              <c:f>Sheet1!$D$2:$D$5</c:f>
              <c:numCache>
                <c:formatCode>0%</c:formatCode>
                <c:ptCount val="4"/>
                <c:pt idx="0">
                  <c:v>0.53</c:v>
                </c:pt>
                <c:pt idx="1">
                  <c:v>0.11</c:v>
                </c:pt>
                <c:pt idx="2">
                  <c:v>0.4</c:v>
                </c:pt>
                <c:pt idx="3">
                  <c:v>0.42</c:v>
                </c:pt>
              </c:numCache>
            </c:numRef>
          </c:val>
          <c:extLst>
            <c:ext xmlns:c16="http://schemas.microsoft.com/office/drawing/2014/chart" uri="{C3380CC4-5D6E-409C-BE32-E72D297353CC}">
              <c16:uniqueId val="{00000002-5922-4AA2-8001-E13723F99BFE}"/>
            </c:ext>
          </c:extLst>
        </c:ser>
        <c:dLbls>
          <c:showLegendKey val="0"/>
          <c:showVal val="0"/>
          <c:showCatName val="0"/>
          <c:showSerName val="0"/>
          <c:showPercent val="0"/>
          <c:showBubbleSize val="0"/>
        </c:dLbls>
        <c:gapWidth val="150"/>
        <c:axId val="2018425424"/>
        <c:axId val="2018429776"/>
      </c:barChart>
      <c:catAx>
        <c:axId val="2018425424"/>
        <c:scaling>
          <c:orientation val="minMax"/>
        </c:scaling>
        <c:delete val="0"/>
        <c:axPos val="b"/>
        <c:numFmt formatCode="General" sourceLinked="0"/>
        <c:majorTickMark val="out"/>
        <c:minorTickMark val="none"/>
        <c:tickLblPos val="nextTo"/>
        <c:txPr>
          <a:bodyPr/>
          <a:lstStyle/>
          <a:p>
            <a:pPr>
              <a:defRPr sz="1400"/>
            </a:pPr>
            <a:endParaRPr lang="en-US"/>
          </a:p>
        </c:txPr>
        <c:crossAx val="2018429776"/>
        <c:crosses val="autoZero"/>
        <c:auto val="1"/>
        <c:lblAlgn val="ctr"/>
        <c:lblOffset val="100"/>
        <c:noMultiLvlLbl val="0"/>
      </c:catAx>
      <c:valAx>
        <c:axId val="2018429776"/>
        <c:scaling>
          <c:orientation val="minMax"/>
        </c:scaling>
        <c:delete val="1"/>
        <c:axPos val="l"/>
        <c:numFmt formatCode="0%" sourceLinked="1"/>
        <c:majorTickMark val="out"/>
        <c:minorTickMark val="none"/>
        <c:tickLblPos val="nextTo"/>
        <c:crossAx val="2018425424"/>
        <c:crosses val="autoZero"/>
        <c:crossBetween val="between"/>
      </c:valAx>
    </c:plotArea>
    <c:legend>
      <c:legendPos val="t"/>
      <c:overlay val="0"/>
      <c:txPr>
        <a:bodyPr/>
        <a:lstStyle/>
        <a:p>
          <a:pPr>
            <a:defRPr sz="1400"/>
          </a:pPr>
          <a:endParaRPr lang="en-US"/>
        </a:p>
      </c:txPr>
    </c:legend>
    <c:plotVisOnly val="1"/>
    <c:dispBlanksAs val="gap"/>
    <c:showDLblsOverMax val="0"/>
  </c:chart>
  <c:txPr>
    <a:bodyPr/>
    <a:lstStyle/>
    <a:p>
      <a:pPr>
        <a:defRPr sz="105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41815816067678"/>
          <c:y val="0"/>
          <c:w val="0.7200321776432711"/>
          <c:h val="0.99743264895695583"/>
        </c:manualLayout>
      </c:layout>
      <c:barChart>
        <c:barDir val="bar"/>
        <c:grouping val="clustered"/>
        <c:varyColors val="0"/>
        <c:ser>
          <c:idx val="0"/>
          <c:order val="0"/>
          <c:tx>
            <c:strRef>
              <c:f>Sheet1!$C$1</c:f>
              <c:strCache>
                <c:ptCount val="1"/>
                <c:pt idx="0">
                  <c:v>Fusion 2018</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Disney +</c:v>
                </c:pt>
                <c:pt idx="6">
                  <c:v>Google Play Movies</c:v>
                </c:pt>
                <c:pt idx="7">
                  <c:v>Unauthorised sources </c:v>
                </c:pt>
                <c:pt idx="8">
                  <c:v>Amazon Prime</c:v>
                </c:pt>
                <c:pt idx="9">
                  <c:v>Apple TV</c:v>
                </c:pt>
                <c:pt idx="10">
                  <c:v>Just Watch</c:v>
                </c:pt>
                <c:pt idx="11">
                  <c:v>Mediabox</c:v>
                </c:pt>
              </c:strCache>
            </c:strRef>
          </c:cat>
          <c:val>
            <c:numRef>
              <c:f>Sheet1!$C$2:$C$13</c:f>
              <c:numCache>
                <c:formatCode>0%</c:formatCode>
                <c:ptCount val="12"/>
                <c:pt idx="0">
                  <c:v>0.37</c:v>
                </c:pt>
                <c:pt idx="1">
                  <c:v>0.19</c:v>
                </c:pt>
                <c:pt idx="3">
                  <c:v>0.15</c:v>
                </c:pt>
                <c:pt idx="6">
                  <c:v>0.11</c:v>
                </c:pt>
                <c:pt idx="7">
                  <c:v>0.08</c:v>
                </c:pt>
                <c:pt idx="8">
                  <c:v>0.04</c:v>
                </c:pt>
                <c:pt idx="10">
                  <c:v>0.02</c:v>
                </c:pt>
                <c:pt idx="11">
                  <c:v>0.01</c:v>
                </c:pt>
              </c:numCache>
            </c:numRef>
          </c:val>
          <c:extLst>
            <c:ext xmlns:c16="http://schemas.microsoft.com/office/drawing/2014/chart" uri="{C3380CC4-5D6E-409C-BE32-E72D297353CC}">
              <c16:uniqueId val="{00000000-01A6-432F-80E6-0484D5B3F8F5}"/>
            </c:ext>
          </c:extLst>
        </c:ser>
        <c:ser>
          <c:idx val="1"/>
          <c:order val="1"/>
          <c:tx>
            <c:strRef>
              <c:f>Sheet1!$D$1</c:f>
              <c:strCache>
                <c:ptCount val="1"/>
                <c:pt idx="0">
                  <c:v>Fusion 2021</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Disney +</c:v>
                </c:pt>
                <c:pt idx="6">
                  <c:v>Google Play Movies</c:v>
                </c:pt>
                <c:pt idx="7">
                  <c:v>Unauthorised sources </c:v>
                </c:pt>
                <c:pt idx="8">
                  <c:v>Amazon Prime</c:v>
                </c:pt>
                <c:pt idx="9">
                  <c:v>Apple TV</c:v>
                </c:pt>
                <c:pt idx="10">
                  <c:v>Just Watch</c:v>
                </c:pt>
                <c:pt idx="11">
                  <c:v>Mediabox</c:v>
                </c:pt>
              </c:strCache>
            </c:strRef>
          </c:cat>
          <c:val>
            <c:numRef>
              <c:f>Sheet1!$D$2:$D$13</c:f>
              <c:numCache>
                <c:formatCode>0%</c:formatCode>
                <c:ptCount val="12"/>
                <c:pt idx="0">
                  <c:v>0.43</c:v>
                </c:pt>
                <c:pt idx="1">
                  <c:v>0.34</c:v>
                </c:pt>
                <c:pt idx="3">
                  <c:v>0.2</c:v>
                </c:pt>
                <c:pt idx="5">
                  <c:v>0.02</c:v>
                </c:pt>
                <c:pt idx="6">
                  <c:v>0.11</c:v>
                </c:pt>
                <c:pt idx="7">
                  <c:v>0.09</c:v>
                </c:pt>
                <c:pt idx="8">
                  <c:v>0.04</c:v>
                </c:pt>
                <c:pt idx="9">
                  <c:v>0.03</c:v>
                </c:pt>
                <c:pt idx="10">
                  <c:v>0.02</c:v>
                </c:pt>
                <c:pt idx="11">
                  <c:v>0.01</c:v>
                </c:pt>
              </c:numCache>
            </c:numRef>
          </c:val>
          <c:extLst>
            <c:ext xmlns:c16="http://schemas.microsoft.com/office/drawing/2014/chart" uri="{C3380CC4-5D6E-409C-BE32-E72D297353CC}">
              <c16:uniqueId val="{00000001-01A6-432F-80E6-0484D5B3F8F5}"/>
            </c:ext>
          </c:extLst>
        </c:ser>
        <c:ser>
          <c:idx val="2"/>
          <c:order val="2"/>
          <c:tx>
            <c:strRef>
              <c:f>Sheet1!$E$1</c:f>
              <c:strCache>
                <c:ptCount val="1"/>
                <c:pt idx="0">
                  <c:v>Fusion 2022</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Disney +</c:v>
                </c:pt>
                <c:pt idx="6">
                  <c:v>Google Play Movies</c:v>
                </c:pt>
                <c:pt idx="7">
                  <c:v>Unauthorised sources </c:v>
                </c:pt>
                <c:pt idx="8">
                  <c:v>Amazon Prime</c:v>
                </c:pt>
                <c:pt idx="9">
                  <c:v>Apple TV</c:v>
                </c:pt>
                <c:pt idx="10">
                  <c:v>Just Watch</c:v>
                </c:pt>
                <c:pt idx="11">
                  <c:v>Mediabox</c:v>
                </c:pt>
              </c:strCache>
            </c:strRef>
          </c:cat>
          <c:val>
            <c:numRef>
              <c:f>Sheet1!$E$2:$E$13</c:f>
              <c:numCache>
                <c:formatCode>0%</c:formatCode>
                <c:ptCount val="12"/>
                <c:pt idx="0">
                  <c:v>0.46</c:v>
                </c:pt>
                <c:pt idx="1">
                  <c:v>0.4</c:v>
                </c:pt>
                <c:pt idx="2">
                  <c:v>0.39</c:v>
                </c:pt>
                <c:pt idx="3">
                  <c:v>0.26</c:v>
                </c:pt>
                <c:pt idx="4">
                  <c:v>0.09</c:v>
                </c:pt>
                <c:pt idx="5">
                  <c:v>0.09</c:v>
                </c:pt>
                <c:pt idx="6">
                  <c:v>0.08</c:v>
                </c:pt>
                <c:pt idx="7">
                  <c:v>0.08</c:v>
                </c:pt>
                <c:pt idx="8">
                  <c:v>7.0000000000000007E-2</c:v>
                </c:pt>
                <c:pt idx="9">
                  <c:v>0.04</c:v>
                </c:pt>
                <c:pt idx="10">
                  <c:v>0.02</c:v>
                </c:pt>
                <c:pt idx="11">
                  <c:v>0.01</c:v>
                </c:pt>
              </c:numCache>
            </c:numRef>
          </c:val>
          <c:extLst>
            <c:ext xmlns:c16="http://schemas.microsoft.com/office/drawing/2014/chart" uri="{C3380CC4-5D6E-409C-BE32-E72D297353CC}">
              <c16:uniqueId val="{00000002-01A6-432F-80E6-0484D5B3F8F5}"/>
            </c:ext>
          </c:extLst>
        </c:ser>
        <c:dLbls>
          <c:showLegendKey val="0"/>
          <c:showVal val="0"/>
          <c:showCatName val="0"/>
          <c:showSerName val="0"/>
          <c:showPercent val="0"/>
          <c:showBubbleSize val="0"/>
        </c:dLbls>
        <c:gapWidth val="150"/>
        <c:axId val="2018428688"/>
        <c:axId val="2018416176"/>
      </c:barChart>
      <c:catAx>
        <c:axId val="2018428688"/>
        <c:scaling>
          <c:orientation val="maxMin"/>
        </c:scaling>
        <c:delete val="0"/>
        <c:axPos val="l"/>
        <c:numFmt formatCode="General" sourceLinked="0"/>
        <c:majorTickMark val="out"/>
        <c:minorTickMark val="none"/>
        <c:tickLblPos val="nextTo"/>
        <c:crossAx val="2018416176"/>
        <c:crosses val="autoZero"/>
        <c:auto val="1"/>
        <c:lblAlgn val="ctr"/>
        <c:lblOffset val="100"/>
        <c:noMultiLvlLbl val="0"/>
      </c:catAx>
      <c:valAx>
        <c:axId val="2018416176"/>
        <c:scaling>
          <c:orientation val="minMax"/>
        </c:scaling>
        <c:delete val="1"/>
        <c:axPos val="t"/>
        <c:numFmt formatCode="0%" sourceLinked="1"/>
        <c:majorTickMark val="out"/>
        <c:minorTickMark val="none"/>
        <c:tickLblPos val="nextTo"/>
        <c:crossAx val="2018428688"/>
        <c:crosses val="autoZero"/>
        <c:crossBetween val="between"/>
      </c:valAx>
    </c:plotArea>
    <c:legend>
      <c:legendPos val="r"/>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296391626748353"/>
          <c:y val="0"/>
          <c:w val="0.75101895301428201"/>
          <c:h val="0.99743264895695583"/>
        </c:manualLayout>
      </c:layout>
      <c:barChart>
        <c:barDir val="bar"/>
        <c:grouping val="clustered"/>
        <c:varyColors val="0"/>
        <c:ser>
          <c:idx val="0"/>
          <c:order val="0"/>
          <c:tx>
            <c:strRef>
              <c:f>Sheet1!$C$1</c:f>
              <c:strCache>
                <c:ptCount val="1"/>
                <c:pt idx="0">
                  <c:v>Fusion 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Google Play Movies</c:v>
                </c:pt>
                <c:pt idx="6">
                  <c:v>Disney +</c:v>
                </c:pt>
                <c:pt idx="7">
                  <c:v>Unauthorised sources </c:v>
                </c:pt>
                <c:pt idx="8">
                  <c:v>Amazon Prime</c:v>
                </c:pt>
                <c:pt idx="9">
                  <c:v>Apple TV</c:v>
                </c:pt>
                <c:pt idx="10">
                  <c:v>Just Watch</c:v>
                </c:pt>
                <c:pt idx="11">
                  <c:v>Mediabox</c:v>
                </c:pt>
              </c:strCache>
            </c:strRef>
          </c:cat>
          <c:val>
            <c:numRef>
              <c:f>Sheet1!$C$2:$C$13</c:f>
              <c:numCache>
                <c:formatCode>0%</c:formatCode>
                <c:ptCount val="12"/>
                <c:pt idx="0">
                  <c:v>0.67</c:v>
                </c:pt>
                <c:pt idx="1">
                  <c:v>0.35</c:v>
                </c:pt>
                <c:pt idx="3">
                  <c:v>0.28000000000000003</c:v>
                </c:pt>
                <c:pt idx="5">
                  <c:v>0.2</c:v>
                </c:pt>
                <c:pt idx="7">
                  <c:v>0.14000000000000001</c:v>
                </c:pt>
                <c:pt idx="8">
                  <c:v>7.0000000000000007E-2</c:v>
                </c:pt>
                <c:pt idx="10">
                  <c:v>0.04</c:v>
                </c:pt>
                <c:pt idx="11">
                  <c:v>0.04</c:v>
                </c:pt>
              </c:numCache>
            </c:numRef>
          </c:val>
          <c:extLst>
            <c:ext xmlns:c16="http://schemas.microsoft.com/office/drawing/2014/chart" uri="{C3380CC4-5D6E-409C-BE32-E72D297353CC}">
              <c16:uniqueId val="{00000000-7A40-4450-BB34-075AF463D313}"/>
            </c:ext>
          </c:extLst>
        </c:ser>
        <c:ser>
          <c:idx val="1"/>
          <c:order val="1"/>
          <c:tx>
            <c:strRef>
              <c:f>Sheet1!$D$1</c:f>
              <c:strCache>
                <c:ptCount val="1"/>
                <c:pt idx="0">
                  <c:v>Fusion 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Google Play Movies</c:v>
                </c:pt>
                <c:pt idx="6">
                  <c:v>Disney +</c:v>
                </c:pt>
                <c:pt idx="7">
                  <c:v>Unauthorised sources </c:v>
                </c:pt>
                <c:pt idx="8">
                  <c:v>Amazon Prime</c:v>
                </c:pt>
                <c:pt idx="9">
                  <c:v>Apple TV</c:v>
                </c:pt>
                <c:pt idx="10">
                  <c:v>Just Watch</c:v>
                </c:pt>
                <c:pt idx="11">
                  <c:v>Mediabox</c:v>
                </c:pt>
              </c:strCache>
            </c:strRef>
          </c:cat>
          <c:val>
            <c:numRef>
              <c:f>Sheet1!$D$2:$D$13</c:f>
              <c:numCache>
                <c:formatCode>0%</c:formatCode>
                <c:ptCount val="12"/>
                <c:pt idx="0">
                  <c:v>0.67</c:v>
                </c:pt>
                <c:pt idx="1">
                  <c:v>0.53</c:v>
                </c:pt>
                <c:pt idx="3">
                  <c:v>0.32</c:v>
                </c:pt>
                <c:pt idx="5">
                  <c:v>0.17</c:v>
                </c:pt>
                <c:pt idx="6">
                  <c:v>0.04</c:v>
                </c:pt>
                <c:pt idx="7">
                  <c:v>0.15</c:v>
                </c:pt>
                <c:pt idx="8">
                  <c:v>0.06</c:v>
                </c:pt>
                <c:pt idx="9">
                  <c:v>0.05</c:v>
                </c:pt>
                <c:pt idx="10">
                  <c:v>0.02</c:v>
                </c:pt>
                <c:pt idx="11">
                  <c:v>0.02</c:v>
                </c:pt>
              </c:numCache>
            </c:numRef>
          </c:val>
          <c:extLst>
            <c:ext xmlns:c16="http://schemas.microsoft.com/office/drawing/2014/chart" uri="{C3380CC4-5D6E-409C-BE32-E72D297353CC}">
              <c16:uniqueId val="{00000001-7A40-4450-BB34-075AF463D313}"/>
            </c:ext>
          </c:extLst>
        </c:ser>
        <c:ser>
          <c:idx val="2"/>
          <c:order val="2"/>
          <c:tx>
            <c:strRef>
              <c:f>Sheet1!$E$1</c:f>
              <c:strCache>
                <c:ptCount val="1"/>
                <c:pt idx="0">
                  <c:v>Fusion 2022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Sheet1!$B$2:$B$13</c:f>
              <c:strCache>
                <c:ptCount val="12"/>
                <c:pt idx="0">
                  <c:v>YouTube</c:v>
                </c:pt>
                <c:pt idx="1">
                  <c:v>Netflix</c:v>
                </c:pt>
                <c:pt idx="2">
                  <c:v>DStv (online)</c:v>
                </c:pt>
                <c:pt idx="3">
                  <c:v>Showmax</c:v>
                </c:pt>
                <c:pt idx="4">
                  <c:v>Viu</c:v>
                </c:pt>
                <c:pt idx="5">
                  <c:v>Google Play Movies</c:v>
                </c:pt>
                <c:pt idx="6">
                  <c:v>Disney +</c:v>
                </c:pt>
                <c:pt idx="7">
                  <c:v>Unauthorised sources </c:v>
                </c:pt>
                <c:pt idx="8">
                  <c:v>Amazon Prime</c:v>
                </c:pt>
                <c:pt idx="9">
                  <c:v>Apple TV</c:v>
                </c:pt>
                <c:pt idx="10">
                  <c:v>Just Watch</c:v>
                </c:pt>
                <c:pt idx="11">
                  <c:v>Mediabox</c:v>
                </c:pt>
              </c:strCache>
            </c:strRef>
          </c:cat>
          <c:val>
            <c:numRef>
              <c:f>Sheet1!$E$2:$E$13</c:f>
              <c:numCache>
                <c:formatCode>0%</c:formatCode>
                <c:ptCount val="12"/>
                <c:pt idx="0">
                  <c:v>0.66</c:v>
                </c:pt>
                <c:pt idx="1">
                  <c:v>0.57999999999999996</c:v>
                </c:pt>
                <c:pt idx="2">
                  <c:v>0.56999999999999995</c:v>
                </c:pt>
                <c:pt idx="3">
                  <c:v>0.38</c:v>
                </c:pt>
                <c:pt idx="4">
                  <c:v>0.13</c:v>
                </c:pt>
                <c:pt idx="5">
                  <c:v>0.12</c:v>
                </c:pt>
                <c:pt idx="6">
                  <c:v>0.12</c:v>
                </c:pt>
                <c:pt idx="7">
                  <c:v>0.11</c:v>
                </c:pt>
                <c:pt idx="8">
                  <c:v>0.1</c:v>
                </c:pt>
                <c:pt idx="9">
                  <c:v>0.05</c:v>
                </c:pt>
                <c:pt idx="10">
                  <c:v>0.02</c:v>
                </c:pt>
                <c:pt idx="11">
                  <c:v>0.02</c:v>
                </c:pt>
              </c:numCache>
            </c:numRef>
          </c:val>
          <c:extLst>
            <c:ext xmlns:c16="http://schemas.microsoft.com/office/drawing/2014/chart" uri="{C3380CC4-5D6E-409C-BE32-E72D297353CC}">
              <c16:uniqueId val="{00000002-7A40-4450-BB34-075AF463D313}"/>
            </c:ext>
          </c:extLst>
        </c:ser>
        <c:dLbls>
          <c:showLegendKey val="0"/>
          <c:showVal val="0"/>
          <c:showCatName val="0"/>
          <c:showSerName val="0"/>
          <c:showPercent val="0"/>
          <c:showBubbleSize val="0"/>
        </c:dLbls>
        <c:gapWidth val="150"/>
        <c:axId val="2018429232"/>
        <c:axId val="2018423792"/>
      </c:barChart>
      <c:catAx>
        <c:axId val="2018429232"/>
        <c:scaling>
          <c:orientation val="maxMin"/>
        </c:scaling>
        <c:delete val="0"/>
        <c:axPos val="l"/>
        <c:numFmt formatCode="General" sourceLinked="0"/>
        <c:majorTickMark val="out"/>
        <c:minorTickMark val="none"/>
        <c:tickLblPos val="nextTo"/>
        <c:txPr>
          <a:bodyPr/>
          <a:lstStyle/>
          <a:p>
            <a:pPr>
              <a:defRPr sz="1400"/>
            </a:pPr>
            <a:endParaRPr lang="en-US"/>
          </a:p>
        </c:txPr>
        <c:crossAx val="2018423792"/>
        <c:crosses val="autoZero"/>
        <c:auto val="1"/>
        <c:lblAlgn val="ctr"/>
        <c:lblOffset val="100"/>
        <c:noMultiLvlLbl val="0"/>
      </c:catAx>
      <c:valAx>
        <c:axId val="2018423792"/>
        <c:scaling>
          <c:orientation val="minMax"/>
        </c:scaling>
        <c:delete val="1"/>
        <c:axPos val="t"/>
        <c:numFmt formatCode="0%" sourceLinked="1"/>
        <c:majorTickMark val="out"/>
        <c:minorTickMark val="none"/>
        <c:tickLblPos val="nextTo"/>
        <c:crossAx val="2018429232"/>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0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29172954580167E-2"/>
          <c:y val="0.17052296576638568"/>
          <c:w val="0.90391902123668566"/>
          <c:h val="0.70511388267675901"/>
        </c:manualLayout>
      </c:layout>
      <c:barChart>
        <c:barDir val="col"/>
        <c:grouping val="percentStacked"/>
        <c:varyColors val="0"/>
        <c:ser>
          <c:idx val="2"/>
          <c:order val="0"/>
          <c:tx>
            <c:strRef>
              <c:f>Sheet1!$B$1</c:f>
              <c:strCache>
                <c:ptCount val="1"/>
                <c:pt idx="0">
                  <c:v>STANDARD RADIO</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Sheet1!$B$2:$B$6</c:f>
              <c:numCache>
                <c:formatCode>0%</c:formatCode>
                <c:ptCount val="5"/>
                <c:pt idx="0">
                  <c:v>0.25909444091262274</c:v>
                </c:pt>
                <c:pt idx="1">
                  <c:v>0.11811353012858988</c:v>
                </c:pt>
                <c:pt idx="2">
                  <c:v>9.1792300936768156E-2</c:v>
                </c:pt>
                <c:pt idx="3">
                  <c:v>6.7392116570147584E-2</c:v>
                </c:pt>
                <c:pt idx="4">
                  <c:v>5.6274503001075532E-2</c:v>
                </c:pt>
              </c:numCache>
            </c:numRef>
          </c:val>
          <c:extLst>
            <c:ext xmlns:c16="http://schemas.microsoft.com/office/drawing/2014/chart" uri="{C3380CC4-5D6E-409C-BE32-E72D297353CC}">
              <c16:uniqueId val="{00000000-B0A0-412B-9757-2E6E16475237}"/>
            </c:ext>
          </c:extLst>
        </c:ser>
        <c:ser>
          <c:idx val="0"/>
          <c:order val="1"/>
          <c:tx>
            <c:strRef>
              <c:f>Sheet1!$C$1</c:f>
              <c:strCache>
                <c:ptCount val="1"/>
                <c:pt idx="0">
                  <c:v>ONLINE</c:v>
                </c:pt>
              </c:strCache>
            </c:strRef>
          </c:tx>
          <c:spPr>
            <a:solidFill>
              <a:srgbClr val="FF33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Sheet1!$C$2:$C$6</c:f>
              <c:numCache>
                <c:formatCode>0%</c:formatCode>
                <c:ptCount val="5"/>
                <c:pt idx="0">
                  <c:v>0.17442490169762898</c:v>
                </c:pt>
                <c:pt idx="1">
                  <c:v>0.19546752514505011</c:v>
                </c:pt>
                <c:pt idx="2">
                  <c:v>0.16775834309133489</c:v>
                </c:pt>
                <c:pt idx="3">
                  <c:v>0.16005043900616478</c:v>
                </c:pt>
                <c:pt idx="4">
                  <c:v>0.14981091489435519</c:v>
                </c:pt>
              </c:numCache>
            </c:numRef>
          </c:val>
          <c:extLst>
            <c:ext xmlns:c16="http://schemas.microsoft.com/office/drawing/2014/chart" uri="{C3380CC4-5D6E-409C-BE32-E72D297353CC}">
              <c16:uniqueId val="{00000001-B0A0-412B-9757-2E6E16475237}"/>
            </c:ext>
          </c:extLst>
        </c:ser>
        <c:ser>
          <c:idx val="1"/>
          <c:order val="2"/>
          <c:tx>
            <c:strRef>
              <c:f>Sheet1!$D$1</c:f>
              <c:strCache>
                <c:ptCount val="1"/>
                <c:pt idx="0">
                  <c:v>online2</c:v>
                </c:pt>
              </c:strCache>
            </c:strRef>
          </c:tx>
          <c:spPr>
            <a:solidFill>
              <a:srgbClr val="61D83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Sheet1!$D$2:$D$6</c:f>
              <c:numCache>
                <c:formatCode>0%</c:formatCode>
                <c:ptCount val="5"/>
                <c:pt idx="0">
                  <c:v>0.17468390195662922</c:v>
                </c:pt>
                <c:pt idx="1">
                  <c:v>0.17129553845874029</c:v>
                </c:pt>
                <c:pt idx="2">
                  <c:v>0.13938085480093676</c:v>
                </c:pt>
                <c:pt idx="3">
                  <c:v>0.142466841023725</c:v>
                </c:pt>
                <c:pt idx="4">
                  <c:v>0.11553273427471117</c:v>
                </c:pt>
              </c:numCache>
            </c:numRef>
          </c:val>
          <c:extLst>
            <c:ext xmlns:c16="http://schemas.microsoft.com/office/drawing/2014/chart" uri="{C3380CC4-5D6E-409C-BE32-E72D297353CC}">
              <c16:uniqueId val="{00000002-B0A0-412B-9757-2E6E16475237}"/>
            </c:ext>
          </c:extLst>
        </c:ser>
        <c:ser>
          <c:idx val="3"/>
          <c:order val="3"/>
          <c:tx>
            <c:strRef>
              <c:f>Sheet1!$E$1</c:f>
              <c:strCache>
                <c:ptCount val="1"/>
                <c:pt idx="0">
                  <c:v>print</c:v>
                </c:pt>
              </c:strCache>
            </c:strRef>
          </c:tx>
          <c:spPr>
            <a:solidFill>
              <a:srgbClr val="61D836">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Sheet1!$E$2:$E$6</c:f>
              <c:numCache>
                <c:formatCode>0%</c:formatCode>
                <c:ptCount val="5"/>
                <c:pt idx="0">
                  <c:v>8.5022721386357747E-2</c:v>
                </c:pt>
                <c:pt idx="1">
                  <c:v>9.2177297611902298E-2</c:v>
                </c:pt>
                <c:pt idx="2">
                  <c:v>8.0375439110070251E-2</c:v>
                </c:pt>
                <c:pt idx="3">
                  <c:v>6.4286381468335513E-2</c:v>
                </c:pt>
                <c:pt idx="4">
                  <c:v>4.0037470075980984E-2</c:v>
                </c:pt>
              </c:numCache>
            </c:numRef>
          </c:val>
          <c:extLst>
            <c:ext xmlns:c16="http://schemas.microsoft.com/office/drawing/2014/chart" uri="{C3380CC4-5D6E-409C-BE32-E72D297353CC}">
              <c16:uniqueId val="{00000003-B0A0-412B-9757-2E6E16475237}"/>
            </c:ext>
          </c:extLst>
        </c:ser>
        <c:ser>
          <c:idx val="4"/>
          <c:order val="4"/>
          <c:tx>
            <c:strRef>
              <c:f>Sheet1!$F$1</c:f>
              <c:strCache>
                <c:ptCount val="1"/>
                <c:pt idx="0">
                  <c:v>online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Sheet1!$F$2:$F$6</c:f>
              <c:numCache>
                <c:formatCode>0%</c:formatCode>
                <c:ptCount val="5"/>
                <c:pt idx="0">
                  <c:v>0.18092345365072637</c:v>
                </c:pt>
                <c:pt idx="1">
                  <c:v>0.2507593532311162</c:v>
                </c:pt>
                <c:pt idx="2">
                  <c:v>0.29736899882903983</c:v>
                </c:pt>
                <c:pt idx="3">
                  <c:v>0.26288996824210725</c:v>
                </c:pt>
                <c:pt idx="4">
                  <c:v>0.41380147798633038</c:v>
                </c:pt>
              </c:numCache>
            </c:numRef>
          </c:val>
          <c:extLst>
            <c:ext xmlns:c16="http://schemas.microsoft.com/office/drawing/2014/chart" uri="{C3380CC4-5D6E-409C-BE32-E72D297353CC}">
              <c16:uniqueId val="{00000004-B0A0-412B-9757-2E6E16475237}"/>
            </c:ext>
          </c:extLst>
        </c:ser>
        <c:ser>
          <c:idx val="5"/>
          <c:order val="5"/>
          <c:tx>
            <c:strRef>
              <c:f>Sheet1!$G$1</c:f>
              <c:strCache>
                <c:ptCount val="1"/>
                <c:pt idx="0">
                  <c:v>subs &amp; standard</c:v>
                </c:pt>
              </c:strCache>
            </c:strRef>
          </c:tx>
          <c:spPr>
            <a:solidFill>
              <a:srgbClr val="00A2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BEFORE 9</c:v>
                </c:pt>
                <c:pt idx="1">
                  <c:v>9H00-15H00</c:v>
                </c:pt>
                <c:pt idx="2">
                  <c:v>15H00-18H00</c:v>
                </c:pt>
                <c:pt idx="3">
                  <c:v>18H00-22H00</c:v>
                </c:pt>
                <c:pt idx="4">
                  <c:v>AFTER 22H00</c:v>
                </c:pt>
              </c:strCache>
            </c:strRef>
          </c:cat>
          <c:val>
            <c:numRef>
              <c:f>Sheet1!$G$2:$G$6</c:f>
              <c:numCache>
                <c:formatCode>0%</c:formatCode>
                <c:ptCount val="5"/>
                <c:pt idx="0">
                  <c:v>0.12585058039603494</c:v>
                </c:pt>
                <c:pt idx="1">
                  <c:v>0.17218675542460121</c:v>
                </c:pt>
                <c:pt idx="2">
                  <c:v>0.22332406323185011</c:v>
                </c:pt>
                <c:pt idx="3">
                  <c:v>0.30291425368951991</c:v>
                </c:pt>
                <c:pt idx="4">
                  <c:v>0.22454289976754674</c:v>
                </c:pt>
              </c:numCache>
            </c:numRef>
          </c:val>
          <c:extLst>
            <c:ext xmlns:c16="http://schemas.microsoft.com/office/drawing/2014/chart" uri="{C3380CC4-5D6E-409C-BE32-E72D297353CC}">
              <c16:uniqueId val="{00000005-B0A0-412B-9757-2E6E16475237}"/>
            </c:ext>
          </c:extLst>
        </c:ser>
        <c:dLbls>
          <c:showLegendKey val="0"/>
          <c:showVal val="0"/>
          <c:showCatName val="0"/>
          <c:showSerName val="0"/>
          <c:showPercent val="0"/>
          <c:showBubbleSize val="0"/>
        </c:dLbls>
        <c:gapWidth val="2"/>
        <c:overlap val="100"/>
        <c:axId val="219365920"/>
        <c:axId val="219366312"/>
        <c:extLst/>
      </c:barChart>
      <c:catAx>
        <c:axId val="21936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crossAx val="219366312"/>
        <c:crosses val="autoZero"/>
        <c:auto val="0"/>
        <c:lblAlgn val="ctr"/>
        <c:lblOffset val="0"/>
        <c:noMultiLvlLbl val="0"/>
      </c:catAx>
      <c:valAx>
        <c:axId val="2193663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19365920"/>
        <c:crosses val="autoZero"/>
        <c:crossBetween val="between"/>
      </c:valAx>
      <c:spPr>
        <a:solidFill>
          <a:schemeClr val="tx1">
            <a:lumMod val="50000"/>
            <a:lumOff val="50000"/>
          </a:schemeClr>
        </a:solidFill>
        <a:ln>
          <a:noFill/>
        </a:ln>
        <a:effectLst/>
      </c:spPr>
    </c:plotArea>
    <c:plotVisOnly val="1"/>
    <c:dispBlanksAs val="gap"/>
    <c:showDLblsOverMax val="0"/>
  </c:chart>
  <c:spPr>
    <a:noFill/>
    <a:ln>
      <a:noFill/>
    </a:ln>
    <a:effectLst/>
  </c:spPr>
  <c:txPr>
    <a:bodyPr/>
    <a:lstStyle/>
    <a:p>
      <a:pPr>
        <a:defRPr>
          <a:solidFill>
            <a:schemeClr val="tx1">
              <a:lumMod val="75000"/>
              <a:lumOff val="25000"/>
            </a:schemeClr>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0.08973</cdr:x>
      <cdr:y>0.8112</cdr:y>
    </cdr:from>
    <cdr:to>
      <cdr:x>0.1569</cdr:x>
      <cdr:y>0.88708</cdr:y>
    </cdr:to>
    <cdr:sp macro="" textlink="">
      <cdr:nvSpPr>
        <cdr:cNvPr id="3" name="TextBox 1">
          <a:extLst xmlns:a="http://schemas.openxmlformats.org/drawingml/2006/main">
            <a:ext uri="{FF2B5EF4-FFF2-40B4-BE49-F238E27FC236}">
              <a16:creationId xmlns:a16="http://schemas.microsoft.com/office/drawing/2014/main" id="{975851E3-D6F0-4CB0-97DC-3C97B8C636BA}"/>
            </a:ext>
          </a:extLst>
        </cdr:cNvPr>
        <cdr:cNvSpPr txBox="1"/>
      </cdr:nvSpPr>
      <cdr:spPr>
        <a:xfrm xmlns:a="http://schemas.openxmlformats.org/drawingml/2006/main">
          <a:off x="787998" y="3070937"/>
          <a:ext cx="589905" cy="28725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ZA" sz="12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rPr>
            <a:t>RADIO</a:t>
          </a:r>
          <a:endParaRPr kumimoji="0" lang="en-ZA" sz="30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cdr:txBody>
    </cdr:sp>
  </cdr:relSizeAnchor>
  <cdr:relSizeAnchor xmlns:cdr="http://schemas.openxmlformats.org/drawingml/2006/chartDrawing">
    <cdr:from>
      <cdr:x>0.09028</cdr:x>
      <cdr:y>0.6372</cdr:y>
    </cdr:from>
    <cdr:to>
      <cdr:x>0.16712</cdr:x>
      <cdr:y>0.71308</cdr:y>
    </cdr:to>
    <cdr:sp macro="" textlink="">
      <cdr:nvSpPr>
        <cdr:cNvPr id="4" name="TextBox 1">
          <a:extLst xmlns:a="http://schemas.openxmlformats.org/drawingml/2006/main">
            <a:ext uri="{FF2B5EF4-FFF2-40B4-BE49-F238E27FC236}">
              <a16:creationId xmlns:a16="http://schemas.microsoft.com/office/drawing/2014/main" id="{955D9731-0B3E-4FD0-8C1A-C9C70CD2E394}"/>
            </a:ext>
          </a:extLst>
        </cdr:cNvPr>
        <cdr:cNvSpPr txBox="1"/>
      </cdr:nvSpPr>
      <cdr:spPr>
        <a:xfrm xmlns:a="http://schemas.openxmlformats.org/drawingml/2006/main">
          <a:off x="792809" y="2412230"/>
          <a:ext cx="674865" cy="28725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ZA" sz="12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rPr>
            <a:t>ONLINE</a:t>
          </a:r>
          <a:endParaRPr kumimoji="0" lang="en-ZA" sz="14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cdr:txBody>
    </cdr:sp>
  </cdr:relSizeAnchor>
  <cdr:relSizeAnchor xmlns:cdr="http://schemas.openxmlformats.org/drawingml/2006/chartDrawing">
    <cdr:from>
      <cdr:x>0.21133</cdr:x>
      <cdr:y>0.46206</cdr:y>
    </cdr:from>
    <cdr:to>
      <cdr:x>0.28818</cdr:x>
      <cdr:y>0.53794</cdr:y>
    </cdr:to>
    <cdr:sp macro="" textlink="">
      <cdr:nvSpPr>
        <cdr:cNvPr id="5" name="TextBox 1">
          <a:extLst xmlns:a="http://schemas.openxmlformats.org/drawingml/2006/main">
            <a:ext uri="{FF2B5EF4-FFF2-40B4-BE49-F238E27FC236}">
              <a16:creationId xmlns:a16="http://schemas.microsoft.com/office/drawing/2014/main" id="{ECBDED5E-F2FF-4E78-BEB4-35B242C852C6}"/>
            </a:ext>
          </a:extLst>
        </cdr:cNvPr>
        <cdr:cNvSpPr txBox="1"/>
      </cdr:nvSpPr>
      <cdr:spPr>
        <a:xfrm xmlns:a="http://schemas.openxmlformats.org/drawingml/2006/main">
          <a:off x="1855936" y="1749208"/>
          <a:ext cx="674896" cy="28725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ZA" sz="12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rPr>
            <a:t>ONLINE</a:t>
          </a:r>
          <a:endParaRPr kumimoji="0" lang="en-ZA" sz="2800" b="0" i="0" u="none" strike="noStrike" cap="none" spc="0" normalizeH="0" baseline="0" dirty="0">
            <a:ln>
              <a:noFill/>
            </a:ln>
            <a:solidFill>
              <a:schemeClr val="bg1"/>
            </a:solidFill>
            <a:effectLst/>
            <a:uFillTx/>
            <a:latin typeface="Arial" panose="020B0604020202020204" pitchFamily="34" charset="0"/>
            <a:ea typeface="Helvetica Neue"/>
            <a:cs typeface="Arial" panose="020B0604020202020204" pitchFamily="34" charset="0"/>
            <a:sym typeface="Helvetica Neue"/>
          </a:endParaRPr>
        </a:p>
      </cdr:txBody>
    </cdr:sp>
  </cdr:relSizeAnchor>
  <cdr:relSizeAnchor xmlns:cdr="http://schemas.openxmlformats.org/drawingml/2006/chartDrawing">
    <cdr:from>
      <cdr:x>0.9211</cdr:x>
      <cdr:y>0.36419</cdr:y>
    </cdr:from>
    <cdr:to>
      <cdr:x>0.98736</cdr:x>
      <cdr:y>0.44007</cdr:y>
    </cdr:to>
    <cdr:sp macro="" textlink="">
      <cdr:nvSpPr>
        <cdr:cNvPr id="6" name="TextBox 1">
          <a:extLst xmlns:a="http://schemas.openxmlformats.org/drawingml/2006/main">
            <a:ext uri="{FF2B5EF4-FFF2-40B4-BE49-F238E27FC236}">
              <a16:creationId xmlns:a16="http://schemas.microsoft.com/office/drawing/2014/main" id="{ECBDED5E-F2FF-4E78-BEB4-35B242C852C6}"/>
            </a:ext>
          </a:extLst>
        </cdr:cNvPr>
        <cdr:cNvSpPr txBox="1"/>
      </cdr:nvSpPr>
      <cdr:spPr>
        <a:xfrm xmlns:a="http://schemas.openxmlformats.org/drawingml/2006/main">
          <a:off x="8089096" y="1378693"/>
          <a:ext cx="581894" cy="28725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en-ZA" sz="1200" b="0" i="0" u="none" strike="noStrike" cap="none" spc="0" normalizeH="0" baseline="0" dirty="0">
              <a:ln>
                <a:noFill/>
              </a:ln>
              <a:solidFill>
                <a:schemeClr val="bg1"/>
              </a:solidFill>
              <a:effectLst/>
              <a:uFillTx/>
              <a:latin typeface="+mn-lt"/>
              <a:ea typeface="Helvetica Neue"/>
              <a:cs typeface="Helvetica Neue"/>
              <a:sym typeface="Helvetica Neue"/>
            </a:rPr>
            <a:t>ONLINE</a:t>
          </a:r>
          <a:endParaRPr kumimoji="0" lang="en-ZA" sz="1400" b="0" i="0" u="none" strike="noStrike" cap="none" spc="0" normalizeH="0" baseline="0" dirty="0">
            <a:ln>
              <a:noFill/>
            </a:ln>
            <a:solidFill>
              <a:schemeClr val="bg1"/>
            </a:solidFill>
            <a:effectLst/>
            <a:uFillTx/>
            <a:latin typeface="+mn-lt"/>
            <a:ea typeface="Helvetica Neue"/>
            <a:cs typeface="Helvetica Neue"/>
            <a:sym typeface="Helvetica Neue"/>
          </a:endParaRPr>
        </a:p>
      </cdr:txBody>
    </cdr:sp>
  </cdr:relSizeAnchor>
  <cdr:relSizeAnchor xmlns:cdr="http://schemas.openxmlformats.org/drawingml/2006/chartDrawing">
    <cdr:from>
      <cdr:x>0.19947</cdr:x>
      <cdr:y>0.37956</cdr:y>
    </cdr:from>
    <cdr:to>
      <cdr:x>0.2734</cdr:x>
      <cdr:y>0.45544</cdr:y>
    </cdr:to>
    <cdr:sp macro="" textlink="">
      <cdr:nvSpPr>
        <cdr:cNvPr id="7" name="TextBox 1">
          <a:extLst xmlns:a="http://schemas.openxmlformats.org/drawingml/2006/main">
            <a:ext uri="{FF2B5EF4-FFF2-40B4-BE49-F238E27FC236}">
              <a16:creationId xmlns:a16="http://schemas.microsoft.com/office/drawing/2014/main" id="{ECBDED5E-F2FF-4E78-BEB4-35B242C852C6}"/>
            </a:ext>
          </a:extLst>
        </cdr:cNvPr>
        <cdr:cNvSpPr txBox="1"/>
      </cdr:nvSpPr>
      <cdr:spPr>
        <a:xfrm xmlns:a="http://schemas.openxmlformats.org/drawingml/2006/main">
          <a:off x="1751724" y="1436896"/>
          <a:ext cx="649252" cy="28725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en-ZA" sz="1200" dirty="0">
              <a:solidFill>
                <a:schemeClr val="bg1"/>
              </a:solidFill>
              <a:latin typeface="+mn-lt"/>
              <a:ea typeface="Helvetica Neue"/>
              <a:cs typeface="Helvetica Neue"/>
              <a:sym typeface="Helvetica Neue"/>
            </a:rPr>
            <a:t>PRINTED</a:t>
          </a:r>
          <a:endParaRPr kumimoji="0" lang="en-ZA" sz="3000" b="0" i="0" u="none" strike="noStrike" cap="none" spc="0" normalizeH="0" baseline="0" dirty="0">
            <a:ln>
              <a:noFill/>
            </a:ln>
            <a:solidFill>
              <a:schemeClr val="bg1"/>
            </a:solidFill>
            <a:effectLst/>
            <a:uFillTx/>
            <a:latin typeface="+mn-lt"/>
            <a:ea typeface="Helvetica Neue"/>
            <a:cs typeface="Helvetica Neue"/>
            <a:sym typeface="Helvetica Neue"/>
          </a:endParaRPr>
        </a:p>
      </cdr:txBody>
    </cdr:sp>
  </cdr:relSizeAnchor>
  <cdr:relSizeAnchor xmlns:cdr="http://schemas.openxmlformats.org/drawingml/2006/chartDrawing">
    <cdr:from>
      <cdr:x>0.82891</cdr:x>
      <cdr:y>0.20104</cdr:y>
    </cdr:from>
    <cdr:to>
      <cdr:x>0.98679</cdr:x>
      <cdr:y>0.27887</cdr:y>
    </cdr:to>
    <cdr:sp macro="" textlink="">
      <cdr:nvSpPr>
        <cdr:cNvPr id="8" name="TextBox 1">
          <a:extLst xmlns:a="http://schemas.openxmlformats.org/drawingml/2006/main">
            <a:ext uri="{FF2B5EF4-FFF2-40B4-BE49-F238E27FC236}">
              <a16:creationId xmlns:a16="http://schemas.microsoft.com/office/drawing/2014/main" id="{ECBDED5E-F2FF-4E78-BEB4-35B242C852C6}"/>
            </a:ext>
          </a:extLst>
        </cdr:cNvPr>
        <cdr:cNvSpPr txBox="1"/>
      </cdr:nvSpPr>
      <cdr:spPr>
        <a:xfrm xmlns:a="http://schemas.openxmlformats.org/drawingml/2006/main">
          <a:off x="7471990" y="821493"/>
          <a:ext cx="1423238" cy="318036"/>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r" defTabSz="825500" rtl="0" fontAlgn="auto" latinLnBrk="0" hangingPunct="0">
            <a:lnSpc>
              <a:spcPct val="100000"/>
            </a:lnSpc>
            <a:spcBef>
              <a:spcPts val="0"/>
            </a:spcBef>
            <a:spcAft>
              <a:spcPts val="0"/>
            </a:spcAft>
            <a:buClrTx/>
            <a:buSzTx/>
            <a:buFontTx/>
            <a:buNone/>
            <a:tabLst/>
          </a:pPr>
          <a:r>
            <a:rPr lang="en-ZA" sz="1200" dirty="0">
              <a:solidFill>
                <a:schemeClr val="bg1"/>
              </a:solidFill>
              <a:latin typeface="Helvetica Neue"/>
              <a:ea typeface="Helvetica Neue"/>
              <a:cs typeface="Helvetica Neue"/>
              <a:sym typeface="Helvetica Neue"/>
            </a:rPr>
            <a:t>TV</a:t>
          </a:r>
          <a:endParaRPr kumimoji="0" lang="en-ZA" sz="1800" b="0" i="0" u="none" strike="noStrike" cap="none" spc="0" normalizeH="0" baseline="0" dirty="0">
            <a:ln>
              <a:noFill/>
            </a:ln>
            <a:solidFill>
              <a:schemeClr val="bg1"/>
            </a:solidFill>
            <a:effectLst/>
            <a:uFillTx/>
            <a:latin typeface="Helvetica Neue"/>
            <a:ea typeface="Helvetica Neue"/>
            <a:cs typeface="Helvetica Neue"/>
            <a:sym typeface="Helvetica Neue"/>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SG"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2</a:t>
            </a:fld>
            <a:endParaRPr lang="en-ZA" dirty="0"/>
          </a:p>
        </p:txBody>
      </p:sp>
    </p:spTree>
    <p:extLst>
      <p:ext uri="{BB962C8B-B14F-4D97-AF65-F5344CB8AC3E}">
        <p14:creationId xmlns:p14="http://schemas.microsoft.com/office/powerpoint/2010/main" val="397018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12</a:t>
            </a:fld>
            <a:endParaRPr lang="en-ZA" dirty="0"/>
          </a:p>
        </p:txBody>
      </p:sp>
    </p:spTree>
    <p:extLst>
      <p:ext uri="{BB962C8B-B14F-4D97-AF65-F5344CB8AC3E}">
        <p14:creationId xmlns:p14="http://schemas.microsoft.com/office/powerpoint/2010/main" val="209437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Cheating interviewers , suburb </a:t>
            </a:r>
            <a:r>
              <a:rPr lang="en-GB" noProof="0" dirty="0"/>
              <a:t>whatsapp</a:t>
            </a:r>
            <a:r>
              <a:rPr lang="en-US" dirty="0"/>
              <a:t> groups</a:t>
            </a:r>
          </a:p>
        </p:txBody>
      </p:sp>
      <p:sp>
        <p:nvSpPr>
          <p:cNvPr id="4" name="Slide Number Placeholder 3"/>
          <p:cNvSpPr>
            <a:spLocks noGrp="1"/>
          </p:cNvSpPr>
          <p:nvPr>
            <p:ph type="sldNum" sz="quarter" idx="5"/>
          </p:nvPr>
        </p:nvSpPr>
        <p:spPr/>
        <p:txBody>
          <a:bodyPr/>
          <a:lstStyle/>
          <a:p>
            <a:fld id="{3FF16206-1D90-435E-8A73-159CC3207E8D}" type="slidenum">
              <a:rPr lang="en-ZA" smtClean="0"/>
              <a:pPr/>
              <a:t>13</a:t>
            </a:fld>
            <a:endParaRPr lang="en-ZA" dirty="0"/>
          </a:p>
        </p:txBody>
      </p:sp>
    </p:spTree>
    <p:extLst>
      <p:ext uri="{BB962C8B-B14F-4D97-AF65-F5344CB8AC3E}">
        <p14:creationId xmlns:p14="http://schemas.microsoft.com/office/powerpoint/2010/main" val="323504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14</a:t>
            </a:fld>
            <a:endParaRPr lang="en-ZA" dirty="0"/>
          </a:p>
        </p:txBody>
      </p:sp>
    </p:spTree>
    <p:extLst>
      <p:ext uri="{BB962C8B-B14F-4D97-AF65-F5344CB8AC3E}">
        <p14:creationId xmlns:p14="http://schemas.microsoft.com/office/powerpoint/2010/main" val="423015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15</a:t>
            </a:fld>
            <a:endParaRPr lang="en-ZA" dirty="0"/>
          </a:p>
        </p:txBody>
      </p:sp>
    </p:spTree>
    <p:extLst>
      <p:ext uri="{BB962C8B-B14F-4D97-AF65-F5344CB8AC3E}">
        <p14:creationId xmlns:p14="http://schemas.microsoft.com/office/powerpoint/2010/main" val="279710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16</a:t>
            </a:fld>
            <a:endParaRPr lang="en-ZA" dirty="0"/>
          </a:p>
        </p:txBody>
      </p:sp>
    </p:spTree>
    <p:extLst>
      <p:ext uri="{BB962C8B-B14F-4D97-AF65-F5344CB8AC3E}">
        <p14:creationId xmlns:p14="http://schemas.microsoft.com/office/powerpoint/2010/main" val="313696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5d0cac1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5d0cac1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dirty="0"/>
              <a:t>Census online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t>
            </a:r>
          </a:p>
        </p:txBody>
      </p:sp>
      <p:sp>
        <p:nvSpPr>
          <p:cNvPr id="4" name="Slide Number Placeholder 3"/>
          <p:cNvSpPr>
            <a:spLocks noGrp="1"/>
          </p:cNvSpPr>
          <p:nvPr>
            <p:ph type="sldNum" sz="quarter" idx="5"/>
          </p:nvPr>
        </p:nvSpPr>
        <p:spPr/>
        <p:txBody>
          <a:bodyPr/>
          <a:lstStyle/>
          <a:p>
            <a:fld id="{3FF16206-1D90-435E-8A73-159CC3207E8D}" type="slidenum">
              <a:rPr lang="en-ZA" smtClean="0"/>
              <a:pPr/>
              <a:t>18</a:t>
            </a:fld>
            <a:endParaRPr lang="en-ZA" dirty="0"/>
          </a:p>
        </p:txBody>
      </p:sp>
    </p:spTree>
    <p:extLst>
      <p:ext uri="{BB962C8B-B14F-4D97-AF65-F5344CB8AC3E}">
        <p14:creationId xmlns:p14="http://schemas.microsoft.com/office/powerpoint/2010/main" val="381213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19</a:t>
            </a:fld>
            <a:endParaRPr lang="en-ZA" dirty="0"/>
          </a:p>
        </p:txBody>
      </p:sp>
    </p:spTree>
    <p:extLst>
      <p:ext uri="{BB962C8B-B14F-4D97-AF65-F5344CB8AC3E}">
        <p14:creationId xmlns:p14="http://schemas.microsoft.com/office/powerpoint/2010/main" val="13807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SUZUKI We cant do everything. NAAMSA  Smart shopper every 100</a:t>
            </a:r>
            <a:r>
              <a:rPr lang="en-US" baseline="30000" dirty="0"/>
              <a:t>th</a:t>
            </a:r>
            <a:r>
              <a:rPr lang="en-US" dirty="0"/>
              <a:t> – that’s 140,000 or ever 1000 that’s 14k</a:t>
            </a:r>
          </a:p>
          <a:p>
            <a:r>
              <a:rPr lang="en-US" dirty="0"/>
              <a:t>BANKS – CREDIT CARD  NLI</a:t>
            </a:r>
          </a:p>
        </p:txBody>
      </p:sp>
      <p:sp>
        <p:nvSpPr>
          <p:cNvPr id="4" name="Slide Number Placeholder 3"/>
          <p:cNvSpPr>
            <a:spLocks noGrp="1"/>
          </p:cNvSpPr>
          <p:nvPr>
            <p:ph type="sldNum" sz="quarter" idx="5"/>
          </p:nvPr>
        </p:nvSpPr>
        <p:spPr/>
        <p:txBody>
          <a:bodyPr/>
          <a:lstStyle/>
          <a:p>
            <a:fld id="{3FF16206-1D90-435E-8A73-159CC3207E8D}" type="slidenum">
              <a:rPr lang="en-ZA" smtClean="0"/>
              <a:pPr/>
              <a:t>20</a:t>
            </a:fld>
            <a:endParaRPr lang="en-ZA" dirty="0"/>
          </a:p>
        </p:txBody>
      </p:sp>
    </p:spTree>
    <p:extLst>
      <p:ext uri="{BB962C8B-B14F-4D97-AF65-F5344CB8AC3E}">
        <p14:creationId xmlns:p14="http://schemas.microsoft.com/office/powerpoint/2010/main" val="296936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21</a:t>
            </a:fld>
            <a:endParaRPr lang="en-ZA" dirty="0"/>
          </a:p>
        </p:txBody>
      </p:sp>
    </p:spTree>
    <p:extLst>
      <p:ext uri="{BB962C8B-B14F-4D97-AF65-F5344CB8AC3E}">
        <p14:creationId xmlns:p14="http://schemas.microsoft.com/office/powerpoint/2010/main" val="31967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874cd4010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874cd4010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22</a:t>
            </a:fld>
            <a:endParaRPr lang="en-ZA" dirty="0"/>
          </a:p>
        </p:txBody>
      </p:sp>
    </p:spTree>
    <p:extLst>
      <p:ext uri="{BB962C8B-B14F-4D97-AF65-F5344CB8AC3E}">
        <p14:creationId xmlns:p14="http://schemas.microsoft.com/office/powerpoint/2010/main" val="240583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23</a:t>
            </a:fld>
            <a:endParaRPr lang="en-ZA" dirty="0"/>
          </a:p>
        </p:txBody>
      </p:sp>
    </p:spTree>
    <p:extLst>
      <p:ext uri="{BB962C8B-B14F-4D97-AF65-F5344CB8AC3E}">
        <p14:creationId xmlns:p14="http://schemas.microsoft.com/office/powerpoint/2010/main" val="2427317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c8dddfeb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c8dddfeb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587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c8dddfeb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c8dddfeb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7466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c8dddfeb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c8dddfeb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6836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c8dddfeb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c8dddfeb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5570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c8dddfeb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c8dddfeb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2650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5d0cac1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5d0cac1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3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16206-1D90-435E-8A73-159CC3207E8D}" type="slidenum">
              <a:rPr lang="en-ZA" smtClean="0"/>
              <a:pPr/>
              <a:t>30</a:t>
            </a:fld>
            <a:endParaRPr lang="en-ZA" dirty="0"/>
          </a:p>
        </p:txBody>
      </p:sp>
    </p:spTree>
    <p:extLst>
      <p:ext uri="{BB962C8B-B14F-4D97-AF65-F5344CB8AC3E}">
        <p14:creationId xmlns:p14="http://schemas.microsoft.com/office/powerpoint/2010/main" val="304695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FF16206-1D90-435E-8A73-159CC3207E8D}" type="slidenum">
              <a:rPr kumimoji="0" lang="en-Z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Z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9319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428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1" name="Google Shape;1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FF16206-1D90-435E-8A73-159CC3207E8D}" type="slidenum">
              <a:rPr kumimoji="0" lang="en-Z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Z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9927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1" name="Google Shape;1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8106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19" name="Google Shape;31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0509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326" name="Google Shape;32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0896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41" name="Google Shape;341;p1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9407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7011" marR="0" lvl="0" indent="-188911" algn="l" rtl="0">
              <a:lnSpc>
                <a:spcPct val="100000"/>
              </a:lnSpc>
              <a:spcBef>
                <a:spcPts val="0"/>
              </a:spcBef>
              <a:spcAft>
                <a:spcPts val="0"/>
              </a:spcAft>
              <a:buClr>
                <a:schemeClr val="dk1"/>
              </a:buClr>
              <a:buSzPts val="1200"/>
              <a:buFont typeface="Arial"/>
              <a:buChar char="•"/>
            </a:pPr>
            <a:r>
              <a:rPr lang="en-SG" sz="1200" b="0" i="0" u="none" strike="noStrike" cap="none" dirty="0">
                <a:solidFill>
                  <a:schemeClr val="dk1"/>
                </a:solidFill>
                <a:latin typeface="Arial"/>
                <a:ea typeface="Arial"/>
                <a:cs typeface="Arial"/>
                <a:sym typeface="Arial"/>
              </a:rPr>
              <a:t>Samples are still important- and play a key role in any market research activity. Surveys in particular are easy to set up, and easy to execute.</a:t>
            </a:r>
            <a:endParaRPr dirty="0"/>
          </a:p>
          <a:p>
            <a:pPr marL="227011"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227011" marR="0" lvl="0" indent="-188911" algn="l" rtl="0">
              <a:lnSpc>
                <a:spcPct val="100000"/>
              </a:lnSpc>
              <a:spcBef>
                <a:spcPts val="0"/>
              </a:spcBef>
              <a:spcAft>
                <a:spcPts val="0"/>
              </a:spcAft>
              <a:buClr>
                <a:schemeClr val="dk1"/>
              </a:buClr>
              <a:buSzPts val="1200"/>
              <a:buFont typeface="Arial"/>
              <a:buChar char="•"/>
            </a:pPr>
            <a:r>
              <a:rPr lang="en-SG" sz="1200" b="0" i="0" u="none" strike="noStrike" cap="none" dirty="0">
                <a:solidFill>
                  <a:schemeClr val="dk1"/>
                </a:solidFill>
                <a:latin typeface="Arial"/>
                <a:ea typeface="Arial"/>
                <a:cs typeface="Arial"/>
                <a:sym typeface="Arial"/>
              </a:rPr>
              <a:t>But the problem is the viability of the single source panel. We need to be open to alternatives</a:t>
            </a:r>
            <a:br>
              <a:rPr lang="en-SG"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227011" marR="0" lvl="0" indent="-188911" algn="l" rtl="0">
              <a:lnSpc>
                <a:spcPct val="100000"/>
              </a:lnSpc>
              <a:spcBef>
                <a:spcPts val="0"/>
              </a:spcBef>
              <a:spcAft>
                <a:spcPts val="0"/>
              </a:spcAft>
              <a:buClr>
                <a:schemeClr val="dk1"/>
              </a:buClr>
              <a:buSzPts val="1200"/>
              <a:buFont typeface="Arial"/>
              <a:buChar char="•"/>
            </a:pPr>
            <a:r>
              <a:rPr lang="en-SG" sz="1200" b="0" i="0" u="none" strike="noStrike" cap="none" dirty="0">
                <a:solidFill>
                  <a:schemeClr val="dk1"/>
                </a:solidFill>
                <a:latin typeface="Arial"/>
                <a:ea typeface="Arial"/>
                <a:cs typeface="Arial"/>
                <a:sym typeface="Arial"/>
              </a:rPr>
              <a:t>Creating a fusion is still hard to do, but no harder than any other modelling solution</a:t>
            </a:r>
            <a:br>
              <a:rPr lang="en-SG" sz="1200" b="0" i="0" u="none" strike="noStrike" cap="none" dirty="0">
                <a:solidFill>
                  <a:schemeClr val="dk1"/>
                </a:solidFill>
                <a:latin typeface="Arial"/>
                <a:ea typeface="Arial"/>
                <a:cs typeface="Arial"/>
                <a:sym typeface="Arial"/>
              </a:rPr>
            </a:br>
            <a:endParaRPr sz="1200" b="0" i="0" u="none" strike="noStrike" cap="none" dirty="0">
              <a:solidFill>
                <a:schemeClr val="dk1"/>
              </a:solidFill>
              <a:latin typeface="Arial"/>
              <a:ea typeface="Arial"/>
              <a:cs typeface="Arial"/>
              <a:sym typeface="Arial"/>
            </a:endParaRPr>
          </a:p>
          <a:p>
            <a:pPr marL="227011" marR="0" lvl="0" indent="-188911" algn="l" rtl="0">
              <a:lnSpc>
                <a:spcPct val="100000"/>
              </a:lnSpc>
              <a:spcBef>
                <a:spcPts val="0"/>
              </a:spcBef>
              <a:spcAft>
                <a:spcPts val="0"/>
              </a:spcAft>
              <a:buClr>
                <a:schemeClr val="dk1"/>
              </a:buClr>
              <a:buSzPts val="1200"/>
              <a:buFont typeface="Arial"/>
              <a:buChar char="•"/>
            </a:pPr>
            <a:r>
              <a:rPr lang="en-SG" sz="1200" b="0" i="0" u="none" strike="noStrike" cap="none" dirty="0">
                <a:solidFill>
                  <a:schemeClr val="dk1"/>
                </a:solidFill>
                <a:latin typeface="Arial"/>
                <a:ea typeface="Arial"/>
                <a:cs typeface="Arial"/>
                <a:sym typeface="Arial"/>
              </a:rPr>
              <a:t>As the consumer landscape continues to fragment, and a growing need to see the whole picture, data fusion is a proven, and viable solution</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4537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688" name="Google Shape;68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474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5" name="Google Shape;7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737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722" name="Google Shape;72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38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4897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7" name="Google Shape;7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858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4" name="Google Shape;8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7262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4" name="Google Shape;8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5266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4" name="Google Shape;8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410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1 GB for 30 days down to R85, and specials for night time and shorter validity. </a:t>
            </a:r>
          </a:p>
          <a:p>
            <a:pPr marL="0" lvl="0" indent="0" algn="l" rtl="0">
              <a:spcBef>
                <a:spcPts val="0"/>
              </a:spcBef>
              <a:spcAft>
                <a:spcPts val="0"/>
              </a:spcAft>
              <a:buNone/>
            </a:pPr>
            <a:r>
              <a:rPr lang="en-ZA" dirty="0"/>
              <a:t>Hundreds of thousands of wi fi spots, not just in restaurants but in public places and transport hubs</a:t>
            </a:r>
          </a:p>
          <a:p>
            <a:pPr marL="0" lvl="0" indent="0" algn="l" rtl="0">
              <a:spcBef>
                <a:spcPts val="0"/>
              </a:spcBef>
              <a:spcAft>
                <a:spcPts val="0"/>
              </a:spcAft>
              <a:buNone/>
            </a:pPr>
            <a:r>
              <a:rPr lang="en-ZA" dirty="0"/>
              <a:t>Companies supplied modems and computers to staff during covid  </a:t>
            </a:r>
          </a:p>
          <a:p>
            <a:pPr marL="0" lvl="0" indent="0" algn="l" rtl="0">
              <a:spcBef>
                <a:spcPts val="0"/>
              </a:spcBef>
              <a:spcAft>
                <a:spcPts val="0"/>
              </a:spcAft>
              <a:buNone/>
            </a:pPr>
            <a:r>
              <a:rPr lang="en-ZA" dirty="0"/>
              <a:t>6.5m people on Moya – while not streaming video, free apps provide a free gateway to experiencing the power of the internet SEARCH TODAY, STREAM TOMMOROW Peter L</a:t>
            </a:r>
            <a:endParaRPr dirty="0"/>
          </a:p>
        </p:txBody>
      </p:sp>
      <p:sp>
        <p:nvSpPr>
          <p:cNvPr id="1349" name="Google Shape;134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390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Ran this on Advertising and marketing and percentages where the same</a:t>
            </a:r>
            <a:endParaRPr dirty="0"/>
          </a:p>
        </p:txBody>
      </p:sp>
      <p:sp>
        <p:nvSpPr>
          <p:cNvPr id="1349" name="Google Shape;134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533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9" name="Google Shape;134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87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9" name="Google Shape;134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9" name="Google Shape;134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072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99" name="Google Shape;199;p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1846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Single source measurement- panels, diaries and surveys- was the backbone of market research in the 20th century. We measure activity in a small subset of the population and project results out against a Universe estimate. These data sources are great- they give us the advantage of being able to directly link activity to deep and rich demographic information. </a:t>
            </a:r>
            <a:br>
              <a:rPr lang="en-SG" dirty="0">
                <a:latin typeface="Arial"/>
                <a:ea typeface="Arial"/>
                <a:cs typeface="Arial"/>
                <a:sym typeface="Arial"/>
              </a:rPr>
            </a:br>
            <a:br>
              <a:rPr lang="en-SG" dirty="0">
                <a:latin typeface="Arial"/>
                <a:ea typeface="Arial"/>
                <a:cs typeface="Arial"/>
                <a:sym typeface="Arial"/>
              </a:rPr>
            </a:br>
            <a:r>
              <a:rPr lang="en-SG" dirty="0">
                <a:latin typeface="Arial"/>
                <a:ea typeface="Arial"/>
                <a:cs typeface="Arial"/>
                <a:sym typeface="Arial"/>
              </a:rPr>
              <a:t>Here is the problem. The number of paths consumers can take to consume media and purchase products has expanded rapidly in the last 20 years; the notion of Fragmentation. Look at all the ways people consume advertising. Look at all the ways they now purchase products.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All of the various permutations and combinations of consumption make traditional survey-based measurement more difficult.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Why? Because expecting people to record everything they do - everything they do - is a big ask…... It’s hard to remember, and it’s time consuming.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800"/>
              <a:buFont typeface="Arial"/>
              <a:buNone/>
            </a:pPr>
            <a:r>
              <a:rPr lang="en-SG" dirty="0">
                <a:latin typeface="Arial"/>
                <a:ea typeface="Arial"/>
                <a:cs typeface="Arial"/>
                <a:sym typeface="Arial"/>
              </a:rPr>
              <a:t>So as markets continue to fragment</a:t>
            </a:r>
            <a:r>
              <a:rPr lang="en-SG" dirty="0">
                <a:solidFill>
                  <a:srgbClr val="DC0015"/>
                </a:solidFill>
                <a:latin typeface="Arial"/>
                <a:ea typeface="Arial"/>
                <a:cs typeface="Arial"/>
                <a:sym typeface="Arial"/>
              </a:rPr>
              <a:t> </a:t>
            </a:r>
            <a:endParaRPr dirty="0">
              <a:latin typeface="Arial"/>
              <a:ea typeface="Arial"/>
              <a:cs typeface="Arial"/>
              <a:sym typeface="Arial"/>
            </a:endParaRPr>
          </a:p>
          <a:p>
            <a:pPr marL="576262" lvl="1" indent="-317500" algn="l" rtl="0">
              <a:lnSpc>
                <a:spcPct val="100000"/>
              </a:lnSpc>
              <a:spcBef>
                <a:spcPts val="800"/>
              </a:spcBef>
              <a:spcAft>
                <a:spcPts val="0"/>
              </a:spcAft>
              <a:buClr>
                <a:schemeClr val="dk1"/>
              </a:buClr>
              <a:buSzPts val="1200"/>
              <a:buAutoNum type="arabicPeriod"/>
            </a:pPr>
            <a:r>
              <a:rPr lang="en-SG" dirty="0">
                <a:latin typeface="Arial"/>
                <a:ea typeface="Arial"/>
                <a:cs typeface="Arial"/>
                <a:sym typeface="Arial"/>
              </a:rPr>
              <a:t>We need</a:t>
            </a:r>
            <a:r>
              <a:rPr lang="en-SG" dirty="0">
                <a:solidFill>
                  <a:srgbClr val="FFB100"/>
                </a:solidFill>
                <a:latin typeface="Arial"/>
                <a:ea typeface="Arial"/>
                <a:cs typeface="Arial"/>
                <a:sym typeface="Arial"/>
              </a:rPr>
              <a:t> </a:t>
            </a:r>
            <a:r>
              <a:rPr lang="en-SG" b="1" dirty="0">
                <a:solidFill>
                  <a:srgbClr val="FFB100"/>
                </a:solidFill>
                <a:latin typeface="Arial"/>
                <a:ea typeface="Arial"/>
                <a:cs typeface="Arial"/>
                <a:sym typeface="Arial"/>
              </a:rPr>
              <a:t>More</a:t>
            </a:r>
            <a:r>
              <a:rPr lang="en-SG" b="1" dirty="0">
                <a:solidFill>
                  <a:srgbClr val="00AEEF"/>
                </a:solidFill>
                <a:latin typeface="Arial"/>
                <a:ea typeface="Arial"/>
                <a:cs typeface="Arial"/>
                <a:sym typeface="Arial"/>
              </a:rPr>
              <a:t> </a:t>
            </a:r>
            <a:r>
              <a:rPr lang="en-SG" dirty="0">
                <a:latin typeface="Arial"/>
                <a:ea typeface="Arial"/>
                <a:cs typeface="Arial"/>
                <a:sym typeface="Arial"/>
              </a:rPr>
              <a:t>questions</a:t>
            </a:r>
            <a:r>
              <a:rPr lang="en-SG" b="1" dirty="0">
                <a:solidFill>
                  <a:srgbClr val="DC0015"/>
                </a:solidFill>
                <a:latin typeface="Arial"/>
                <a:ea typeface="Arial"/>
                <a:cs typeface="Arial"/>
                <a:sym typeface="Arial"/>
              </a:rPr>
              <a:t> </a:t>
            </a:r>
            <a:r>
              <a:rPr lang="en-SG" dirty="0">
                <a:latin typeface="Arial"/>
                <a:ea typeface="Arial"/>
                <a:cs typeface="Arial"/>
                <a:sym typeface="Arial"/>
              </a:rPr>
              <a:t>to understand complexity and brands which means </a:t>
            </a:r>
            <a:r>
              <a:rPr lang="en-SG" b="1" dirty="0">
                <a:solidFill>
                  <a:srgbClr val="FFB100"/>
                </a:solidFill>
                <a:latin typeface="Arial"/>
                <a:ea typeface="Arial"/>
                <a:cs typeface="Arial"/>
                <a:sym typeface="Arial"/>
              </a:rPr>
              <a:t>Longer</a:t>
            </a:r>
            <a:r>
              <a:rPr lang="en-SG" dirty="0">
                <a:solidFill>
                  <a:srgbClr val="FFB100"/>
                </a:solidFill>
                <a:latin typeface="Arial"/>
                <a:ea typeface="Arial"/>
                <a:cs typeface="Arial"/>
                <a:sym typeface="Arial"/>
              </a:rPr>
              <a:t> </a:t>
            </a:r>
            <a:r>
              <a:rPr lang="en-SG" dirty="0">
                <a:latin typeface="Arial"/>
                <a:ea typeface="Arial"/>
                <a:cs typeface="Arial"/>
                <a:sym typeface="Arial"/>
              </a:rPr>
              <a:t>questionnaires</a:t>
            </a:r>
            <a:endParaRPr dirty="0">
              <a:latin typeface="Arial"/>
              <a:ea typeface="Arial"/>
              <a:cs typeface="Arial"/>
              <a:sym typeface="Arial"/>
            </a:endParaRPr>
          </a:p>
          <a:p>
            <a:pPr marL="576262" lvl="1" indent="-317500" algn="l" rtl="0">
              <a:lnSpc>
                <a:spcPct val="100000"/>
              </a:lnSpc>
              <a:spcBef>
                <a:spcPts val="800"/>
              </a:spcBef>
              <a:spcAft>
                <a:spcPts val="0"/>
              </a:spcAft>
              <a:buClr>
                <a:schemeClr val="dk1"/>
              </a:buClr>
              <a:buSzPts val="1200"/>
              <a:buAutoNum type="arabicPeriod"/>
            </a:pPr>
            <a:r>
              <a:rPr lang="en-SG" dirty="0">
                <a:latin typeface="Arial"/>
                <a:ea typeface="Arial"/>
                <a:cs typeface="Arial"/>
                <a:sym typeface="Arial"/>
              </a:rPr>
              <a:t>The increased burden leads to </a:t>
            </a:r>
            <a:r>
              <a:rPr lang="en-SG" b="1" dirty="0">
                <a:solidFill>
                  <a:srgbClr val="FFB100"/>
                </a:solidFill>
                <a:latin typeface="Arial"/>
                <a:ea typeface="Arial"/>
                <a:cs typeface="Arial"/>
                <a:sym typeface="Arial"/>
              </a:rPr>
              <a:t>Fewer</a:t>
            </a:r>
            <a:r>
              <a:rPr lang="en-SG" b="1" dirty="0">
                <a:solidFill>
                  <a:srgbClr val="00AEEF"/>
                </a:solidFill>
                <a:latin typeface="Arial"/>
                <a:ea typeface="Arial"/>
                <a:cs typeface="Arial"/>
                <a:sym typeface="Arial"/>
              </a:rPr>
              <a:t> </a:t>
            </a:r>
            <a:r>
              <a:rPr lang="en-SG" dirty="0">
                <a:latin typeface="Arial"/>
                <a:ea typeface="Arial"/>
                <a:cs typeface="Arial"/>
                <a:sym typeface="Arial"/>
              </a:rPr>
              <a:t>respondents</a:t>
            </a:r>
            <a:r>
              <a:rPr lang="en-SG" b="1" dirty="0">
                <a:solidFill>
                  <a:srgbClr val="00AEEF"/>
                </a:solidFill>
                <a:latin typeface="Arial"/>
                <a:ea typeface="Arial"/>
                <a:cs typeface="Arial"/>
                <a:sym typeface="Arial"/>
              </a:rPr>
              <a:t> </a:t>
            </a:r>
            <a:r>
              <a:rPr lang="en-SG" dirty="0">
                <a:latin typeface="Arial"/>
                <a:ea typeface="Arial"/>
                <a:cs typeface="Arial"/>
                <a:sym typeface="Arial"/>
              </a:rPr>
              <a:t>per question AND </a:t>
            </a:r>
            <a:r>
              <a:rPr lang="en-SG" b="1" dirty="0">
                <a:solidFill>
                  <a:srgbClr val="FFB100"/>
                </a:solidFill>
                <a:latin typeface="Arial"/>
                <a:ea typeface="Arial"/>
                <a:cs typeface="Arial"/>
                <a:sym typeface="Arial"/>
              </a:rPr>
              <a:t>Poorer</a:t>
            </a:r>
            <a:r>
              <a:rPr lang="en-SG" b="1" dirty="0">
                <a:solidFill>
                  <a:srgbClr val="00AEEF"/>
                </a:solidFill>
                <a:latin typeface="Arial"/>
                <a:ea typeface="Arial"/>
                <a:cs typeface="Arial"/>
                <a:sym typeface="Arial"/>
              </a:rPr>
              <a:t> </a:t>
            </a:r>
            <a:r>
              <a:rPr lang="en-SG" dirty="0">
                <a:latin typeface="Arial"/>
                <a:ea typeface="Arial"/>
                <a:cs typeface="Arial"/>
                <a:sym typeface="Arial"/>
              </a:rPr>
              <a:t>quality</a:t>
            </a:r>
            <a:r>
              <a:rPr lang="en-SG" b="1" dirty="0">
                <a:solidFill>
                  <a:srgbClr val="00AEEF"/>
                </a:solidFill>
                <a:latin typeface="Arial"/>
                <a:ea typeface="Arial"/>
                <a:cs typeface="Arial"/>
                <a:sym typeface="Arial"/>
              </a:rPr>
              <a:t> </a:t>
            </a:r>
            <a:r>
              <a:rPr lang="en-SG" dirty="0">
                <a:latin typeface="Arial"/>
                <a:ea typeface="Arial"/>
                <a:cs typeface="Arial"/>
                <a:sym typeface="Arial"/>
              </a:rPr>
              <a:t>of responses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Couple that with the ever growing challenge of declining response rates and participation- driven as much by increasing awareness of personal privacy as the onus of participation as- and you quickly appreciate why it is harder and harder for individual surveys or paper diaries to give us pervasive measurement.</a:t>
            </a:r>
            <a:endParaRPr dirty="0">
              <a:latin typeface="Arial"/>
              <a:ea typeface="Arial"/>
              <a:cs typeface="Arial"/>
              <a:sym typeface="Arial"/>
            </a:endParaRPr>
          </a:p>
          <a:p>
            <a:pPr marL="0" lvl="0" indent="0" algn="l" rtl="0">
              <a:lnSpc>
                <a:spcPct val="9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95000"/>
              </a:lnSpc>
              <a:spcBef>
                <a:spcPts val="0"/>
              </a:spcBef>
              <a:spcAft>
                <a:spcPts val="0"/>
              </a:spcAft>
              <a:buClr>
                <a:schemeClr val="dk1"/>
              </a:buClr>
              <a:buSzPts val="1100"/>
              <a:buFont typeface="Arial"/>
              <a:buNone/>
            </a:pPr>
            <a:r>
              <a:rPr lang="en-SG" dirty="0">
                <a:latin typeface="Arial"/>
                <a:ea typeface="Arial"/>
                <a:cs typeface="Arial"/>
                <a:sym typeface="Arial"/>
              </a:rPr>
              <a:t>What we face is a limitation in scope. Coverage is being compromised. Think of it like this, given all of the options people have, how likely are we to observe a specific combination of exposures and actions directly in a single sample?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Ideally, marketing researchers would like to have large, unbiased, representative samples of consumers available so all marketing influences, such as purchase behaviour, TV and print advertising exposure, attitudes, opinions and lifestyles, etc, could be measured. And, in this ideal world, the impact of these influences all would be measured on the same sample of consumers.</a:t>
            </a:r>
            <a:endParaRPr dirty="0">
              <a:latin typeface="Arial"/>
              <a:ea typeface="Arial"/>
              <a:cs typeface="Arial"/>
              <a:sym typeface="Arial"/>
            </a:endParaRPr>
          </a:p>
          <a:p>
            <a:pPr marL="0" lvl="0" indent="0" algn="l" rtl="0">
              <a:lnSpc>
                <a:spcPct val="100000"/>
              </a:lnSpc>
              <a:spcBef>
                <a:spcPts val="790"/>
              </a:spcBef>
              <a:spcAft>
                <a:spcPts val="0"/>
              </a:spcAft>
              <a:buClr>
                <a:schemeClr val="dk1"/>
              </a:buClr>
              <a:buSzPts val="1100"/>
              <a:buFont typeface="Arial"/>
              <a:buNone/>
            </a:pPr>
            <a:r>
              <a:rPr lang="en-SG" dirty="0">
                <a:latin typeface="Arial"/>
                <a:ea typeface="Arial"/>
                <a:cs typeface="Arial"/>
                <a:sym typeface="Arial"/>
              </a:rPr>
              <a:t>Realistically, however, such complete data are not available, or are impractical to collect from a single consumer. </a:t>
            </a:r>
            <a:endParaRPr dirty="0">
              <a:latin typeface="Arial"/>
              <a:ea typeface="Arial"/>
              <a:cs typeface="Arial"/>
              <a:sym typeface="Arial"/>
            </a:endParaRPr>
          </a:p>
          <a:p>
            <a:pPr marL="0" lvl="0" indent="0" algn="l" rtl="0">
              <a:lnSpc>
                <a:spcPct val="100000"/>
              </a:lnSpc>
              <a:spcBef>
                <a:spcPts val="790"/>
              </a:spcBef>
              <a:spcAft>
                <a:spcPts val="0"/>
              </a:spcAft>
              <a:buClr>
                <a:schemeClr val="dk1"/>
              </a:buClr>
              <a:buSzPts val="1100"/>
              <a:buFont typeface="Arial"/>
              <a:buNone/>
            </a:pPr>
            <a:r>
              <a:rPr lang="en-SG" dirty="0">
                <a:latin typeface="Arial"/>
                <a:ea typeface="Arial"/>
                <a:cs typeface="Arial"/>
                <a:sym typeface="Arial"/>
              </a:rPr>
              <a:t>But here is the good news-  we are living in an information age. There are a multitude of data sources available; Panels, surveys and the emergence of “Big Data” are all established to capture a piece of the puzzle. As a market researcher, the challenge lies in finding a logical and robust way to thread those assets together and build a complete view of the individual, one that incorporates all of the behaviors we seek to quantify and understand.</a:t>
            </a:r>
            <a:endParaRPr dirty="0">
              <a:latin typeface="Arial"/>
              <a:ea typeface="Arial"/>
              <a:cs typeface="Arial"/>
              <a:sym typeface="Arial"/>
            </a:endParaRPr>
          </a:p>
          <a:p>
            <a:pPr marL="0" lvl="0" indent="0" algn="l" rtl="0">
              <a:lnSpc>
                <a:spcPct val="100000"/>
              </a:lnSpc>
              <a:spcBef>
                <a:spcPts val="790"/>
              </a:spcBef>
              <a:spcAft>
                <a:spcPts val="0"/>
              </a:spcAft>
              <a:buClr>
                <a:schemeClr val="dk1"/>
              </a:buClr>
              <a:buSzPts val="1100"/>
              <a:buFont typeface="Arial"/>
              <a:buNone/>
            </a:pPr>
            <a:r>
              <a:rPr lang="en-SG" dirty="0">
                <a:latin typeface="Arial"/>
                <a:ea typeface="Arial"/>
                <a:cs typeface="Arial"/>
                <a:sym typeface="Arial"/>
              </a:rPr>
              <a:t>The science has come a long way here, and continues to evolve. What we are seeing with the READ22 product is a reflection of that evolution. </a:t>
            </a:r>
            <a:endParaRPr dirty="0">
              <a:latin typeface="Arial"/>
              <a:ea typeface="Arial"/>
              <a:cs typeface="Arial"/>
              <a:sym typeface="Arial"/>
            </a:endParaRPr>
          </a:p>
          <a:p>
            <a:pPr marL="0" lvl="0" indent="0" algn="l" rtl="0">
              <a:lnSpc>
                <a:spcPct val="100000"/>
              </a:lnSpc>
              <a:spcBef>
                <a:spcPts val="79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141" name="Google Shape;14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SG" dirty="0">
                <a:latin typeface="Arial"/>
                <a:ea typeface="Arial"/>
                <a:cs typeface="Arial"/>
                <a:sym typeface="Arial"/>
              </a:rPr>
              <a:t>Given the data assets available in South Africa, the most appropriate technique to combine these is Data Fusion!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SG" dirty="0">
                <a:latin typeface="Arial"/>
                <a:ea typeface="Arial"/>
                <a:cs typeface="Arial"/>
                <a:sym typeface="Arial"/>
              </a:rPr>
              <a:t>Data fusion uses common variables to match two or more datasets at the respondent level and create one unified database. The combination happens by appending one set of data (donor) onto the other (recipient)</a:t>
            </a:r>
            <a:endParaRPr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SG" dirty="0">
                <a:latin typeface="Arial"/>
                <a:ea typeface="Arial"/>
                <a:cs typeface="Arial"/>
                <a:sym typeface="Arial"/>
              </a:rPr>
              <a:t>Key benefits of data fusion include:</a:t>
            </a:r>
            <a:endParaRPr dirty="0">
              <a:latin typeface="Arial"/>
              <a:ea typeface="Arial"/>
              <a:cs typeface="Arial"/>
              <a:sym typeface="Arial"/>
            </a:endParaRPr>
          </a:p>
          <a:p>
            <a:pPr marL="454025" lvl="1" indent="-195262" algn="l" rtl="0">
              <a:spcBef>
                <a:spcPts val="600"/>
              </a:spcBef>
              <a:spcAft>
                <a:spcPts val="0"/>
              </a:spcAft>
              <a:buClr>
                <a:schemeClr val="dk1"/>
              </a:buClr>
              <a:buSzPts val="1200"/>
              <a:buChar char="•"/>
            </a:pPr>
            <a:r>
              <a:rPr lang="en-SG" dirty="0">
                <a:latin typeface="Arial"/>
                <a:ea typeface="Arial"/>
                <a:cs typeface="Arial"/>
                <a:sym typeface="Arial"/>
              </a:rPr>
              <a:t>Ability to link existing “currency” databases </a:t>
            </a:r>
            <a:endParaRPr dirty="0">
              <a:latin typeface="Arial"/>
              <a:ea typeface="Arial"/>
              <a:cs typeface="Arial"/>
              <a:sym typeface="Arial"/>
            </a:endParaRPr>
          </a:p>
          <a:p>
            <a:pPr marL="454025" lvl="1" indent="-195262" algn="l" rtl="0">
              <a:spcBef>
                <a:spcPts val="600"/>
              </a:spcBef>
              <a:spcAft>
                <a:spcPts val="0"/>
              </a:spcAft>
              <a:buClr>
                <a:schemeClr val="dk1"/>
              </a:buClr>
              <a:buSzPts val="1200"/>
              <a:buChar char="•"/>
            </a:pPr>
            <a:r>
              <a:rPr lang="en-SG" dirty="0">
                <a:latin typeface="Arial"/>
                <a:ea typeface="Arial"/>
                <a:cs typeface="Arial"/>
                <a:sym typeface="Arial"/>
              </a:rPr>
              <a:t>Minimizing cost and respondent burden of data collection</a:t>
            </a:r>
            <a:endParaRPr dirty="0">
              <a:latin typeface="Arial"/>
              <a:ea typeface="Arial"/>
              <a:cs typeface="Arial"/>
              <a:sym typeface="Arial"/>
            </a:endParaRPr>
          </a:p>
          <a:p>
            <a:pPr marL="454025" lvl="1" indent="-195262" algn="l" rtl="0">
              <a:spcBef>
                <a:spcPts val="600"/>
              </a:spcBef>
              <a:spcAft>
                <a:spcPts val="0"/>
              </a:spcAft>
              <a:buClr>
                <a:schemeClr val="dk1"/>
              </a:buClr>
              <a:buSzPts val="1200"/>
              <a:buChar char="•"/>
            </a:pPr>
            <a:r>
              <a:rPr lang="en-SG" dirty="0">
                <a:latin typeface="Arial"/>
                <a:ea typeface="Arial"/>
                <a:cs typeface="Arial"/>
                <a:sym typeface="Arial"/>
              </a:rPr>
              <a:t>Creates a respondent-level database that allows for flexible analysis, including cross-media reach and frequency</a:t>
            </a:r>
            <a:endParaRPr dirty="0"/>
          </a:p>
          <a:p>
            <a:pPr marL="0" lvl="0" indent="0" algn="l" rtl="0">
              <a:lnSpc>
                <a:spcPct val="100000"/>
              </a:lnSpc>
              <a:spcBef>
                <a:spcPts val="0"/>
              </a:spcBef>
              <a:spcAft>
                <a:spcPts val="0"/>
              </a:spcAft>
              <a:buSzPts val="1400"/>
              <a:buNone/>
            </a:pPr>
            <a:endParaRPr dirty="0"/>
          </a:p>
        </p:txBody>
      </p:sp>
      <p:sp>
        <p:nvSpPr>
          <p:cNvPr id="176" name="Google Shape;17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SG" dirty="0"/>
              <a:t>In lieu of the availability of large scale, high quality, representative Big Data Sets, READ21 continues to rely on survey methodology as a key element of our data collection approach.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SG" sz="1000" dirty="0">
                <a:latin typeface="Inter"/>
                <a:ea typeface="Inter"/>
                <a:cs typeface="Inter"/>
                <a:sym typeface="Inter"/>
              </a:rPr>
              <a:t>Overview - Modes of Data Collection</a:t>
            </a: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Four primary modes of data collection: </a:t>
            </a:r>
            <a:r>
              <a:rPr lang="en-SG" sz="1000" dirty="0">
                <a:latin typeface="Arial"/>
                <a:ea typeface="Arial"/>
                <a:cs typeface="Arial"/>
                <a:sym typeface="Arial"/>
              </a:rPr>
              <a:t>Mail, Phone, Web, Face-to-face</a:t>
            </a:r>
            <a:endParaRPr sz="1000" dirty="0">
              <a:latin typeface="Arial"/>
              <a:ea typeface="Arial"/>
              <a:cs typeface="Arial"/>
              <a:sym typeface="Arial"/>
            </a:endParaRPr>
          </a:p>
          <a:p>
            <a:pPr marL="0" lvl="0" indent="0" algn="l" rtl="0">
              <a:lnSpc>
                <a:spcPct val="115000"/>
              </a:lnSpc>
              <a:spcBef>
                <a:spcPts val="0"/>
              </a:spcBef>
              <a:spcAft>
                <a:spcPts val="0"/>
              </a:spcAft>
              <a:buSzPts val="1400"/>
              <a:buNone/>
            </a:pPr>
            <a:endParaRPr sz="1000" dirty="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Mode matters as each has features that make it more or less prone to different sources of error</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Ex: presence of an interviewer can lead to measurement error due to social desirability bias</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Ex: you will have undercoverage of the general population if you are administering a survey only via landline phones</a:t>
            </a:r>
            <a:br>
              <a:rPr lang="en-SG" sz="1000" dirty="0">
                <a:latin typeface="Inter"/>
                <a:ea typeface="Inter"/>
                <a:cs typeface="Inter"/>
                <a:sym typeface="Inter"/>
              </a:rPr>
            </a:b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When deciding on mode, you should consider the target population and use case (e.g., needing point estimates vs. conducting exploratory research)</a:t>
            </a:r>
            <a:br>
              <a:rPr lang="en-SG" sz="1000" dirty="0">
                <a:latin typeface="Inter"/>
                <a:ea typeface="Inter"/>
                <a:cs typeface="Inter"/>
                <a:sym typeface="Inter"/>
              </a:rPr>
            </a:b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There are trade-offs between cost, speed, and data quality</a:t>
            </a:r>
            <a:endParaRPr sz="1000" dirty="0">
              <a:latin typeface="Arial"/>
              <a:ea typeface="Arial"/>
              <a:cs typeface="Arial"/>
              <a:sym typeface="Arial"/>
            </a:endParaRPr>
          </a:p>
        </p:txBody>
      </p:sp>
      <p:sp>
        <p:nvSpPr>
          <p:cNvPr id="201" name="Google Shape;20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SG" dirty="0"/>
              <a:t>The innovation this year is the shift to heavier reliance on an Online methodology</a:t>
            </a:r>
            <a:endParaRPr dirty="0"/>
          </a:p>
          <a:p>
            <a:pPr marL="0" lvl="0" indent="0" algn="l" rtl="0">
              <a:lnSpc>
                <a:spcPct val="100000"/>
              </a:lnSpc>
              <a:spcBef>
                <a:spcPts val="0"/>
              </a:spcBef>
              <a:spcAft>
                <a:spcPts val="0"/>
              </a:spcAft>
              <a:buSzPts val="1400"/>
              <a:buNone/>
            </a:pPr>
            <a:endParaRPr dirty="0"/>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Web surveys offer benefits in terms of data collection:</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Lower costs</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Minimizes biases from interviewer effects</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Allows for flexibility in questionnaire design (e.g., complex skip patterns and randomizations)</a:t>
            </a:r>
            <a:br>
              <a:rPr lang="en-SG" sz="1000" dirty="0">
                <a:latin typeface="Inter"/>
                <a:ea typeface="Inter"/>
                <a:cs typeface="Inter"/>
                <a:sym typeface="Inter"/>
              </a:rPr>
            </a:b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Coverage and sampling limitations present challenges with general population web surveys</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No sampling frame for email addresses for general population </a:t>
            </a:r>
            <a:endParaRPr sz="1000" dirty="0">
              <a:latin typeface="Inter"/>
              <a:ea typeface="Inter"/>
              <a:cs typeface="Inter"/>
              <a:sym typeface="Inter"/>
            </a:endParaRPr>
          </a:p>
          <a:p>
            <a:pPr marL="914400" lvl="1"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Coverage limitations with internet for general population</a:t>
            </a:r>
            <a:br>
              <a:rPr lang="en-SG" sz="1000" dirty="0">
                <a:latin typeface="Inter"/>
                <a:ea typeface="Inter"/>
                <a:cs typeface="Inter"/>
                <a:sym typeface="Inter"/>
              </a:rPr>
            </a:b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However, the role of web surveys has been evolving with many organizations within the US moving toward a sequential mixed-mode recruitment methodology that utilizes an initial push-to-web invite followed by other modes of data collection</a:t>
            </a:r>
            <a:endParaRPr sz="1000" dirty="0">
              <a:latin typeface="Inter"/>
              <a:ea typeface="Inter"/>
              <a:cs typeface="Inter"/>
              <a:sym typeface="Inter"/>
            </a:endParaRPr>
          </a:p>
          <a:p>
            <a:pPr marL="0" lvl="0" indent="0" algn="l" rtl="0">
              <a:lnSpc>
                <a:spcPct val="115000"/>
              </a:lnSpc>
              <a:spcBef>
                <a:spcPts val="0"/>
              </a:spcBef>
              <a:spcAft>
                <a:spcPts val="0"/>
              </a:spcAft>
              <a:buSzPts val="1400"/>
              <a:buNone/>
            </a:pPr>
            <a:endParaRPr sz="1000" dirty="0">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SG" sz="1000" dirty="0">
                <a:latin typeface="Inter"/>
                <a:ea typeface="Inter"/>
                <a:cs typeface="Inter"/>
                <a:sym typeface="Inter"/>
              </a:rPr>
              <a:t>Using web surveys as part of a sequential mixed-mode design</a:t>
            </a: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Within the US, the federal government and many research organizations (including Nielsen) rely on the USPS Delivery Sequence File (DSF) to build an address-based sampling frame that is representative of US households. </a:t>
            </a: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Because the primary sampling unit is the address, your data collection approach has to take this into account.</a:t>
            </a:r>
            <a:endParaRPr sz="1000" dirty="0">
              <a:latin typeface="Inter"/>
              <a:ea typeface="Inter"/>
              <a:cs typeface="Inter"/>
              <a:sym typeface="Inter"/>
            </a:endParaRPr>
          </a:p>
          <a:p>
            <a:pPr marL="457200" lvl="0" indent="-292100" algn="l" rtl="0">
              <a:lnSpc>
                <a:spcPct val="115000"/>
              </a:lnSpc>
              <a:spcBef>
                <a:spcPts val="0"/>
              </a:spcBef>
              <a:spcAft>
                <a:spcPts val="0"/>
              </a:spcAft>
              <a:buClr>
                <a:schemeClr val="dk1"/>
              </a:buClr>
              <a:buSzPts val="1000"/>
              <a:buFont typeface="Inter"/>
              <a:buChar char="●"/>
            </a:pPr>
            <a:r>
              <a:rPr lang="en-SG" sz="1000" dirty="0">
                <a:latin typeface="Inter"/>
                <a:ea typeface="Inter"/>
                <a:cs typeface="Inter"/>
                <a:sym typeface="Inter"/>
              </a:rPr>
              <a:t>Traditionally, this often meant relying on face-to-face surveys for high quality surveys, but organizations are now moving toward mixed-mode recruitment methodologies that utilize web first and save face-to-face interviews for non-responders</a:t>
            </a:r>
            <a:endParaRPr sz="1000" dirty="0">
              <a:latin typeface="Inter"/>
              <a:ea typeface="Inter"/>
              <a:cs typeface="Inter"/>
              <a:sym typeface="Inter"/>
            </a:endParaRPr>
          </a:p>
          <a:p>
            <a:pPr marL="0" lvl="0" indent="0" algn="l" rtl="0">
              <a:lnSpc>
                <a:spcPct val="100000"/>
              </a:lnSpc>
              <a:spcBef>
                <a:spcPts val="0"/>
              </a:spcBef>
              <a:spcAft>
                <a:spcPts val="0"/>
              </a:spcAft>
              <a:buSzPts val="1400"/>
              <a:buNone/>
            </a:pPr>
            <a:endParaRPr dirty="0"/>
          </a:p>
        </p:txBody>
      </p:sp>
      <p:sp>
        <p:nvSpPr>
          <p:cNvPr id="222" name="Google Shape;22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4ab8ae85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4ab8ae85c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SG" dirty="0"/>
              <a:t>Media Fusions are a common practice around the world. They are relatively easy to apply in instances where multiple data sets with a set of common characteristics exist</a:t>
            </a:r>
            <a:endParaRPr dirty="0"/>
          </a:p>
          <a:p>
            <a:pPr marL="457200" lvl="0" indent="-352480" algn="l" rtl="0">
              <a:lnSpc>
                <a:spcPct val="150000"/>
              </a:lnSpc>
              <a:spcBef>
                <a:spcPts val="800"/>
              </a:spcBef>
              <a:spcAft>
                <a:spcPts val="0"/>
              </a:spcAft>
              <a:buClr>
                <a:srgbClr val="44546A"/>
              </a:buClr>
              <a:buSzPts val="1906"/>
              <a:buFont typeface="Open Sans"/>
              <a:buChar char="●"/>
            </a:pPr>
            <a:r>
              <a:rPr lang="en-SG" sz="1000" b="1" dirty="0">
                <a:solidFill>
                  <a:srgbClr val="44546A"/>
                </a:solidFill>
                <a:latin typeface="Open Sans"/>
                <a:ea typeface="Open Sans"/>
                <a:cs typeface="Open Sans"/>
                <a:sym typeface="Open Sans"/>
              </a:rPr>
              <a:t>US</a:t>
            </a:r>
            <a:r>
              <a:rPr lang="en-SG" sz="1000" dirty="0">
                <a:solidFill>
                  <a:srgbClr val="44546A"/>
                </a:solidFill>
                <a:latin typeface="Open Sans"/>
                <a:ea typeface="Open Sans"/>
                <a:cs typeface="Open Sans"/>
                <a:sym typeface="Open Sans"/>
              </a:rPr>
              <a:t> - Census bureau Decennial Census: </a:t>
            </a:r>
            <a:r>
              <a:rPr lang="en-SG" sz="900" dirty="0">
                <a:latin typeface="Inter"/>
                <a:ea typeface="Inter"/>
                <a:cs typeface="Inter"/>
                <a:sym typeface="Inter"/>
              </a:rPr>
              <a:t>multiple-mode census, using mail, telephone, internet, face-to-face, and other modes as they emerge</a:t>
            </a:r>
            <a:endParaRPr sz="900" dirty="0">
              <a:latin typeface="Inter"/>
              <a:ea typeface="Inter"/>
              <a:cs typeface="Inter"/>
              <a:sym typeface="Inter"/>
            </a:endParaRPr>
          </a:p>
          <a:p>
            <a:pPr marL="457200" lvl="0" indent="-300672" algn="l" rtl="0">
              <a:lnSpc>
                <a:spcPct val="150000"/>
              </a:lnSpc>
              <a:spcBef>
                <a:spcPts val="0"/>
              </a:spcBef>
              <a:spcAft>
                <a:spcPts val="0"/>
              </a:spcAft>
              <a:buClr>
                <a:srgbClr val="44546A"/>
              </a:buClr>
              <a:buSzPts val="1000"/>
              <a:buFont typeface="Open Sans"/>
              <a:buChar char="●"/>
            </a:pPr>
            <a:r>
              <a:rPr lang="en-SG" sz="1000" b="1" dirty="0">
                <a:solidFill>
                  <a:srgbClr val="44546A"/>
                </a:solidFill>
                <a:latin typeface="Open Sans"/>
                <a:ea typeface="Open Sans"/>
                <a:cs typeface="Open Sans"/>
                <a:sym typeface="Open Sans"/>
              </a:rPr>
              <a:t>Australia</a:t>
            </a:r>
            <a:r>
              <a:rPr lang="en-SG" sz="1000" dirty="0">
                <a:solidFill>
                  <a:srgbClr val="44546A"/>
                </a:solidFill>
                <a:latin typeface="Open Sans"/>
                <a:ea typeface="Open Sans"/>
                <a:cs typeface="Open Sans"/>
                <a:sym typeface="Open Sans"/>
              </a:rPr>
              <a:t> - moved from 100% F2F to 100% online in 2006</a:t>
            </a:r>
            <a:endParaRPr sz="1000" dirty="0">
              <a:solidFill>
                <a:srgbClr val="44546A"/>
              </a:solidFill>
              <a:latin typeface="Open Sans"/>
              <a:ea typeface="Open Sans"/>
              <a:cs typeface="Open Sans"/>
              <a:sym typeface="Open Sans"/>
            </a:endParaRPr>
          </a:p>
          <a:p>
            <a:pPr marL="457200" lvl="0" indent="-300672" algn="l" rtl="0">
              <a:lnSpc>
                <a:spcPct val="150000"/>
              </a:lnSpc>
              <a:spcBef>
                <a:spcPts val="0"/>
              </a:spcBef>
              <a:spcAft>
                <a:spcPts val="0"/>
              </a:spcAft>
              <a:buClr>
                <a:srgbClr val="44546A"/>
              </a:buClr>
              <a:buSzPts val="1000"/>
              <a:buFont typeface="Open Sans"/>
              <a:buChar char="●"/>
            </a:pPr>
            <a:r>
              <a:rPr lang="en-SG" sz="1000" b="1" dirty="0">
                <a:solidFill>
                  <a:srgbClr val="44546A"/>
                </a:solidFill>
                <a:latin typeface="Open Sans"/>
                <a:ea typeface="Open Sans"/>
                <a:cs typeface="Open Sans"/>
                <a:sym typeface="Open Sans"/>
              </a:rPr>
              <a:t>NZ</a:t>
            </a:r>
            <a:r>
              <a:rPr lang="en-SG" sz="1000" dirty="0">
                <a:solidFill>
                  <a:srgbClr val="44546A"/>
                </a:solidFill>
                <a:latin typeface="Open Sans"/>
                <a:ea typeface="Open Sans"/>
                <a:cs typeface="Open Sans"/>
                <a:sym typeface="Open Sans"/>
              </a:rPr>
              <a:t> - mixed methodology (F2F + online) was introduced in 2016, now 100% online since 2020</a:t>
            </a:r>
            <a:endParaRPr sz="1000" dirty="0">
              <a:solidFill>
                <a:srgbClr val="44546A"/>
              </a:solidFill>
              <a:latin typeface="Open Sans"/>
              <a:ea typeface="Open Sans"/>
              <a:cs typeface="Open Sans"/>
              <a:sym typeface="Open Sans"/>
            </a:endParaRPr>
          </a:p>
          <a:p>
            <a:pPr marL="457200" lvl="0" indent="-300672" algn="l" rtl="0">
              <a:lnSpc>
                <a:spcPct val="150000"/>
              </a:lnSpc>
              <a:spcBef>
                <a:spcPts val="0"/>
              </a:spcBef>
              <a:spcAft>
                <a:spcPts val="0"/>
              </a:spcAft>
              <a:buClr>
                <a:srgbClr val="44546A"/>
              </a:buClr>
              <a:buSzPts val="1000"/>
              <a:buFont typeface="Open Sans"/>
              <a:buChar char="●"/>
            </a:pPr>
            <a:r>
              <a:rPr lang="en-SG" sz="1000" b="1" dirty="0">
                <a:solidFill>
                  <a:srgbClr val="44546A"/>
                </a:solidFill>
                <a:latin typeface="Open Sans"/>
                <a:ea typeface="Open Sans"/>
                <a:cs typeface="Open Sans"/>
                <a:sym typeface="Open Sans"/>
              </a:rPr>
              <a:t>Singapore</a:t>
            </a:r>
            <a:r>
              <a:rPr lang="en-SG" sz="1000" dirty="0">
                <a:solidFill>
                  <a:srgbClr val="44546A"/>
                </a:solidFill>
                <a:latin typeface="Open Sans"/>
                <a:ea typeface="Open Sans"/>
                <a:cs typeface="Open Sans"/>
                <a:sym typeface="Open Sans"/>
              </a:rPr>
              <a:t> - 100% F2F until 2020, moved to mixed methodology with a 50/50 split between F2F and online</a:t>
            </a:r>
            <a:endParaRPr sz="1000" dirty="0">
              <a:solidFill>
                <a:srgbClr val="44546A"/>
              </a:solidFill>
              <a:latin typeface="Open Sans"/>
              <a:ea typeface="Open Sans"/>
              <a:cs typeface="Open Sans"/>
              <a:sym typeface="Open Sans"/>
            </a:endParaRPr>
          </a:p>
          <a:p>
            <a:pPr marL="457200" lvl="0" indent="-301680" algn="l" rtl="0">
              <a:lnSpc>
                <a:spcPct val="150000"/>
              </a:lnSpc>
              <a:spcBef>
                <a:spcPts val="0"/>
              </a:spcBef>
              <a:spcAft>
                <a:spcPts val="0"/>
              </a:spcAft>
              <a:buClr>
                <a:srgbClr val="44546A"/>
              </a:buClr>
              <a:buSzPts val="1106"/>
              <a:buFont typeface="Open Sans"/>
              <a:buChar char="●"/>
            </a:pPr>
            <a:r>
              <a:rPr lang="en-SG" sz="1000" b="1" dirty="0">
                <a:solidFill>
                  <a:srgbClr val="44546A"/>
                </a:solidFill>
                <a:latin typeface="Open Sans"/>
                <a:ea typeface="Open Sans"/>
                <a:cs typeface="Open Sans"/>
                <a:sym typeface="Open Sans"/>
              </a:rPr>
              <a:t>Malaysia</a:t>
            </a:r>
            <a:r>
              <a:rPr lang="en-SG" sz="1000" dirty="0">
                <a:solidFill>
                  <a:srgbClr val="44546A"/>
                </a:solidFill>
                <a:latin typeface="Open Sans"/>
                <a:ea typeface="Open Sans"/>
                <a:cs typeface="Open Sans"/>
                <a:sym typeface="Open Sans"/>
              </a:rPr>
              <a:t> - 100% F2F until 2021, moved to mixed methodology with a 50/50 split between F2F and online</a:t>
            </a:r>
            <a:endParaRPr sz="400" dirty="0"/>
          </a:p>
        </p:txBody>
      </p:sp>
      <p:sp>
        <p:nvSpPr>
          <p:cNvPr id="241" name="Google Shape;241;g14ab8ae85c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441" name="Google Shape;441;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Given the data assets available in South Africa, the most appropriate technique to combine these is Data Fusion!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SG" dirty="0">
                <a:latin typeface="Arial"/>
                <a:ea typeface="Arial"/>
                <a:cs typeface="Arial"/>
                <a:sym typeface="Arial"/>
              </a:rPr>
              <a:t>Data fusion uses common variables to match two or more datasets at the respondent level and create one unified database. The combination happens by appending one set of data (donor) onto the other (recipient)</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SG" dirty="0">
                <a:latin typeface="Arial"/>
                <a:ea typeface="Arial"/>
                <a:cs typeface="Arial"/>
                <a:sym typeface="Arial"/>
              </a:rPr>
              <a:t>Key benefits of data fusion include:</a:t>
            </a:r>
            <a:endParaRPr dirty="0">
              <a:latin typeface="Arial"/>
              <a:ea typeface="Arial"/>
              <a:cs typeface="Arial"/>
              <a:sym typeface="Arial"/>
            </a:endParaRPr>
          </a:p>
          <a:p>
            <a:pPr marL="454025" lvl="1" indent="-195261" algn="l" rtl="0">
              <a:lnSpc>
                <a:spcPct val="100000"/>
              </a:lnSpc>
              <a:spcBef>
                <a:spcPts val="600"/>
              </a:spcBef>
              <a:spcAft>
                <a:spcPts val="0"/>
              </a:spcAft>
              <a:buClr>
                <a:schemeClr val="dk1"/>
              </a:buClr>
              <a:buSzPts val="1200"/>
              <a:buChar char="•"/>
            </a:pPr>
            <a:r>
              <a:rPr lang="en-SG" dirty="0">
                <a:latin typeface="Arial"/>
                <a:ea typeface="Arial"/>
                <a:cs typeface="Arial"/>
                <a:sym typeface="Arial"/>
              </a:rPr>
              <a:t>Ability to link existing “currency” databases </a:t>
            </a:r>
            <a:endParaRPr dirty="0">
              <a:latin typeface="Arial"/>
              <a:ea typeface="Arial"/>
              <a:cs typeface="Arial"/>
              <a:sym typeface="Arial"/>
            </a:endParaRPr>
          </a:p>
          <a:p>
            <a:pPr marL="454025" lvl="1" indent="-195261" algn="l" rtl="0">
              <a:lnSpc>
                <a:spcPct val="100000"/>
              </a:lnSpc>
              <a:spcBef>
                <a:spcPts val="600"/>
              </a:spcBef>
              <a:spcAft>
                <a:spcPts val="0"/>
              </a:spcAft>
              <a:buClr>
                <a:schemeClr val="dk1"/>
              </a:buClr>
              <a:buSzPts val="1200"/>
              <a:buChar char="•"/>
            </a:pPr>
            <a:r>
              <a:rPr lang="en-SG" dirty="0">
                <a:latin typeface="Arial"/>
                <a:ea typeface="Arial"/>
                <a:cs typeface="Arial"/>
                <a:sym typeface="Arial"/>
              </a:rPr>
              <a:t>Minimizing cost and respondent burden of data collection</a:t>
            </a:r>
            <a:endParaRPr dirty="0">
              <a:latin typeface="Arial"/>
              <a:ea typeface="Arial"/>
              <a:cs typeface="Arial"/>
              <a:sym typeface="Arial"/>
            </a:endParaRPr>
          </a:p>
          <a:p>
            <a:pPr marL="454025" lvl="1" indent="-195261" algn="l" rtl="0">
              <a:lnSpc>
                <a:spcPct val="100000"/>
              </a:lnSpc>
              <a:spcBef>
                <a:spcPts val="600"/>
              </a:spcBef>
              <a:spcAft>
                <a:spcPts val="0"/>
              </a:spcAft>
              <a:buClr>
                <a:schemeClr val="dk1"/>
              </a:buClr>
              <a:buSzPts val="1200"/>
              <a:buChar char="•"/>
            </a:pPr>
            <a:r>
              <a:rPr lang="en-SG" dirty="0">
                <a:latin typeface="Arial"/>
                <a:ea typeface="Arial"/>
                <a:cs typeface="Arial"/>
                <a:sym typeface="Arial"/>
              </a:rPr>
              <a:t>Creates a respondent-level database that allows for flexible analysis, including cross-media reach and frequency</a:t>
            </a:r>
            <a:endParaRPr sz="1200" b="0" i="0" u="none" strike="noStrike" cap="none" dirty="0">
              <a:solidFill>
                <a:schemeClr val="dk1"/>
              </a:solidFill>
              <a:latin typeface="Calibri"/>
              <a:ea typeface="Calibri"/>
              <a:cs typeface="Calibri"/>
              <a:sym typeface="Calibri"/>
            </a:endParaRPr>
          </a:p>
        </p:txBody>
      </p:sp>
      <p:sp>
        <p:nvSpPr>
          <p:cNvPr id="448" name="Google Shape;44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473" name="Google Shape;47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4ae5447ad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Calibri"/>
              <a:buChar char="●"/>
            </a:pPr>
            <a:r>
              <a:rPr lang="en-SG" sz="1500" dirty="0"/>
              <a:t>We need to “fragment” some recipients in order to make sure we use the </a:t>
            </a:r>
            <a:r>
              <a:rPr lang="en-SG" sz="1500" i="1" u="sng" dirty="0"/>
              <a:t>Best Match</a:t>
            </a:r>
            <a:r>
              <a:rPr lang="en-SG" sz="1500" dirty="0"/>
              <a:t> for every donor</a:t>
            </a:r>
            <a:endParaRPr dirty="0"/>
          </a:p>
        </p:txBody>
      </p:sp>
      <p:sp>
        <p:nvSpPr>
          <p:cNvPr id="499" name="Google Shape;499;g14ae5447ad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SG" dirty="0"/>
              <a:t>Media Fusions are a common practice around the world. They are relatively easy to apply in instances where multiple data sets with a set of common characteristics exist</a:t>
            </a:r>
            <a:endParaRPr dirty="0"/>
          </a:p>
        </p:txBody>
      </p:sp>
      <p:sp>
        <p:nvSpPr>
          <p:cNvPr id="538" name="Google Shape;53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SG"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21" name="Google Shape;221;p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7060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7" name="Google Shape;136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sz="4000" b="1" dirty="0"/>
              <a:t>Poll results </a:t>
            </a:r>
          </a:p>
          <a:p>
            <a:pPr marL="0" lvl="0" indent="0" algn="l" rtl="0">
              <a:spcBef>
                <a:spcPts val="0"/>
              </a:spcBef>
              <a:spcAft>
                <a:spcPts val="0"/>
              </a:spcAft>
              <a:buNone/>
            </a:pPr>
            <a:r>
              <a:rPr lang="en-ZA" sz="4000" b="1" dirty="0"/>
              <a:t>THANKS</a:t>
            </a:r>
          </a:p>
          <a:p>
            <a:pPr marL="0" lvl="0" indent="0" algn="l" rtl="0">
              <a:spcBef>
                <a:spcPts val="0"/>
              </a:spcBef>
              <a:spcAft>
                <a:spcPts val="0"/>
              </a:spcAft>
              <a:buNone/>
            </a:pPr>
            <a:r>
              <a:rPr lang="en-ZA" sz="4000" b="1" dirty="0"/>
              <a:t>To all of our agencies and clients, members and partners for attending today – most appreciated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4000" b="1" dirty="0"/>
              <a:t>Nielsen USA Jonathan Wells. Less than 0,5% Jonathan's fusion preso will be on the BRC and PRC websites </a:t>
            </a:r>
          </a:p>
          <a:p>
            <a:pPr marL="0" lvl="0" indent="0" algn="l" rtl="0">
              <a:spcBef>
                <a:spcPts val="0"/>
              </a:spcBef>
              <a:spcAft>
                <a:spcPts val="0"/>
              </a:spcAft>
              <a:buNone/>
            </a:pPr>
            <a:r>
              <a:rPr lang="en-ZA" sz="4000" b="1" dirty="0"/>
              <a:t>Nielsen Australia Andrew Whitney and the team of data scientists </a:t>
            </a:r>
          </a:p>
          <a:p>
            <a:pPr marL="0" lvl="0" indent="0" algn="l" rtl="0">
              <a:spcBef>
                <a:spcPts val="0"/>
              </a:spcBef>
              <a:spcAft>
                <a:spcPts val="0"/>
              </a:spcAft>
              <a:buNone/>
            </a:pPr>
            <a:r>
              <a:rPr lang="en-ZA" sz="4000" b="1" dirty="0"/>
              <a:t>Nielsen SA Terry Murphy, Richard Newcombe , Hank Bento, Sonja de Jong</a:t>
            </a:r>
          </a:p>
          <a:p>
            <a:pPr marL="0" lvl="0" indent="0" algn="l" rtl="0">
              <a:spcBef>
                <a:spcPts val="0"/>
              </a:spcBef>
              <a:spcAft>
                <a:spcPts val="0"/>
              </a:spcAft>
              <a:buNone/>
            </a:pPr>
            <a:r>
              <a:rPr lang="en-ZA" sz="4000" b="1" dirty="0"/>
              <a:t>BRC Gary Whitaker</a:t>
            </a:r>
          </a:p>
          <a:p>
            <a:pPr marL="0" lvl="0" indent="0" algn="l" rtl="0">
              <a:spcBef>
                <a:spcPts val="0"/>
              </a:spcBef>
              <a:spcAft>
                <a:spcPts val="0"/>
              </a:spcAft>
              <a:buNone/>
            </a:pPr>
            <a:r>
              <a:rPr lang="en-ZA" sz="4000" b="1" dirty="0"/>
              <a:t>Validators Lauren Shapiro and Karen Phelan </a:t>
            </a:r>
          </a:p>
          <a:p>
            <a:pPr marL="0" lvl="0" indent="0" algn="l" rtl="0">
              <a:spcBef>
                <a:spcPts val="0"/>
              </a:spcBef>
              <a:spcAft>
                <a:spcPts val="0"/>
              </a:spcAft>
              <a:buNone/>
            </a:pPr>
            <a:r>
              <a:rPr lang="en-ZA" sz="4000" b="1" dirty="0"/>
              <a:t>Michelle Kirby and the team from Orange Block</a:t>
            </a:r>
            <a:endParaRPr lang="en-ZA" sz="3600" b="1" dirty="0"/>
          </a:p>
        </p:txBody>
      </p:sp>
      <p:sp>
        <p:nvSpPr>
          <p:cNvPr id="1367" name="Google Shape;136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71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0" name="Google Shape;240;p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890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1" y="43434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61" name="Google Shape;261;p1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096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90" name="Google Shape;29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11</a:t>
            </a:fld>
            <a:endParaRPr dirty="0"/>
          </a:p>
        </p:txBody>
      </p:sp>
    </p:spTree>
    <p:extLst>
      <p:ext uri="{BB962C8B-B14F-4D97-AF65-F5344CB8AC3E}">
        <p14:creationId xmlns:p14="http://schemas.microsoft.com/office/powerpoint/2010/main" val="1241210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p:cSld name="Front Cover">
    <p:bg>
      <p:bgPr>
        <a:blipFill>
          <a:blip r:embed="rId2">
            <a:alphaModFix/>
          </a:blip>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rot="5400000">
            <a:off x="5350073" y="1978223"/>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rot="5400000">
            <a:off x="1349573" y="63698"/>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92" name="Google Shape;92;p13"/>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93" name="Google Shape;93;p13"/>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94" name="Google Shape;94;p13"/>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95" name="Google Shape;95;p13"/>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96" name="Google Shape;96;p13"/>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89500" y="1733550"/>
            <a:ext cx="4705500" cy="13524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sz="38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13" name="Google Shape;13;p2"/>
          <p:cNvSpPr txBox="1">
            <a:spLocks noGrp="1"/>
          </p:cNvSpPr>
          <p:nvPr>
            <p:ph type="subTitle" idx="1"/>
          </p:nvPr>
        </p:nvSpPr>
        <p:spPr>
          <a:xfrm>
            <a:off x="389500" y="3005575"/>
            <a:ext cx="3765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b="1">
                <a:solidFill>
                  <a:schemeClr val="accent1"/>
                </a:solidFill>
              </a:defRPr>
            </a:lvl1pPr>
            <a:lvl2pPr lvl="1" rtl="0">
              <a:lnSpc>
                <a:spcPct val="100000"/>
              </a:lnSpc>
              <a:spcBef>
                <a:spcPts val="0"/>
              </a:spcBef>
              <a:spcAft>
                <a:spcPts val="0"/>
              </a:spcAft>
              <a:buClr>
                <a:schemeClr val="accent1"/>
              </a:buClr>
              <a:buSzPts val="1800"/>
              <a:buNone/>
              <a:defRPr b="1">
                <a:solidFill>
                  <a:schemeClr val="accent1"/>
                </a:solidFill>
              </a:defRPr>
            </a:lvl2pPr>
            <a:lvl3pPr lvl="2" rtl="0">
              <a:lnSpc>
                <a:spcPct val="100000"/>
              </a:lnSpc>
              <a:spcBef>
                <a:spcPts val="0"/>
              </a:spcBef>
              <a:spcAft>
                <a:spcPts val="0"/>
              </a:spcAft>
              <a:buClr>
                <a:schemeClr val="accent1"/>
              </a:buClr>
              <a:buSzPts val="1800"/>
              <a:buNone/>
              <a:defRPr b="1">
                <a:solidFill>
                  <a:schemeClr val="accent1"/>
                </a:solidFill>
              </a:defRPr>
            </a:lvl3pPr>
            <a:lvl4pPr lvl="3" rtl="0">
              <a:lnSpc>
                <a:spcPct val="100000"/>
              </a:lnSpc>
              <a:spcBef>
                <a:spcPts val="0"/>
              </a:spcBef>
              <a:spcAft>
                <a:spcPts val="0"/>
              </a:spcAft>
              <a:buClr>
                <a:schemeClr val="accent1"/>
              </a:buClr>
              <a:buSzPts val="1800"/>
              <a:buNone/>
              <a:defRPr b="1">
                <a:solidFill>
                  <a:schemeClr val="accent1"/>
                </a:solidFill>
              </a:defRPr>
            </a:lvl4pPr>
            <a:lvl5pPr lvl="4" rtl="0">
              <a:lnSpc>
                <a:spcPct val="100000"/>
              </a:lnSpc>
              <a:spcBef>
                <a:spcPts val="0"/>
              </a:spcBef>
              <a:spcAft>
                <a:spcPts val="0"/>
              </a:spcAft>
              <a:buClr>
                <a:schemeClr val="accent1"/>
              </a:buClr>
              <a:buSzPts val="1800"/>
              <a:buNone/>
              <a:defRPr b="1">
                <a:solidFill>
                  <a:schemeClr val="accent1"/>
                </a:solidFill>
              </a:defRPr>
            </a:lvl5pPr>
            <a:lvl6pPr lvl="5" rtl="0">
              <a:lnSpc>
                <a:spcPct val="100000"/>
              </a:lnSpc>
              <a:spcBef>
                <a:spcPts val="0"/>
              </a:spcBef>
              <a:spcAft>
                <a:spcPts val="0"/>
              </a:spcAft>
              <a:buClr>
                <a:schemeClr val="accent1"/>
              </a:buClr>
              <a:buSzPts val="1800"/>
              <a:buNone/>
              <a:defRPr b="1">
                <a:solidFill>
                  <a:schemeClr val="accent1"/>
                </a:solidFill>
              </a:defRPr>
            </a:lvl6pPr>
            <a:lvl7pPr lvl="6" rtl="0">
              <a:lnSpc>
                <a:spcPct val="100000"/>
              </a:lnSpc>
              <a:spcBef>
                <a:spcPts val="0"/>
              </a:spcBef>
              <a:spcAft>
                <a:spcPts val="0"/>
              </a:spcAft>
              <a:buClr>
                <a:schemeClr val="accent1"/>
              </a:buClr>
              <a:buSzPts val="1800"/>
              <a:buNone/>
              <a:defRPr b="1">
                <a:solidFill>
                  <a:schemeClr val="accent1"/>
                </a:solidFill>
              </a:defRPr>
            </a:lvl7pPr>
            <a:lvl8pPr lvl="7" rtl="0">
              <a:lnSpc>
                <a:spcPct val="100000"/>
              </a:lnSpc>
              <a:spcBef>
                <a:spcPts val="0"/>
              </a:spcBef>
              <a:spcAft>
                <a:spcPts val="0"/>
              </a:spcAft>
              <a:buClr>
                <a:schemeClr val="accent1"/>
              </a:buClr>
              <a:buSzPts val="1800"/>
              <a:buNone/>
              <a:defRPr b="1">
                <a:solidFill>
                  <a:schemeClr val="accent1"/>
                </a:solidFill>
              </a:defRPr>
            </a:lvl8pPr>
            <a:lvl9pPr lvl="8" rtl="0">
              <a:lnSpc>
                <a:spcPct val="100000"/>
              </a:lnSpc>
              <a:spcBef>
                <a:spcPts val="0"/>
              </a:spcBef>
              <a:spcAft>
                <a:spcPts val="0"/>
              </a:spcAft>
              <a:buClr>
                <a:schemeClr val="accent1"/>
              </a:buClr>
              <a:buSzPts val="1800"/>
              <a:buNone/>
              <a:defRPr b="1">
                <a:solidFill>
                  <a:schemeClr val="accent1"/>
                </a:solidFill>
              </a:defRPr>
            </a:lvl9pPr>
          </a:lstStyle>
          <a:p>
            <a:endParaRPr/>
          </a:p>
        </p:txBody>
      </p:sp>
      <p:sp>
        <p:nvSpPr>
          <p:cNvPr id="14" name="Google Shape;14;p2"/>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pic>
        <p:nvPicPr>
          <p:cNvPr id="15" name="Google Shape;15;p2"/>
          <p:cNvPicPr preferRelativeResize="0"/>
          <p:nvPr/>
        </p:nvPicPr>
        <p:blipFill rotWithShape="1">
          <a:blip r:embed="rId2">
            <a:alphaModFix/>
          </a:blip>
          <a:srcRect t="27036" r="50999" b="12125"/>
          <a:stretch/>
        </p:blipFill>
        <p:spPr>
          <a:xfrm>
            <a:off x="4438650" y="0"/>
            <a:ext cx="4705500" cy="5143499"/>
          </a:xfrm>
          <a:prstGeom prst="rect">
            <a:avLst/>
          </a:prstGeom>
          <a:noFill/>
          <a:ln>
            <a:noFill/>
          </a:ln>
        </p:spPr>
      </p:pic>
      <p:pic>
        <p:nvPicPr>
          <p:cNvPr id="16" name="Google Shape;16;p2"/>
          <p:cNvPicPr preferRelativeResize="0"/>
          <p:nvPr/>
        </p:nvPicPr>
        <p:blipFill rotWithShape="1">
          <a:blip r:embed="rId3">
            <a:alphaModFix/>
          </a:blip>
          <a:srcRect t="5853" b="5853"/>
          <a:stretch/>
        </p:blipFill>
        <p:spPr>
          <a:xfrm>
            <a:off x="452500" y="876300"/>
            <a:ext cx="2164824" cy="316075"/>
          </a:xfrm>
          <a:prstGeom prst="rect">
            <a:avLst/>
          </a:prstGeom>
          <a:noFill/>
          <a:ln>
            <a:noFill/>
          </a:ln>
        </p:spPr>
      </p:pic>
    </p:spTree>
    <p:extLst>
      <p:ext uri="{BB962C8B-B14F-4D97-AF65-F5344CB8AC3E}">
        <p14:creationId xmlns:p14="http://schemas.microsoft.com/office/powerpoint/2010/main" val="3972163663"/>
      </p:ext>
    </p:extLst>
  </p:cSld>
  <p:clrMapOvr>
    <a:masterClrMapping/>
  </p:clrMapOvr>
  <p:extLst>
    <p:ext uri="{DCECCB84-F9BA-43D5-87BE-67443E8EF086}">
      <p15:sldGuideLst xmlns:p15="http://schemas.microsoft.com/office/powerpoint/2012/main">
        <p15:guide id="1" pos="32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tx">
  <p:cSld name="1_Title and Conten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00050" y="227525"/>
            <a:ext cx="8286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11"/>
          <p:cNvSpPr txBox="1">
            <a:spLocks noGrp="1"/>
          </p:cNvSpPr>
          <p:nvPr>
            <p:ph type="body" idx="1"/>
          </p:nvPr>
        </p:nvSpPr>
        <p:spPr>
          <a:xfrm>
            <a:off x="400050" y="1228800"/>
            <a:ext cx="8286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dk1"/>
              </a:buClr>
              <a:buSzPts val="1400"/>
              <a:buChar char="●"/>
              <a:defRPr sz="140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SzPts val="1400"/>
              <a:buChar char="■"/>
              <a:defRPr/>
            </a:lvl9pPr>
          </a:lstStyle>
          <a:p>
            <a:endParaRPr/>
          </a:p>
        </p:txBody>
      </p:sp>
      <p:sp>
        <p:nvSpPr>
          <p:cNvPr id="60" name="Google Shape;60;p11"/>
          <p:cNvSpPr txBox="1">
            <a:spLocks noGrp="1"/>
          </p:cNvSpPr>
          <p:nvPr>
            <p:ph type="subTitle" idx="2"/>
          </p:nvPr>
        </p:nvSpPr>
        <p:spPr>
          <a:xfrm>
            <a:off x="400050" y="723900"/>
            <a:ext cx="8286900" cy="504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1800"/>
              <a:buFont typeface="Inter"/>
              <a:buNone/>
              <a:defRPr>
                <a:latin typeface="Inter"/>
                <a:ea typeface="Inter"/>
                <a:cs typeface="Inter"/>
                <a:sym typeface="Inter"/>
              </a:defRPr>
            </a:lvl2pPr>
            <a:lvl3pPr lvl="2" rtl="0">
              <a:spcBef>
                <a:spcPts val="0"/>
              </a:spcBef>
              <a:spcAft>
                <a:spcPts val="0"/>
              </a:spcAft>
              <a:buSzPts val="1800"/>
              <a:buFont typeface="Inter"/>
              <a:buNone/>
              <a:defRPr>
                <a:latin typeface="Inter"/>
                <a:ea typeface="Inter"/>
                <a:cs typeface="Inter"/>
                <a:sym typeface="Inter"/>
              </a:defRPr>
            </a:lvl3pPr>
            <a:lvl4pPr lvl="3" rtl="0">
              <a:spcBef>
                <a:spcPts val="0"/>
              </a:spcBef>
              <a:spcAft>
                <a:spcPts val="0"/>
              </a:spcAft>
              <a:buSzPts val="1800"/>
              <a:buFont typeface="Inter"/>
              <a:buNone/>
              <a:defRPr>
                <a:latin typeface="Inter"/>
                <a:ea typeface="Inter"/>
                <a:cs typeface="Inter"/>
                <a:sym typeface="Inter"/>
              </a:defRPr>
            </a:lvl4pPr>
            <a:lvl5pPr lvl="4" rtl="0">
              <a:spcBef>
                <a:spcPts val="0"/>
              </a:spcBef>
              <a:spcAft>
                <a:spcPts val="0"/>
              </a:spcAft>
              <a:buSzPts val="1800"/>
              <a:buFont typeface="Inter"/>
              <a:buNone/>
              <a:defRPr>
                <a:latin typeface="Inter"/>
                <a:ea typeface="Inter"/>
                <a:cs typeface="Inter"/>
                <a:sym typeface="Inter"/>
              </a:defRPr>
            </a:lvl5pPr>
            <a:lvl6pPr lvl="5" rtl="0">
              <a:spcBef>
                <a:spcPts val="0"/>
              </a:spcBef>
              <a:spcAft>
                <a:spcPts val="0"/>
              </a:spcAft>
              <a:buSzPts val="1800"/>
              <a:buFont typeface="Inter"/>
              <a:buNone/>
              <a:defRPr>
                <a:latin typeface="Inter"/>
                <a:ea typeface="Inter"/>
                <a:cs typeface="Inter"/>
                <a:sym typeface="Inter"/>
              </a:defRPr>
            </a:lvl6pPr>
            <a:lvl7pPr lvl="6" rtl="0">
              <a:spcBef>
                <a:spcPts val="0"/>
              </a:spcBef>
              <a:spcAft>
                <a:spcPts val="0"/>
              </a:spcAft>
              <a:buSzPts val="1800"/>
              <a:buFont typeface="Inter"/>
              <a:buNone/>
              <a:defRPr>
                <a:latin typeface="Inter"/>
                <a:ea typeface="Inter"/>
                <a:cs typeface="Inter"/>
                <a:sym typeface="Inter"/>
              </a:defRPr>
            </a:lvl7pPr>
            <a:lvl8pPr lvl="7" rtl="0">
              <a:spcBef>
                <a:spcPts val="0"/>
              </a:spcBef>
              <a:spcAft>
                <a:spcPts val="0"/>
              </a:spcAft>
              <a:buSzPts val="1800"/>
              <a:buFont typeface="Inter"/>
              <a:buNone/>
              <a:defRPr>
                <a:latin typeface="Inter"/>
                <a:ea typeface="Inter"/>
                <a:cs typeface="Inter"/>
                <a:sym typeface="Inter"/>
              </a:defRPr>
            </a:lvl8pPr>
            <a:lvl9pPr lvl="8" rtl="0">
              <a:spcBef>
                <a:spcPts val="0"/>
              </a:spcBef>
              <a:spcAft>
                <a:spcPts val="0"/>
              </a:spcAft>
              <a:buSzPts val="1800"/>
              <a:buFont typeface="Inter"/>
              <a:buNone/>
              <a:defRPr>
                <a:latin typeface="Inter"/>
                <a:ea typeface="Inter"/>
                <a:cs typeface="Inter"/>
                <a:sym typeface="Inter"/>
              </a:defRPr>
            </a:lvl9pPr>
          </a:lstStyle>
          <a:p>
            <a:endParaRPr/>
          </a:p>
        </p:txBody>
      </p:sp>
      <p:sp>
        <p:nvSpPr>
          <p:cNvPr id="61" name="Google Shape;61;p11"/>
          <p:cNvSpPr txBox="1">
            <a:spLocks noGrp="1"/>
          </p:cNvSpPr>
          <p:nvPr>
            <p:ph type="sldNum" idx="12"/>
          </p:nvPr>
        </p:nvSpPr>
        <p:spPr>
          <a:xfrm>
            <a:off x="-57150" y="4836018"/>
            <a:ext cx="457200" cy="211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171806608"/>
      </p:ext>
    </p:extLst>
  </p:cSld>
  <p:clrMapOvr>
    <a:masterClrMapping/>
  </p:clrMapOvr>
  <p:extLst>
    <p:ext uri="{DCECCB84-F9BA-43D5-87BE-67443E8EF086}">
      <p15:sldGuideLst xmlns:p15="http://schemas.microsoft.com/office/powerpoint/2012/main">
        <p15:guide id="1" pos="318">
          <p15:clr>
            <a:srgbClr val="FA7B17"/>
          </p15:clr>
        </p15:guide>
        <p15:guide id="2" orient="horz" pos="305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ondary Divider Orange">
  <p:cSld name="Secondary Divider Orange">
    <p:spTree>
      <p:nvGrpSpPr>
        <p:cNvPr id="1" name="Shape 52"/>
        <p:cNvGrpSpPr/>
        <p:nvPr/>
      </p:nvGrpSpPr>
      <p:grpSpPr>
        <a:xfrm>
          <a:off x="0" y="0"/>
          <a:ext cx="0" cy="0"/>
          <a:chOff x="0" y="0"/>
          <a:chExt cx="0" cy="0"/>
        </a:xfrm>
      </p:grpSpPr>
      <p:pic>
        <p:nvPicPr>
          <p:cNvPr id="53" name="Google Shape;53;p10"/>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54" name="Google Shape;54;p10"/>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lvl1pPr lvl="0" rtl="0">
              <a:lnSpc>
                <a:spcPct val="80000"/>
              </a:lnSpc>
              <a:buSzPts val="605"/>
              <a:buNone/>
              <a:defRPr sz="800">
                <a:solidFill>
                  <a:schemeClr val="lt1"/>
                </a:solidFill>
              </a:defRPr>
            </a:lvl1pPr>
            <a:lvl2pPr lvl="1" rtl="0">
              <a:lnSpc>
                <a:spcPct val="80000"/>
              </a:lnSpc>
              <a:buSzPts val="605"/>
              <a:buNone/>
              <a:defRPr sz="800">
                <a:solidFill>
                  <a:schemeClr val="lt1"/>
                </a:solidFill>
              </a:defRPr>
            </a:lvl2pPr>
            <a:lvl3pPr lvl="2" rtl="0">
              <a:lnSpc>
                <a:spcPct val="80000"/>
              </a:lnSpc>
              <a:buSzPts val="605"/>
              <a:buNone/>
              <a:defRPr sz="800">
                <a:solidFill>
                  <a:schemeClr val="lt1"/>
                </a:solidFill>
              </a:defRPr>
            </a:lvl3pPr>
            <a:lvl4pPr lvl="3" rtl="0">
              <a:lnSpc>
                <a:spcPct val="80000"/>
              </a:lnSpc>
              <a:buSzPts val="605"/>
              <a:buNone/>
              <a:defRPr sz="800">
                <a:solidFill>
                  <a:schemeClr val="lt1"/>
                </a:solidFill>
              </a:defRPr>
            </a:lvl4pPr>
            <a:lvl5pPr lvl="4" rtl="0">
              <a:lnSpc>
                <a:spcPct val="80000"/>
              </a:lnSpc>
              <a:buSzPts val="605"/>
              <a:buNone/>
              <a:defRPr sz="800">
                <a:solidFill>
                  <a:schemeClr val="lt1"/>
                </a:solidFill>
              </a:defRPr>
            </a:lvl5pPr>
            <a:lvl6pPr lvl="5" rtl="0">
              <a:lnSpc>
                <a:spcPct val="80000"/>
              </a:lnSpc>
              <a:buSzPts val="605"/>
              <a:buNone/>
              <a:defRPr sz="800">
                <a:solidFill>
                  <a:schemeClr val="lt1"/>
                </a:solidFill>
              </a:defRPr>
            </a:lvl6pPr>
            <a:lvl7pPr lvl="6" rtl="0">
              <a:lnSpc>
                <a:spcPct val="80000"/>
              </a:lnSpc>
              <a:buSzPts val="605"/>
              <a:buNone/>
              <a:defRPr sz="800">
                <a:solidFill>
                  <a:schemeClr val="lt1"/>
                </a:solidFill>
              </a:defRPr>
            </a:lvl7pPr>
            <a:lvl8pPr lvl="7" rtl="0">
              <a:lnSpc>
                <a:spcPct val="80000"/>
              </a:lnSpc>
              <a:buSzPts val="605"/>
              <a:buNone/>
              <a:defRPr sz="800">
                <a:solidFill>
                  <a:schemeClr val="lt1"/>
                </a:solidFill>
              </a:defRPr>
            </a:lvl8pPr>
            <a:lvl9pPr lvl="8" rtl="0">
              <a:lnSpc>
                <a:spcPct val="80000"/>
              </a:lnSpc>
              <a:buSzPts val="605"/>
              <a:buNone/>
              <a:defRPr sz="800">
                <a:solidFill>
                  <a:schemeClr val="lt1"/>
                </a:solidFill>
              </a:defRPr>
            </a:lvl9pPr>
          </a:lstStyle>
          <a:p>
            <a:pPr marL="0" lvl="0" indent="0" algn="l" rtl="0">
              <a:spcBef>
                <a:spcPts val="0"/>
              </a:spcBef>
              <a:spcAft>
                <a:spcPts val="0"/>
              </a:spcAft>
              <a:buNone/>
            </a:pPr>
            <a:fld id="{00000000-1234-1234-1234-123412341234}" type="slidenum">
              <a:rPr lang="en"/>
              <a:t>‹#›</a:t>
            </a:fld>
            <a:endParaRPr dirty="0"/>
          </a:p>
        </p:txBody>
      </p:sp>
      <p:sp>
        <p:nvSpPr>
          <p:cNvPr id="56" name="Google Shape;56;p10"/>
          <p:cNvSpPr txBox="1">
            <a:spLocks noGrp="1"/>
          </p:cNvSpPr>
          <p:nvPr>
            <p:ph type="title" hasCustomPrompt="1"/>
          </p:nvPr>
        </p:nvSpPr>
        <p:spPr>
          <a:xfrm>
            <a:off x="1507405" y="306147"/>
            <a:ext cx="70416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rPr lang="en-ZA" dirty="0"/>
              <a:t>Online vs. on couch </a:t>
            </a:r>
            <a:endParaRPr dirty="0"/>
          </a:p>
        </p:txBody>
      </p:sp>
    </p:spTree>
    <p:extLst>
      <p:ext uri="{BB962C8B-B14F-4D97-AF65-F5344CB8AC3E}">
        <p14:creationId xmlns:p14="http://schemas.microsoft.com/office/powerpoint/2010/main" val="388451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ondary Divider Red">
  <p:cSld name="Secondary Divider Red">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49" name="Google Shape;49;p9"/>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lvl1pPr lvl="0" rtl="0">
              <a:lnSpc>
                <a:spcPct val="80000"/>
              </a:lnSpc>
              <a:buSzPts val="605"/>
              <a:buNone/>
              <a:defRPr sz="800">
                <a:solidFill>
                  <a:schemeClr val="lt1"/>
                </a:solidFill>
              </a:defRPr>
            </a:lvl1pPr>
            <a:lvl2pPr lvl="1" rtl="0">
              <a:lnSpc>
                <a:spcPct val="80000"/>
              </a:lnSpc>
              <a:buSzPts val="605"/>
              <a:buNone/>
              <a:defRPr sz="800">
                <a:solidFill>
                  <a:schemeClr val="lt1"/>
                </a:solidFill>
              </a:defRPr>
            </a:lvl2pPr>
            <a:lvl3pPr lvl="2" rtl="0">
              <a:lnSpc>
                <a:spcPct val="80000"/>
              </a:lnSpc>
              <a:buSzPts val="605"/>
              <a:buNone/>
              <a:defRPr sz="800">
                <a:solidFill>
                  <a:schemeClr val="lt1"/>
                </a:solidFill>
              </a:defRPr>
            </a:lvl3pPr>
            <a:lvl4pPr lvl="3" rtl="0">
              <a:lnSpc>
                <a:spcPct val="80000"/>
              </a:lnSpc>
              <a:buSzPts val="605"/>
              <a:buNone/>
              <a:defRPr sz="800">
                <a:solidFill>
                  <a:schemeClr val="lt1"/>
                </a:solidFill>
              </a:defRPr>
            </a:lvl4pPr>
            <a:lvl5pPr lvl="4" rtl="0">
              <a:lnSpc>
                <a:spcPct val="80000"/>
              </a:lnSpc>
              <a:buSzPts val="605"/>
              <a:buNone/>
              <a:defRPr sz="800">
                <a:solidFill>
                  <a:schemeClr val="lt1"/>
                </a:solidFill>
              </a:defRPr>
            </a:lvl5pPr>
            <a:lvl6pPr lvl="5" rtl="0">
              <a:lnSpc>
                <a:spcPct val="80000"/>
              </a:lnSpc>
              <a:buSzPts val="605"/>
              <a:buNone/>
              <a:defRPr sz="800">
                <a:solidFill>
                  <a:schemeClr val="lt1"/>
                </a:solidFill>
              </a:defRPr>
            </a:lvl6pPr>
            <a:lvl7pPr lvl="6" rtl="0">
              <a:lnSpc>
                <a:spcPct val="80000"/>
              </a:lnSpc>
              <a:buSzPts val="605"/>
              <a:buNone/>
              <a:defRPr sz="800">
                <a:solidFill>
                  <a:schemeClr val="lt1"/>
                </a:solidFill>
              </a:defRPr>
            </a:lvl7pPr>
            <a:lvl8pPr lvl="7" rtl="0">
              <a:lnSpc>
                <a:spcPct val="80000"/>
              </a:lnSpc>
              <a:buSzPts val="605"/>
              <a:buNone/>
              <a:defRPr sz="800">
                <a:solidFill>
                  <a:schemeClr val="lt1"/>
                </a:solidFill>
              </a:defRPr>
            </a:lvl8pPr>
            <a:lvl9pPr lvl="8" rtl="0">
              <a:lnSpc>
                <a:spcPct val="80000"/>
              </a:lnSpc>
              <a:buSzPts val="605"/>
              <a:buNone/>
              <a:defRPr sz="800">
                <a:solidFill>
                  <a:schemeClr val="lt1"/>
                </a:solidFill>
              </a:defRPr>
            </a:lvl9pPr>
          </a:lstStyle>
          <a:p>
            <a:pPr marL="0" lvl="0" indent="0" algn="l" rtl="0">
              <a:spcBef>
                <a:spcPts val="0"/>
              </a:spcBef>
              <a:spcAft>
                <a:spcPts val="0"/>
              </a:spcAft>
              <a:buNone/>
            </a:pPr>
            <a:fld id="{00000000-1234-1234-1234-123412341234}" type="slidenum">
              <a:rPr lang="en"/>
              <a:t>‹#›</a:t>
            </a:fld>
            <a:endParaRPr dirty="0"/>
          </a:p>
        </p:txBody>
      </p:sp>
      <p:sp>
        <p:nvSpPr>
          <p:cNvPr id="51" name="Google Shape;51;p9"/>
          <p:cNvSpPr txBox="1">
            <a:spLocks noGrp="1"/>
          </p:cNvSpPr>
          <p:nvPr>
            <p:ph type="title"/>
          </p:nvPr>
        </p:nvSpPr>
        <p:spPr>
          <a:xfrm>
            <a:off x="410125" y="2150850"/>
            <a:ext cx="70416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extLst>
      <p:ext uri="{BB962C8B-B14F-4D97-AF65-F5344CB8AC3E}">
        <p14:creationId xmlns:p14="http://schemas.microsoft.com/office/powerpoint/2010/main" val="26108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ront Cover">
  <p:cSld name="Front Cover">
    <p:bg>
      <p:bgPr>
        <a:blipFill>
          <a:blip r:embed="rId2">
            <a:alphaModFix/>
          </a:blip>
          <a:stretch>
            <a:fillRect/>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766840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89500" y="1733550"/>
            <a:ext cx="4705500" cy="13524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800"/>
              <a:buNone/>
              <a:defRPr sz="3800"/>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a:endParaRPr/>
          </a:p>
        </p:txBody>
      </p:sp>
      <p:sp>
        <p:nvSpPr>
          <p:cNvPr id="15" name="Google Shape;15;p3"/>
          <p:cNvSpPr txBox="1">
            <a:spLocks noGrp="1"/>
          </p:cNvSpPr>
          <p:nvPr>
            <p:ph type="subTitle" idx="1"/>
          </p:nvPr>
        </p:nvSpPr>
        <p:spPr>
          <a:xfrm>
            <a:off x="389500" y="3005575"/>
            <a:ext cx="37650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b="1">
                <a:solidFill>
                  <a:schemeClr val="accent1"/>
                </a:solidFill>
              </a:defRPr>
            </a:lvl1pPr>
            <a:lvl2pPr lvl="1" algn="l">
              <a:lnSpc>
                <a:spcPct val="100000"/>
              </a:lnSpc>
              <a:spcBef>
                <a:spcPts val="0"/>
              </a:spcBef>
              <a:spcAft>
                <a:spcPts val="0"/>
              </a:spcAft>
              <a:buClr>
                <a:schemeClr val="accent1"/>
              </a:buClr>
              <a:buSzPts val="1800"/>
              <a:buNone/>
              <a:defRPr b="1">
                <a:solidFill>
                  <a:schemeClr val="accent1"/>
                </a:solidFill>
              </a:defRPr>
            </a:lvl2pPr>
            <a:lvl3pPr lvl="2" algn="l">
              <a:lnSpc>
                <a:spcPct val="100000"/>
              </a:lnSpc>
              <a:spcBef>
                <a:spcPts val="0"/>
              </a:spcBef>
              <a:spcAft>
                <a:spcPts val="0"/>
              </a:spcAft>
              <a:buClr>
                <a:schemeClr val="accent1"/>
              </a:buClr>
              <a:buSzPts val="1800"/>
              <a:buNone/>
              <a:defRPr b="1">
                <a:solidFill>
                  <a:schemeClr val="accent1"/>
                </a:solidFill>
              </a:defRPr>
            </a:lvl3pPr>
            <a:lvl4pPr lvl="3" algn="l">
              <a:lnSpc>
                <a:spcPct val="100000"/>
              </a:lnSpc>
              <a:spcBef>
                <a:spcPts val="0"/>
              </a:spcBef>
              <a:spcAft>
                <a:spcPts val="0"/>
              </a:spcAft>
              <a:buClr>
                <a:schemeClr val="accent1"/>
              </a:buClr>
              <a:buSzPts val="1800"/>
              <a:buNone/>
              <a:defRPr b="1">
                <a:solidFill>
                  <a:schemeClr val="accent1"/>
                </a:solidFill>
              </a:defRPr>
            </a:lvl4pPr>
            <a:lvl5pPr lvl="4" algn="l">
              <a:lnSpc>
                <a:spcPct val="100000"/>
              </a:lnSpc>
              <a:spcBef>
                <a:spcPts val="0"/>
              </a:spcBef>
              <a:spcAft>
                <a:spcPts val="0"/>
              </a:spcAft>
              <a:buClr>
                <a:schemeClr val="accent1"/>
              </a:buClr>
              <a:buSzPts val="1800"/>
              <a:buNone/>
              <a:defRPr b="1">
                <a:solidFill>
                  <a:schemeClr val="accent1"/>
                </a:solidFill>
              </a:defRPr>
            </a:lvl5pPr>
            <a:lvl6pPr lvl="5" algn="l">
              <a:lnSpc>
                <a:spcPct val="100000"/>
              </a:lnSpc>
              <a:spcBef>
                <a:spcPts val="0"/>
              </a:spcBef>
              <a:spcAft>
                <a:spcPts val="0"/>
              </a:spcAft>
              <a:buClr>
                <a:schemeClr val="accent1"/>
              </a:buClr>
              <a:buSzPts val="1800"/>
              <a:buNone/>
              <a:defRPr b="1">
                <a:solidFill>
                  <a:schemeClr val="accent1"/>
                </a:solidFill>
              </a:defRPr>
            </a:lvl6pPr>
            <a:lvl7pPr lvl="6" algn="l">
              <a:lnSpc>
                <a:spcPct val="100000"/>
              </a:lnSpc>
              <a:spcBef>
                <a:spcPts val="0"/>
              </a:spcBef>
              <a:spcAft>
                <a:spcPts val="0"/>
              </a:spcAft>
              <a:buClr>
                <a:schemeClr val="accent1"/>
              </a:buClr>
              <a:buSzPts val="1800"/>
              <a:buNone/>
              <a:defRPr b="1">
                <a:solidFill>
                  <a:schemeClr val="accent1"/>
                </a:solidFill>
              </a:defRPr>
            </a:lvl7pPr>
            <a:lvl8pPr lvl="7" algn="l">
              <a:lnSpc>
                <a:spcPct val="100000"/>
              </a:lnSpc>
              <a:spcBef>
                <a:spcPts val="0"/>
              </a:spcBef>
              <a:spcAft>
                <a:spcPts val="0"/>
              </a:spcAft>
              <a:buClr>
                <a:schemeClr val="accent1"/>
              </a:buClr>
              <a:buSzPts val="1800"/>
              <a:buNone/>
              <a:defRPr b="1">
                <a:solidFill>
                  <a:schemeClr val="accent1"/>
                </a:solidFill>
              </a:defRPr>
            </a:lvl8pPr>
            <a:lvl9pPr lvl="8" algn="l">
              <a:lnSpc>
                <a:spcPct val="100000"/>
              </a:lnSpc>
              <a:spcBef>
                <a:spcPts val="0"/>
              </a:spcBef>
              <a:spcAft>
                <a:spcPts val="0"/>
              </a:spcAft>
              <a:buClr>
                <a:schemeClr val="accent1"/>
              </a:buClr>
              <a:buSzPts val="1800"/>
              <a:buNone/>
              <a:defRPr b="1">
                <a:solidFill>
                  <a:schemeClr val="accent1"/>
                </a:solidFill>
              </a:defRPr>
            </a:lvl9pPr>
          </a:lstStyle>
          <a:p>
            <a:endParaRPr/>
          </a:p>
        </p:txBody>
      </p:sp>
      <p:sp>
        <p:nvSpPr>
          <p:cNvPr id="16" name="Google Shape;16;p3"/>
          <p:cNvSpPr txBox="1">
            <a:spLocks noGrp="1"/>
          </p:cNvSpPr>
          <p:nvPr>
            <p:ph type="sldNum" idx="12"/>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SG"/>
              <a:t>‹#›</a:t>
            </a:fld>
            <a:endParaRPr dirty="0"/>
          </a:p>
        </p:txBody>
      </p:sp>
      <p:pic>
        <p:nvPicPr>
          <p:cNvPr id="17" name="Google Shape;17;p3"/>
          <p:cNvPicPr preferRelativeResize="0"/>
          <p:nvPr/>
        </p:nvPicPr>
        <p:blipFill rotWithShape="1">
          <a:blip r:embed="rId2">
            <a:alphaModFix/>
          </a:blip>
          <a:srcRect t="27036" r="50998" b="12125"/>
          <a:stretch/>
        </p:blipFill>
        <p:spPr>
          <a:xfrm>
            <a:off x="4438650" y="0"/>
            <a:ext cx="4705500" cy="5143499"/>
          </a:xfrm>
          <a:prstGeom prst="rect">
            <a:avLst/>
          </a:prstGeom>
          <a:noFill/>
          <a:ln>
            <a:noFill/>
          </a:ln>
        </p:spPr>
      </p:pic>
      <p:pic>
        <p:nvPicPr>
          <p:cNvPr id="18" name="Google Shape;18;p3"/>
          <p:cNvPicPr preferRelativeResize="0"/>
          <p:nvPr/>
        </p:nvPicPr>
        <p:blipFill rotWithShape="1">
          <a:blip r:embed="rId3">
            <a:alphaModFix/>
          </a:blip>
          <a:srcRect t="5853" b="5852"/>
          <a:stretch/>
        </p:blipFill>
        <p:spPr>
          <a:xfrm>
            <a:off x="452500" y="876300"/>
            <a:ext cx="2164824" cy="316075"/>
          </a:xfrm>
          <a:prstGeom prst="rect">
            <a:avLst/>
          </a:prstGeom>
          <a:noFill/>
          <a:ln>
            <a:noFill/>
          </a:ln>
        </p:spPr>
      </p:pic>
    </p:spTree>
    <p:extLst>
      <p:ext uri="{BB962C8B-B14F-4D97-AF65-F5344CB8AC3E}">
        <p14:creationId xmlns:p14="http://schemas.microsoft.com/office/powerpoint/2010/main" val="2007095743"/>
      </p:ext>
    </p:extLst>
  </p:cSld>
  <p:clrMapOvr>
    <a:masterClrMapping/>
  </p:clrMapOvr>
  <p:extLst>
    <p:ext uri="{DCECCB84-F9BA-43D5-87BE-67443E8EF086}">
      <p15:sldGuideLst xmlns:p15="http://schemas.microsoft.com/office/powerpoint/2012/main">
        <p15:guide id="1" pos="322">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cxnSp>
        <p:nvCxnSpPr>
          <p:cNvPr id="20" name="Google Shape;20;p4"/>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21" name="Google Shape;21;p4" descr="Text, logo&#10;&#10;Description automatically generated"/>
          <p:cNvPicPr preferRelativeResize="0"/>
          <p:nvPr/>
        </p:nvPicPr>
        <p:blipFill rotWithShape="1">
          <a:blip r:embed="rId2">
            <a:alphaModFix/>
          </a:blip>
          <a:srcRect/>
          <a:stretch/>
        </p:blipFill>
        <p:spPr>
          <a:xfrm>
            <a:off x="75478" y="259523"/>
            <a:ext cx="2430365" cy="478212"/>
          </a:xfrm>
          <a:prstGeom prst="rect">
            <a:avLst/>
          </a:prstGeom>
          <a:noFill/>
          <a:ln>
            <a:noFill/>
          </a:ln>
        </p:spPr>
      </p:pic>
      <p:pic>
        <p:nvPicPr>
          <p:cNvPr id="22" name="Google Shape;22;p4"/>
          <p:cNvPicPr preferRelativeResize="0"/>
          <p:nvPr/>
        </p:nvPicPr>
        <p:blipFill rotWithShape="1">
          <a:blip r:embed="rId3">
            <a:alphaModFix/>
          </a:blip>
          <a:srcRect/>
          <a:stretch/>
        </p:blipFill>
        <p:spPr>
          <a:xfrm>
            <a:off x="7499191" y="229317"/>
            <a:ext cx="511681" cy="524801"/>
          </a:xfrm>
          <a:prstGeom prst="rect">
            <a:avLst/>
          </a:prstGeom>
          <a:noFill/>
          <a:ln>
            <a:noFill/>
          </a:ln>
        </p:spPr>
      </p:pic>
      <p:pic>
        <p:nvPicPr>
          <p:cNvPr id="23" name="Google Shape;23;p4"/>
          <p:cNvPicPr preferRelativeResize="0"/>
          <p:nvPr/>
        </p:nvPicPr>
        <p:blipFill rotWithShape="1">
          <a:blip r:embed="rId4">
            <a:alphaModFix/>
          </a:blip>
          <a:srcRect/>
          <a:stretch/>
        </p:blipFill>
        <p:spPr>
          <a:xfrm>
            <a:off x="6868744" y="93907"/>
            <a:ext cx="561149" cy="645321"/>
          </a:xfrm>
          <a:prstGeom prst="rect">
            <a:avLst/>
          </a:prstGeom>
          <a:noFill/>
          <a:ln>
            <a:noFill/>
          </a:ln>
        </p:spPr>
      </p:pic>
      <p:pic>
        <p:nvPicPr>
          <p:cNvPr id="24" name="Google Shape;24;p4"/>
          <p:cNvPicPr preferRelativeResize="0"/>
          <p:nvPr/>
        </p:nvPicPr>
        <p:blipFill rotWithShape="1">
          <a:blip r:embed="rId5">
            <a:alphaModFix/>
          </a:blip>
          <a:srcRect t="5853" b="5852"/>
          <a:stretch/>
        </p:blipFill>
        <p:spPr>
          <a:xfrm>
            <a:off x="8101709" y="435529"/>
            <a:ext cx="995810" cy="145395"/>
          </a:xfrm>
          <a:prstGeom prst="rect">
            <a:avLst/>
          </a:prstGeom>
          <a:noFill/>
          <a:ln>
            <a:noFill/>
          </a:ln>
        </p:spPr>
      </p:pic>
    </p:spTree>
    <p:extLst>
      <p:ext uri="{BB962C8B-B14F-4D97-AF65-F5344CB8AC3E}">
        <p14:creationId xmlns:p14="http://schemas.microsoft.com/office/powerpoint/2010/main" val="3395607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8650" y="758308"/>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5"/>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28" name="Google Shape;28;p5"/>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29" name="Google Shape;29;p5"/>
          <p:cNvPicPr preferRelativeResize="0"/>
          <p:nvPr/>
        </p:nvPicPr>
        <p:blipFill rotWithShape="1">
          <a:blip r:embed="rId3">
            <a:alphaModFix/>
          </a:blip>
          <a:srcRect/>
          <a:stretch/>
        </p:blipFill>
        <p:spPr>
          <a:xfrm>
            <a:off x="6844104" y="279370"/>
            <a:ext cx="592591" cy="222404"/>
          </a:xfrm>
          <a:prstGeom prst="rect">
            <a:avLst/>
          </a:prstGeom>
          <a:noFill/>
          <a:ln>
            <a:noFill/>
          </a:ln>
        </p:spPr>
      </p:pic>
      <p:pic>
        <p:nvPicPr>
          <p:cNvPr id="30" name="Google Shape;30;p5"/>
          <p:cNvPicPr preferRelativeResize="0"/>
          <p:nvPr/>
        </p:nvPicPr>
        <p:blipFill rotWithShape="1">
          <a:blip r:embed="rId4">
            <a:alphaModFix/>
          </a:blip>
          <a:srcRect/>
          <a:stretch/>
        </p:blipFill>
        <p:spPr>
          <a:xfrm>
            <a:off x="7561495" y="206375"/>
            <a:ext cx="592591" cy="265644"/>
          </a:xfrm>
          <a:prstGeom prst="rect">
            <a:avLst/>
          </a:prstGeom>
          <a:noFill/>
          <a:ln>
            <a:noFill/>
          </a:ln>
        </p:spPr>
      </p:pic>
      <p:pic>
        <p:nvPicPr>
          <p:cNvPr id="31" name="Google Shape;31;p5"/>
          <p:cNvPicPr preferRelativeResize="0"/>
          <p:nvPr/>
        </p:nvPicPr>
        <p:blipFill rotWithShape="1">
          <a:blip r:embed="rId5">
            <a:alphaModFix/>
          </a:blip>
          <a:srcRect t="5853" b="5852"/>
          <a:stretch/>
        </p:blipFill>
        <p:spPr>
          <a:xfrm>
            <a:off x="8278887" y="345116"/>
            <a:ext cx="648965" cy="151931"/>
          </a:xfrm>
          <a:prstGeom prst="rect">
            <a:avLst/>
          </a:prstGeom>
          <a:noFill/>
          <a:ln>
            <a:noFill/>
          </a:ln>
        </p:spPr>
      </p:pic>
    </p:spTree>
    <p:extLst>
      <p:ext uri="{BB962C8B-B14F-4D97-AF65-F5344CB8AC3E}">
        <p14:creationId xmlns:p14="http://schemas.microsoft.com/office/powerpoint/2010/main" val="1970623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ondary Divider Orange">
  <p:cSld name="Secondary Divider Orange">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4" name="Google Shape;34;p6"/>
          <p:cNvSpPr txBox="1">
            <a:spLocks noGrp="1"/>
          </p:cNvSpPr>
          <p:nvPr>
            <p:ph type="sldNum" idx="12"/>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1pPr>
            <a:lvl2pPr marL="0" marR="0" lvl="1"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2pPr>
            <a:lvl3pPr marL="0" marR="0" lvl="2"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3pPr>
            <a:lvl4pPr marL="0" marR="0" lvl="3"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4pPr>
            <a:lvl5pPr marL="0" marR="0" lvl="4"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5pPr>
            <a:lvl6pPr marL="0" marR="0" lvl="5"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6pPr>
            <a:lvl7pPr marL="0" marR="0" lvl="6"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7pPr>
            <a:lvl8pPr marL="0" marR="0" lvl="7"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8pPr>
            <a:lvl9pPr marL="0" marR="0" lvl="8"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SG"/>
              <a:t>‹#›</a:t>
            </a:fld>
            <a:endParaRPr dirty="0"/>
          </a:p>
        </p:txBody>
      </p:sp>
      <p:sp>
        <p:nvSpPr>
          <p:cNvPr id="35" name="Google Shape;35;p6"/>
          <p:cNvSpPr txBox="1">
            <a:spLocks noGrp="1"/>
          </p:cNvSpPr>
          <p:nvPr>
            <p:ph type="title"/>
          </p:nvPr>
        </p:nvSpPr>
        <p:spPr>
          <a:xfrm>
            <a:off x="1507405" y="306147"/>
            <a:ext cx="7041600" cy="8418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extLst>
      <p:ext uri="{BB962C8B-B14F-4D97-AF65-F5344CB8AC3E}">
        <p14:creationId xmlns:p14="http://schemas.microsoft.com/office/powerpoint/2010/main" val="150675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cxnSp>
        <p:nvCxnSpPr>
          <p:cNvPr id="23" name="Google Shape;23;p4"/>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4" name="Picture 3" descr="Text, logo&#10;&#10;Description automatically generated">
            <a:extLst>
              <a:ext uri="{FF2B5EF4-FFF2-40B4-BE49-F238E27FC236}">
                <a16:creationId xmlns:a16="http://schemas.microsoft.com/office/drawing/2014/main" id="{AD440B9E-A5E0-4657-9E7F-6828578B9BA2}"/>
              </a:ext>
            </a:extLst>
          </p:cNvPr>
          <p:cNvPicPr>
            <a:picLocks noChangeAspect="1"/>
          </p:cNvPicPr>
          <p:nvPr userDrawn="1"/>
        </p:nvPicPr>
        <p:blipFill>
          <a:blip r:embed="rId2"/>
          <a:stretch>
            <a:fillRect/>
          </a:stretch>
        </p:blipFill>
        <p:spPr>
          <a:xfrm>
            <a:off x="75478" y="259523"/>
            <a:ext cx="2430365" cy="478212"/>
          </a:xfrm>
          <a:prstGeom prst="rect">
            <a:avLst/>
          </a:prstGeom>
        </p:spPr>
      </p:pic>
      <p:pic>
        <p:nvPicPr>
          <p:cNvPr id="7" name="Picture 6">
            <a:extLst>
              <a:ext uri="{FF2B5EF4-FFF2-40B4-BE49-F238E27FC236}">
                <a16:creationId xmlns:a16="http://schemas.microsoft.com/office/drawing/2014/main" id="{E52542B4-331F-1496-E5D0-C03010DFA618}"/>
              </a:ext>
            </a:extLst>
          </p:cNvPr>
          <p:cNvPicPr>
            <a:picLocks noChangeAspect="1"/>
          </p:cNvPicPr>
          <p:nvPr userDrawn="1"/>
        </p:nvPicPr>
        <p:blipFill>
          <a:blip r:embed="rId3"/>
          <a:stretch>
            <a:fillRect/>
          </a:stretch>
        </p:blipFill>
        <p:spPr>
          <a:xfrm>
            <a:off x="7499191" y="229317"/>
            <a:ext cx="511681" cy="524801"/>
          </a:xfrm>
          <a:prstGeom prst="rect">
            <a:avLst/>
          </a:prstGeom>
        </p:spPr>
      </p:pic>
      <p:pic>
        <p:nvPicPr>
          <p:cNvPr id="9" name="Picture 8">
            <a:extLst>
              <a:ext uri="{FF2B5EF4-FFF2-40B4-BE49-F238E27FC236}">
                <a16:creationId xmlns:a16="http://schemas.microsoft.com/office/drawing/2014/main" id="{2E516F2E-4B51-BDB2-FD68-B1DF3376A0F2}"/>
              </a:ext>
            </a:extLst>
          </p:cNvPr>
          <p:cNvPicPr>
            <a:picLocks noChangeAspect="1"/>
          </p:cNvPicPr>
          <p:nvPr userDrawn="1"/>
        </p:nvPicPr>
        <p:blipFill>
          <a:blip r:embed="rId4"/>
          <a:stretch>
            <a:fillRect/>
          </a:stretch>
        </p:blipFill>
        <p:spPr>
          <a:xfrm>
            <a:off x="6868744" y="93907"/>
            <a:ext cx="561149" cy="645321"/>
          </a:xfrm>
          <a:prstGeom prst="rect">
            <a:avLst/>
          </a:prstGeom>
        </p:spPr>
      </p:pic>
      <p:pic>
        <p:nvPicPr>
          <p:cNvPr id="10" name="Google Shape;16;p2">
            <a:extLst>
              <a:ext uri="{FF2B5EF4-FFF2-40B4-BE49-F238E27FC236}">
                <a16:creationId xmlns:a16="http://schemas.microsoft.com/office/drawing/2014/main" id="{2D88397A-0EAB-3AD3-984A-6A3E475CC8B0}"/>
              </a:ext>
            </a:extLst>
          </p:cNvPr>
          <p:cNvPicPr preferRelativeResize="0">
            <a:picLocks noChangeAspect="1"/>
          </p:cNvPicPr>
          <p:nvPr userDrawn="1"/>
        </p:nvPicPr>
        <p:blipFill rotWithShape="1">
          <a:blip r:embed="rId5">
            <a:alphaModFix/>
          </a:blip>
          <a:srcRect t="5853" b="5853"/>
          <a:stretch/>
        </p:blipFill>
        <p:spPr>
          <a:xfrm>
            <a:off x="8101709" y="435529"/>
            <a:ext cx="995810" cy="14539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ondary Divider Red">
  <p:cSld name="Secondary Divider Red">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8" name="Google Shape;38;p7"/>
          <p:cNvSpPr txBox="1">
            <a:spLocks noGrp="1"/>
          </p:cNvSpPr>
          <p:nvPr>
            <p:ph type="sldNum" idx="12"/>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1pPr>
            <a:lvl2pPr marL="0" marR="0" lvl="1"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2pPr>
            <a:lvl3pPr marL="0" marR="0" lvl="2"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3pPr>
            <a:lvl4pPr marL="0" marR="0" lvl="3"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4pPr>
            <a:lvl5pPr marL="0" marR="0" lvl="4"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5pPr>
            <a:lvl6pPr marL="0" marR="0" lvl="5"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6pPr>
            <a:lvl7pPr marL="0" marR="0" lvl="6"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7pPr>
            <a:lvl8pPr marL="0" marR="0" lvl="7"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8pPr>
            <a:lvl9pPr marL="0" marR="0" lvl="8" indent="0" algn="l" rtl="0">
              <a:lnSpc>
                <a:spcPct val="80000"/>
              </a:lnSpc>
              <a:spcBef>
                <a:spcPts val="0"/>
              </a:spcBef>
              <a:spcAft>
                <a:spcPts val="0"/>
              </a:spcAft>
              <a:buClr>
                <a:srgbClr val="000000"/>
              </a:buClr>
              <a:buSzPts val="605"/>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SG"/>
              <a:t>‹#›</a:t>
            </a:fld>
            <a:endParaRPr dirty="0"/>
          </a:p>
        </p:txBody>
      </p:sp>
      <p:sp>
        <p:nvSpPr>
          <p:cNvPr id="39" name="Google Shape;39;p7"/>
          <p:cNvSpPr txBox="1">
            <a:spLocks noGrp="1"/>
          </p:cNvSpPr>
          <p:nvPr>
            <p:ph type="title"/>
          </p:nvPr>
        </p:nvSpPr>
        <p:spPr>
          <a:xfrm>
            <a:off x="410125" y="2150850"/>
            <a:ext cx="7041600" cy="8418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extLst>
      <p:ext uri="{BB962C8B-B14F-4D97-AF65-F5344CB8AC3E}">
        <p14:creationId xmlns:p14="http://schemas.microsoft.com/office/powerpoint/2010/main" val="344229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tx">
  <p:cSld name="Title and Conte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8"/>
          <p:cNvSpPr txBox="1">
            <a:spLocks noGrp="1"/>
          </p:cNvSpPr>
          <p:nvPr>
            <p:ph type="body" idx="1"/>
          </p:nvPr>
        </p:nvSpPr>
        <p:spPr>
          <a:xfrm>
            <a:off x="400050" y="1228800"/>
            <a:ext cx="8286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solidFill>
                  <a:schemeClr val="dk1"/>
                </a:solidFill>
              </a:defRPr>
            </a:lvl1pPr>
            <a:lvl2pPr marL="914400" lvl="1" indent="-317500" algn="l">
              <a:lnSpc>
                <a:spcPct val="90000"/>
              </a:lnSpc>
              <a:spcBef>
                <a:spcPts val="0"/>
              </a:spcBef>
              <a:spcAft>
                <a:spcPts val="0"/>
              </a:spcAft>
              <a:buClr>
                <a:schemeClr val="dk1"/>
              </a:buClr>
              <a:buSzPts val="1400"/>
              <a:buChar char="○"/>
              <a:defRPr>
                <a:solidFill>
                  <a:schemeClr val="dk1"/>
                </a:solidFill>
              </a:defRPr>
            </a:lvl2pPr>
            <a:lvl3pPr marL="1371600" lvl="2" indent="-317500" algn="l">
              <a:lnSpc>
                <a:spcPct val="90000"/>
              </a:lnSpc>
              <a:spcBef>
                <a:spcPts val="0"/>
              </a:spcBef>
              <a:spcAft>
                <a:spcPts val="0"/>
              </a:spcAft>
              <a:buClr>
                <a:schemeClr val="dk1"/>
              </a:buClr>
              <a:buSzPts val="1400"/>
              <a:buChar char="■"/>
              <a:defRPr>
                <a:solidFill>
                  <a:schemeClr val="dk1"/>
                </a:solidFill>
              </a:defRPr>
            </a:lvl3pPr>
            <a:lvl4pPr marL="1828800" lvl="3" indent="-317500" algn="l">
              <a:lnSpc>
                <a:spcPct val="90000"/>
              </a:lnSpc>
              <a:spcBef>
                <a:spcPts val="0"/>
              </a:spcBef>
              <a:spcAft>
                <a:spcPts val="0"/>
              </a:spcAft>
              <a:buClr>
                <a:schemeClr val="dk1"/>
              </a:buClr>
              <a:buSzPts val="1400"/>
              <a:buChar char="●"/>
              <a:defRPr>
                <a:solidFill>
                  <a:schemeClr val="dk1"/>
                </a:solidFill>
              </a:defRPr>
            </a:lvl4pPr>
            <a:lvl5pPr marL="2286000" lvl="4" indent="-317500" algn="l">
              <a:lnSpc>
                <a:spcPct val="90000"/>
              </a:lnSpc>
              <a:spcBef>
                <a:spcPts val="0"/>
              </a:spcBef>
              <a:spcAft>
                <a:spcPts val="0"/>
              </a:spcAft>
              <a:buClr>
                <a:schemeClr val="dk1"/>
              </a:buClr>
              <a:buSzPts val="1400"/>
              <a:buChar char="○"/>
              <a:defRPr>
                <a:solidFill>
                  <a:schemeClr val="dk1"/>
                </a:solidFill>
              </a:defRPr>
            </a:lvl5pPr>
            <a:lvl6pPr marL="2743200" lvl="5" indent="-317500" algn="l">
              <a:lnSpc>
                <a:spcPct val="90000"/>
              </a:lnSpc>
              <a:spcBef>
                <a:spcPts val="0"/>
              </a:spcBef>
              <a:spcAft>
                <a:spcPts val="0"/>
              </a:spcAft>
              <a:buClr>
                <a:schemeClr val="dk1"/>
              </a:buClr>
              <a:buSzPts val="1400"/>
              <a:buChar char="■"/>
              <a:defRPr>
                <a:solidFill>
                  <a:schemeClr val="dk1"/>
                </a:solidFill>
              </a:defRPr>
            </a:lvl6pPr>
            <a:lvl7pPr marL="3200400" lvl="6" indent="-317500" algn="l">
              <a:lnSpc>
                <a:spcPct val="90000"/>
              </a:lnSpc>
              <a:spcBef>
                <a:spcPts val="0"/>
              </a:spcBef>
              <a:spcAft>
                <a:spcPts val="0"/>
              </a:spcAft>
              <a:buClr>
                <a:schemeClr val="dk1"/>
              </a:buClr>
              <a:buSzPts val="1400"/>
              <a:buChar char="●"/>
              <a:defRPr>
                <a:solidFill>
                  <a:schemeClr val="dk1"/>
                </a:solidFill>
              </a:defRPr>
            </a:lvl7pPr>
            <a:lvl8pPr marL="3657600" lvl="7" indent="-317500" algn="l">
              <a:lnSpc>
                <a:spcPct val="90000"/>
              </a:lnSpc>
              <a:spcBef>
                <a:spcPts val="0"/>
              </a:spcBef>
              <a:spcAft>
                <a:spcPts val="0"/>
              </a:spcAft>
              <a:buClr>
                <a:schemeClr val="dk1"/>
              </a:buClr>
              <a:buSzPts val="1400"/>
              <a:buChar char="○"/>
              <a:defRPr>
                <a:solidFill>
                  <a:schemeClr val="dk1"/>
                </a:solidFill>
              </a:defRPr>
            </a:lvl8pPr>
            <a:lvl9pPr marL="4114800" lvl="8" indent="-317500" algn="l">
              <a:lnSpc>
                <a:spcPct val="90000"/>
              </a:lnSpc>
              <a:spcBef>
                <a:spcPts val="0"/>
              </a:spcBef>
              <a:spcAft>
                <a:spcPts val="0"/>
              </a:spcAft>
              <a:buSzPts val="1400"/>
              <a:buChar char="■"/>
              <a:defRPr/>
            </a:lvl9pPr>
          </a:lstStyle>
          <a:p>
            <a:endParaRPr/>
          </a:p>
        </p:txBody>
      </p:sp>
      <p:sp>
        <p:nvSpPr>
          <p:cNvPr id="43" name="Google Shape;43;p8"/>
          <p:cNvSpPr txBox="1">
            <a:spLocks noGrp="1"/>
          </p:cNvSpPr>
          <p:nvPr>
            <p:ph type="subTitle" idx="2"/>
          </p:nvPr>
        </p:nvSpPr>
        <p:spPr>
          <a:xfrm>
            <a:off x="400050" y="723900"/>
            <a:ext cx="8286900" cy="5049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800"/>
              <a:buNone/>
              <a:defRPr/>
            </a:lvl1pPr>
            <a:lvl2pPr lvl="1" algn="l">
              <a:lnSpc>
                <a:spcPct val="90000"/>
              </a:lnSpc>
              <a:spcBef>
                <a:spcPts val="0"/>
              </a:spcBef>
              <a:spcAft>
                <a:spcPts val="0"/>
              </a:spcAft>
              <a:buSzPts val="1800"/>
              <a:buFont typeface="Inter"/>
              <a:buNone/>
              <a:defRPr>
                <a:latin typeface="Inter"/>
                <a:ea typeface="Inter"/>
                <a:cs typeface="Inter"/>
                <a:sym typeface="Inter"/>
              </a:defRPr>
            </a:lvl2pPr>
            <a:lvl3pPr lvl="2" algn="l">
              <a:lnSpc>
                <a:spcPct val="90000"/>
              </a:lnSpc>
              <a:spcBef>
                <a:spcPts val="0"/>
              </a:spcBef>
              <a:spcAft>
                <a:spcPts val="0"/>
              </a:spcAft>
              <a:buSzPts val="1800"/>
              <a:buFont typeface="Inter"/>
              <a:buNone/>
              <a:defRPr>
                <a:latin typeface="Inter"/>
                <a:ea typeface="Inter"/>
                <a:cs typeface="Inter"/>
                <a:sym typeface="Inter"/>
              </a:defRPr>
            </a:lvl3pPr>
            <a:lvl4pPr lvl="3" algn="l">
              <a:lnSpc>
                <a:spcPct val="90000"/>
              </a:lnSpc>
              <a:spcBef>
                <a:spcPts val="0"/>
              </a:spcBef>
              <a:spcAft>
                <a:spcPts val="0"/>
              </a:spcAft>
              <a:buSzPts val="1800"/>
              <a:buFont typeface="Inter"/>
              <a:buNone/>
              <a:defRPr>
                <a:latin typeface="Inter"/>
                <a:ea typeface="Inter"/>
                <a:cs typeface="Inter"/>
                <a:sym typeface="Inter"/>
              </a:defRPr>
            </a:lvl4pPr>
            <a:lvl5pPr lvl="4" algn="l">
              <a:lnSpc>
                <a:spcPct val="90000"/>
              </a:lnSpc>
              <a:spcBef>
                <a:spcPts val="0"/>
              </a:spcBef>
              <a:spcAft>
                <a:spcPts val="0"/>
              </a:spcAft>
              <a:buSzPts val="1800"/>
              <a:buFont typeface="Inter"/>
              <a:buNone/>
              <a:defRPr>
                <a:latin typeface="Inter"/>
                <a:ea typeface="Inter"/>
                <a:cs typeface="Inter"/>
                <a:sym typeface="Inter"/>
              </a:defRPr>
            </a:lvl5pPr>
            <a:lvl6pPr lvl="5" algn="l">
              <a:lnSpc>
                <a:spcPct val="90000"/>
              </a:lnSpc>
              <a:spcBef>
                <a:spcPts val="0"/>
              </a:spcBef>
              <a:spcAft>
                <a:spcPts val="0"/>
              </a:spcAft>
              <a:buSzPts val="1800"/>
              <a:buFont typeface="Inter"/>
              <a:buNone/>
              <a:defRPr>
                <a:latin typeface="Inter"/>
                <a:ea typeface="Inter"/>
                <a:cs typeface="Inter"/>
                <a:sym typeface="Inter"/>
              </a:defRPr>
            </a:lvl6pPr>
            <a:lvl7pPr lvl="6" algn="l">
              <a:lnSpc>
                <a:spcPct val="90000"/>
              </a:lnSpc>
              <a:spcBef>
                <a:spcPts val="0"/>
              </a:spcBef>
              <a:spcAft>
                <a:spcPts val="0"/>
              </a:spcAft>
              <a:buSzPts val="1800"/>
              <a:buFont typeface="Inter"/>
              <a:buNone/>
              <a:defRPr>
                <a:latin typeface="Inter"/>
                <a:ea typeface="Inter"/>
                <a:cs typeface="Inter"/>
                <a:sym typeface="Inter"/>
              </a:defRPr>
            </a:lvl7pPr>
            <a:lvl8pPr lvl="7" algn="l">
              <a:lnSpc>
                <a:spcPct val="90000"/>
              </a:lnSpc>
              <a:spcBef>
                <a:spcPts val="0"/>
              </a:spcBef>
              <a:spcAft>
                <a:spcPts val="0"/>
              </a:spcAft>
              <a:buSzPts val="1800"/>
              <a:buFont typeface="Inter"/>
              <a:buNone/>
              <a:defRPr>
                <a:latin typeface="Inter"/>
                <a:ea typeface="Inter"/>
                <a:cs typeface="Inter"/>
                <a:sym typeface="Inter"/>
              </a:defRPr>
            </a:lvl8pPr>
            <a:lvl9pPr lvl="8" algn="l">
              <a:lnSpc>
                <a:spcPct val="90000"/>
              </a:lnSpc>
              <a:spcBef>
                <a:spcPts val="0"/>
              </a:spcBef>
              <a:spcAft>
                <a:spcPts val="0"/>
              </a:spcAft>
              <a:buSzPts val="1800"/>
              <a:buFont typeface="Inter"/>
              <a:buNone/>
              <a:defRPr>
                <a:latin typeface="Inter"/>
                <a:ea typeface="Inter"/>
                <a:cs typeface="Inter"/>
                <a:sym typeface="Inter"/>
              </a:defRPr>
            </a:lvl9pPr>
          </a:lstStyle>
          <a:p>
            <a:endParaRPr/>
          </a:p>
        </p:txBody>
      </p:sp>
      <p:sp>
        <p:nvSpPr>
          <p:cNvPr id="44" name="Google Shape;44;p8"/>
          <p:cNvSpPr txBox="1">
            <a:spLocks noGrp="1"/>
          </p:cNvSpPr>
          <p:nvPr>
            <p:ph type="sldNum" idx="12"/>
          </p:nvPr>
        </p:nvSpPr>
        <p:spPr>
          <a:xfrm>
            <a:off x="-57150" y="4836018"/>
            <a:ext cx="457200" cy="21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SG"/>
              <a:t>‹#›</a:t>
            </a:fld>
            <a:endParaRPr dirty="0"/>
          </a:p>
        </p:txBody>
      </p:sp>
    </p:spTree>
    <p:extLst>
      <p:ext uri="{BB962C8B-B14F-4D97-AF65-F5344CB8AC3E}">
        <p14:creationId xmlns:p14="http://schemas.microsoft.com/office/powerpoint/2010/main" val="2057099796"/>
      </p:ext>
    </p:extLst>
  </p:cSld>
  <p:clrMapOvr>
    <a:masterClrMapping/>
  </p:clrMapOvr>
  <p:extLst>
    <p:ext uri="{DCECCB84-F9BA-43D5-87BE-67443E8EF086}">
      <p15:sldGuideLst xmlns:p15="http://schemas.microsoft.com/office/powerpoint/2012/main">
        <p15:guide id="1" pos="318">
          <p15:clr>
            <a:srgbClr val="FA7B17"/>
          </p15:clr>
        </p15:guide>
        <p15:guide id="2" orient="horz" pos="305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7" name="Google Shape;47;p9"/>
          <p:cNvSpPr txBox="1">
            <a:spLocks noGrp="1"/>
          </p:cNvSpPr>
          <p:nvPr>
            <p:ph type="subTitle" idx="1"/>
          </p:nvPr>
        </p:nvSpPr>
        <p:spPr>
          <a:xfrm>
            <a:off x="400050" y="723900"/>
            <a:ext cx="8286900" cy="5049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800"/>
              <a:buFont typeface="Inter"/>
              <a:buNone/>
              <a:defRPr sz="1800">
                <a:latin typeface="Inter"/>
                <a:ea typeface="Inter"/>
                <a:cs typeface="Inter"/>
                <a:sym typeface="Inter"/>
              </a:defRPr>
            </a:lvl1pPr>
            <a:lvl2pPr lvl="1" algn="l">
              <a:lnSpc>
                <a:spcPct val="90000"/>
              </a:lnSpc>
              <a:spcBef>
                <a:spcPts val="0"/>
              </a:spcBef>
              <a:spcAft>
                <a:spcPts val="0"/>
              </a:spcAft>
              <a:buSzPts val="1800"/>
              <a:buFont typeface="Inter"/>
              <a:buNone/>
              <a:defRPr sz="1800">
                <a:latin typeface="Inter"/>
                <a:ea typeface="Inter"/>
                <a:cs typeface="Inter"/>
                <a:sym typeface="Inter"/>
              </a:defRPr>
            </a:lvl2pPr>
            <a:lvl3pPr lvl="2" algn="l">
              <a:lnSpc>
                <a:spcPct val="90000"/>
              </a:lnSpc>
              <a:spcBef>
                <a:spcPts val="0"/>
              </a:spcBef>
              <a:spcAft>
                <a:spcPts val="0"/>
              </a:spcAft>
              <a:buSzPts val="1800"/>
              <a:buFont typeface="Inter"/>
              <a:buNone/>
              <a:defRPr sz="1800">
                <a:latin typeface="Inter"/>
                <a:ea typeface="Inter"/>
                <a:cs typeface="Inter"/>
                <a:sym typeface="Inter"/>
              </a:defRPr>
            </a:lvl3pPr>
            <a:lvl4pPr lvl="3" algn="l">
              <a:lnSpc>
                <a:spcPct val="90000"/>
              </a:lnSpc>
              <a:spcBef>
                <a:spcPts val="0"/>
              </a:spcBef>
              <a:spcAft>
                <a:spcPts val="0"/>
              </a:spcAft>
              <a:buSzPts val="1800"/>
              <a:buFont typeface="Inter"/>
              <a:buNone/>
              <a:defRPr sz="1800">
                <a:latin typeface="Inter"/>
                <a:ea typeface="Inter"/>
                <a:cs typeface="Inter"/>
                <a:sym typeface="Inter"/>
              </a:defRPr>
            </a:lvl4pPr>
            <a:lvl5pPr lvl="4" algn="l">
              <a:lnSpc>
                <a:spcPct val="90000"/>
              </a:lnSpc>
              <a:spcBef>
                <a:spcPts val="0"/>
              </a:spcBef>
              <a:spcAft>
                <a:spcPts val="0"/>
              </a:spcAft>
              <a:buSzPts val="1800"/>
              <a:buFont typeface="Inter"/>
              <a:buNone/>
              <a:defRPr sz="1800">
                <a:latin typeface="Inter"/>
                <a:ea typeface="Inter"/>
                <a:cs typeface="Inter"/>
                <a:sym typeface="Inter"/>
              </a:defRPr>
            </a:lvl5pPr>
            <a:lvl6pPr lvl="5" algn="l">
              <a:lnSpc>
                <a:spcPct val="90000"/>
              </a:lnSpc>
              <a:spcBef>
                <a:spcPts val="0"/>
              </a:spcBef>
              <a:spcAft>
                <a:spcPts val="0"/>
              </a:spcAft>
              <a:buSzPts val="1800"/>
              <a:buFont typeface="Inter"/>
              <a:buNone/>
              <a:defRPr sz="1800">
                <a:latin typeface="Inter"/>
                <a:ea typeface="Inter"/>
                <a:cs typeface="Inter"/>
                <a:sym typeface="Inter"/>
              </a:defRPr>
            </a:lvl6pPr>
            <a:lvl7pPr lvl="6" algn="l">
              <a:lnSpc>
                <a:spcPct val="90000"/>
              </a:lnSpc>
              <a:spcBef>
                <a:spcPts val="0"/>
              </a:spcBef>
              <a:spcAft>
                <a:spcPts val="0"/>
              </a:spcAft>
              <a:buSzPts val="1800"/>
              <a:buFont typeface="Inter"/>
              <a:buNone/>
              <a:defRPr sz="1800">
                <a:latin typeface="Inter"/>
                <a:ea typeface="Inter"/>
                <a:cs typeface="Inter"/>
                <a:sym typeface="Inter"/>
              </a:defRPr>
            </a:lvl7pPr>
            <a:lvl8pPr lvl="7" algn="l">
              <a:lnSpc>
                <a:spcPct val="90000"/>
              </a:lnSpc>
              <a:spcBef>
                <a:spcPts val="0"/>
              </a:spcBef>
              <a:spcAft>
                <a:spcPts val="0"/>
              </a:spcAft>
              <a:buSzPts val="1800"/>
              <a:buFont typeface="Inter"/>
              <a:buNone/>
              <a:defRPr sz="1800">
                <a:latin typeface="Inter"/>
                <a:ea typeface="Inter"/>
                <a:cs typeface="Inter"/>
                <a:sym typeface="Inter"/>
              </a:defRPr>
            </a:lvl8pPr>
            <a:lvl9pPr lvl="8" algn="l">
              <a:lnSpc>
                <a:spcPct val="90000"/>
              </a:lnSpc>
              <a:spcBef>
                <a:spcPts val="0"/>
              </a:spcBef>
              <a:spcAft>
                <a:spcPts val="0"/>
              </a:spcAft>
              <a:buSzPts val="1800"/>
              <a:buFont typeface="Inter"/>
              <a:buNone/>
              <a:defRPr sz="1800">
                <a:latin typeface="Inter"/>
                <a:ea typeface="Inter"/>
                <a:cs typeface="Inter"/>
                <a:sym typeface="Inter"/>
              </a:defRPr>
            </a:lvl9pPr>
          </a:lstStyle>
          <a:p>
            <a:endParaRPr/>
          </a:p>
        </p:txBody>
      </p:sp>
      <p:sp>
        <p:nvSpPr>
          <p:cNvPr id="48" name="Google Shape;48;p9"/>
          <p:cNvSpPr txBox="1"/>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800"/>
              <a:buFont typeface="Arial"/>
              <a:buNone/>
            </a:pPr>
            <a:fld id="{00000000-1234-1234-1234-123412341234}" type="slidenum">
              <a:rPr lang="en-SG" sz="800" b="0" i="0" u="none" strike="noStrike" cap="none">
                <a:solidFill>
                  <a:srgbClr val="002041"/>
                </a:solidFill>
                <a:latin typeface="Inter"/>
                <a:ea typeface="Inter"/>
                <a:cs typeface="Inter"/>
                <a:sym typeface="Inter"/>
              </a:rPr>
              <a:t>‹#›</a:t>
            </a:fld>
            <a:endParaRPr sz="800" b="0" i="0" u="none" strike="noStrike" cap="none" dirty="0">
              <a:solidFill>
                <a:srgbClr val="002041"/>
              </a:solidFill>
              <a:latin typeface="Inter"/>
              <a:ea typeface="Inter"/>
              <a:cs typeface="Inter"/>
              <a:sym typeface="Inter"/>
            </a:endParaRPr>
          </a:p>
        </p:txBody>
      </p:sp>
      <p:sp>
        <p:nvSpPr>
          <p:cNvPr id="49" name="Google Shape;49;p9"/>
          <p:cNvSpPr txBox="1">
            <a:spLocks noGrp="1"/>
          </p:cNvSpPr>
          <p:nvPr>
            <p:ph type="title" idx="2"/>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500"/>
              <a:buNone/>
              <a:defRPr sz="500" b="0"/>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a:endParaRPr/>
          </a:p>
        </p:txBody>
      </p:sp>
      <p:sp>
        <p:nvSpPr>
          <p:cNvPr id="50" name="Google Shape;50;p9"/>
          <p:cNvSpPr txBox="1"/>
          <p:nvPr/>
        </p:nvSpPr>
        <p:spPr>
          <a:xfrm>
            <a:off x="387900" y="4807325"/>
            <a:ext cx="7210200" cy="17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SG" sz="500" b="0" i="0" u="none" strike="noStrike" cap="none" dirty="0">
                <a:solidFill>
                  <a:srgbClr val="002041"/>
                </a:solidFill>
                <a:latin typeface="Inter"/>
                <a:ea typeface="Inter"/>
                <a:cs typeface="Inter"/>
                <a:sym typeface="Inter"/>
              </a:rPr>
              <a:t>Copyright © 2022 The Nielsen Company (US), LLC. Confidential and proprietary. Do not distribute.</a:t>
            </a:r>
            <a:endParaRPr sz="500" b="0" i="0" u="none" strike="noStrike" cap="none" dirty="0">
              <a:solidFill>
                <a:srgbClr val="002041"/>
              </a:solidFill>
              <a:latin typeface="Inter"/>
              <a:ea typeface="Inter"/>
              <a:cs typeface="Inter"/>
              <a:sym typeface="Inter"/>
            </a:endParaRPr>
          </a:p>
        </p:txBody>
      </p:sp>
    </p:spTree>
    <p:extLst>
      <p:ext uri="{BB962C8B-B14F-4D97-AF65-F5344CB8AC3E}">
        <p14:creationId xmlns:p14="http://schemas.microsoft.com/office/powerpoint/2010/main" val="2473649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5_Title and Content">
  <p:cSld name="05_Title and Content">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2pPr>
            <a:lvl3pPr marR="0" lvl="2"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3pPr>
            <a:lvl4pPr marR="0" lvl="3"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4pPr>
            <a:lvl5pPr marR="0" lvl="4"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5pPr>
            <a:lvl6pPr marR="0" lvl="5"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6pPr>
            <a:lvl7pPr marR="0" lvl="6"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7pPr>
            <a:lvl8pPr marR="0" lvl="7"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8pPr>
            <a:lvl9pPr marR="0" lvl="8" algn="l">
              <a:lnSpc>
                <a:spcPct val="100000"/>
              </a:lnSpc>
              <a:spcBef>
                <a:spcPts val="0"/>
              </a:spcBef>
              <a:spcAft>
                <a:spcPts val="0"/>
              </a:spcAft>
              <a:buClr>
                <a:srgbClr val="000000"/>
              </a:buClr>
              <a:buSzPts val="1400"/>
              <a:buFont typeface="Archivo Narrow"/>
              <a:buNone/>
              <a:defRPr sz="1800" b="0" i="0" u="none" strike="noStrike" cap="none">
                <a:solidFill>
                  <a:srgbClr val="000000"/>
                </a:solidFill>
                <a:latin typeface="Archivo Narrow"/>
                <a:ea typeface="Archivo Narrow"/>
                <a:cs typeface="Archivo Narrow"/>
                <a:sym typeface="Archivo Narrow"/>
              </a:defRPr>
            </a:lvl9pPr>
          </a:lstStyle>
          <a:p>
            <a:endParaRPr/>
          </a:p>
        </p:txBody>
      </p:sp>
      <p:sp>
        <p:nvSpPr>
          <p:cNvPr id="53" name="Google Shape;53;p10"/>
          <p:cNvSpPr txBox="1">
            <a:spLocks noGrp="1"/>
          </p:cNvSpPr>
          <p:nvPr>
            <p:ph type="body" idx="1"/>
          </p:nvPr>
        </p:nvSpPr>
        <p:spPr>
          <a:xfrm>
            <a:off x="594360" y="819150"/>
            <a:ext cx="8165700" cy="236400"/>
          </a:xfrm>
          <a:prstGeom prst="rect">
            <a:avLst/>
          </a:prstGeom>
          <a:noFill/>
          <a:ln>
            <a:noFill/>
          </a:ln>
        </p:spPr>
        <p:txBody>
          <a:bodyPr spcFirstLastPara="1" wrap="square" lIns="91425" tIns="91425" rIns="91425" bIns="91425" anchor="t" anchorCtr="0">
            <a:normAutofit/>
          </a:bodyPr>
          <a:lstStyle>
            <a:lvl1pPr marL="457200" marR="0" lvl="0" indent="-228600" algn="l">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54" name="Google Shape;54;p10"/>
          <p:cNvSpPr txBox="1">
            <a:spLocks noGrp="1"/>
          </p:cNvSpPr>
          <p:nvPr>
            <p:ph type="body" idx="2"/>
          </p:nvPr>
        </p:nvSpPr>
        <p:spPr>
          <a:xfrm>
            <a:off x="594360" y="1490472"/>
            <a:ext cx="8165700" cy="3060000"/>
          </a:xfrm>
          <a:prstGeom prst="rect">
            <a:avLst/>
          </a:prstGeom>
          <a:noFill/>
          <a:ln>
            <a:noFill/>
          </a:ln>
        </p:spPr>
        <p:txBody>
          <a:bodyPr spcFirstLastPara="1" wrap="square" lIns="91425" tIns="91425" rIns="91425" bIns="91425" anchor="t" anchorCtr="0">
            <a:normAutofit/>
          </a:bodyPr>
          <a:lstStyle>
            <a:lvl1pPr marL="457200" marR="0" lvl="0" indent="-342900" algn="l">
              <a:lnSpc>
                <a:spcPct val="100000"/>
              </a:lnSpc>
              <a:spcBef>
                <a:spcPts val="80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30200" algn="l">
              <a:lnSpc>
                <a:spcPct val="100000"/>
              </a:lnSpc>
              <a:spcBef>
                <a:spcPts val="800"/>
              </a:spcBef>
              <a:spcAft>
                <a:spcPts val="0"/>
              </a:spcAft>
              <a:buClr>
                <a:schemeClr val="dk2"/>
              </a:buClr>
              <a:buSzPts val="1600"/>
              <a:buFont typeface="Open Sans"/>
              <a:buChar char="•"/>
              <a:defRPr sz="1600" b="0" i="0" u="none" strike="noStrike" cap="none">
                <a:solidFill>
                  <a:schemeClr val="dk2"/>
                </a:solidFill>
                <a:latin typeface="Open Sans"/>
                <a:ea typeface="Open Sans"/>
                <a:cs typeface="Open Sans"/>
                <a:sym typeface="Open Sans"/>
              </a:defRPr>
            </a:lvl2pPr>
            <a:lvl3pPr marL="1371600" marR="0" lvl="2" indent="-317500" algn="l">
              <a:lnSpc>
                <a:spcPct val="100000"/>
              </a:lnSpc>
              <a:spcBef>
                <a:spcPts val="7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04800" algn="l">
              <a:lnSpc>
                <a:spcPct val="100000"/>
              </a:lnSpc>
              <a:spcBef>
                <a:spcPts val="7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292100" algn="l">
              <a:lnSpc>
                <a:spcPct val="100000"/>
              </a:lnSpc>
              <a:spcBef>
                <a:spcPts val="70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55" name="Google Shape;55;p10"/>
          <p:cNvSpPr txBox="1">
            <a:spLocks noGrp="1"/>
          </p:cNvSpPr>
          <p:nvPr>
            <p:ph type="body" idx="3"/>
          </p:nvPr>
        </p:nvSpPr>
        <p:spPr>
          <a:xfrm>
            <a:off x="594359" y="4780026"/>
            <a:ext cx="8165700" cy="274200"/>
          </a:xfrm>
          <a:prstGeom prst="rect">
            <a:avLst/>
          </a:prstGeom>
          <a:noFill/>
          <a:ln>
            <a:noFill/>
          </a:ln>
        </p:spPr>
        <p:txBody>
          <a:bodyPr spcFirstLastPara="1" wrap="square" lIns="91425" tIns="91425" rIns="91425" bIns="91425" anchor="b" anchorCtr="0">
            <a:normAutofit/>
          </a:bodyPr>
          <a:lstStyle>
            <a:lvl1pPr marL="457200" marR="0" lvl="0" indent="-228600" algn="l">
              <a:lnSpc>
                <a:spcPct val="100000"/>
              </a:lnSpc>
              <a:spcBef>
                <a:spcPts val="60"/>
              </a:spcBef>
              <a:spcAft>
                <a:spcPts val="0"/>
              </a:spcAft>
              <a:buClr>
                <a:schemeClr val="dk2"/>
              </a:buClr>
              <a:buSzPts val="1800"/>
              <a:buFont typeface="Arial"/>
              <a:buNone/>
              <a:defRPr sz="800" b="0" i="0" u="none" strike="noStrike" cap="none">
                <a:solidFill>
                  <a:schemeClr val="dk2"/>
                </a:solidFill>
                <a:latin typeface="Arial"/>
                <a:ea typeface="Arial"/>
                <a:cs typeface="Arial"/>
                <a:sym typeface="Arial"/>
              </a:defRPr>
            </a:lvl1pPr>
            <a:lvl2pPr marL="914400" marR="0" lvl="1" indent="-228600" algn="l">
              <a:lnSpc>
                <a:spcPct val="100000"/>
              </a:lnSpc>
              <a:spcBef>
                <a:spcPts val="800"/>
              </a:spcBef>
              <a:spcAft>
                <a:spcPts val="0"/>
              </a:spcAft>
              <a:buClr>
                <a:schemeClr val="dk2"/>
              </a:buClr>
              <a:buSzPts val="1600"/>
              <a:buFont typeface="Arial"/>
              <a:buNone/>
              <a:defRPr sz="2000" b="1" i="0" u="none" strike="noStrike" cap="none">
                <a:solidFill>
                  <a:schemeClr val="dk2"/>
                </a:solidFill>
                <a:latin typeface="Arial"/>
                <a:ea typeface="Arial"/>
                <a:cs typeface="Arial"/>
                <a:sym typeface="Arial"/>
              </a:defRPr>
            </a:lvl2pPr>
            <a:lvl3pPr marL="1371600" marR="0" lvl="2" indent="-228600" algn="l">
              <a:lnSpc>
                <a:spcPct val="100000"/>
              </a:lnSpc>
              <a:spcBef>
                <a:spcPts val="70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3pPr>
            <a:lvl4pPr marL="1828800" marR="0" lvl="3" indent="-228600" algn="l">
              <a:lnSpc>
                <a:spcPct val="100000"/>
              </a:lnSpc>
              <a:spcBef>
                <a:spcPts val="700"/>
              </a:spcBef>
              <a:spcAft>
                <a:spcPts val="0"/>
              </a:spcAft>
              <a:buClr>
                <a:schemeClr val="dk2"/>
              </a:buClr>
              <a:buSzPts val="1200"/>
              <a:buFont typeface="Arial"/>
              <a:buNone/>
              <a:defRPr sz="1600" b="1" i="0" u="none" strike="noStrike" cap="none">
                <a:solidFill>
                  <a:schemeClr val="dk2"/>
                </a:solidFill>
                <a:latin typeface="Arial"/>
                <a:ea typeface="Arial"/>
                <a:cs typeface="Arial"/>
                <a:sym typeface="Arial"/>
              </a:defRPr>
            </a:lvl4pPr>
            <a:lvl5pPr marL="2286000" marR="0" lvl="4" indent="-228600" algn="l">
              <a:lnSpc>
                <a:spcPct val="100000"/>
              </a:lnSpc>
              <a:spcBef>
                <a:spcPts val="700"/>
              </a:spcBef>
              <a:spcAft>
                <a:spcPts val="0"/>
              </a:spcAft>
              <a:buClr>
                <a:schemeClr val="dk2"/>
              </a:buClr>
              <a:buSzPts val="1000"/>
              <a:buFont typeface="Arial"/>
              <a:buNone/>
              <a:defRPr sz="1600" b="1" i="0" u="none" strike="noStrike" cap="none">
                <a:solidFill>
                  <a:schemeClr val="dk2"/>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4235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11"/>
          <p:cNvSpPr txBox="1">
            <a:spLocks noGrp="1"/>
          </p:cNvSpPr>
          <p:nvPr>
            <p:ph type="body" idx="1"/>
          </p:nvPr>
        </p:nvSpPr>
        <p:spPr>
          <a:xfrm>
            <a:off x="400050" y="1228800"/>
            <a:ext cx="8286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solidFill>
                  <a:schemeClr val="dk1"/>
                </a:solidFill>
              </a:defRPr>
            </a:lvl1pPr>
            <a:lvl2pPr marL="914400" lvl="1" indent="-317500" algn="l">
              <a:lnSpc>
                <a:spcPct val="90000"/>
              </a:lnSpc>
              <a:spcBef>
                <a:spcPts val="0"/>
              </a:spcBef>
              <a:spcAft>
                <a:spcPts val="0"/>
              </a:spcAft>
              <a:buClr>
                <a:schemeClr val="dk1"/>
              </a:buClr>
              <a:buSzPts val="1400"/>
              <a:buChar char="○"/>
              <a:defRPr>
                <a:solidFill>
                  <a:schemeClr val="dk1"/>
                </a:solidFill>
              </a:defRPr>
            </a:lvl2pPr>
            <a:lvl3pPr marL="1371600" lvl="2" indent="-317500" algn="l">
              <a:lnSpc>
                <a:spcPct val="90000"/>
              </a:lnSpc>
              <a:spcBef>
                <a:spcPts val="0"/>
              </a:spcBef>
              <a:spcAft>
                <a:spcPts val="0"/>
              </a:spcAft>
              <a:buClr>
                <a:schemeClr val="dk1"/>
              </a:buClr>
              <a:buSzPts val="1400"/>
              <a:buChar char="■"/>
              <a:defRPr>
                <a:solidFill>
                  <a:schemeClr val="dk1"/>
                </a:solidFill>
              </a:defRPr>
            </a:lvl3pPr>
            <a:lvl4pPr marL="1828800" lvl="3" indent="-317500" algn="l">
              <a:lnSpc>
                <a:spcPct val="90000"/>
              </a:lnSpc>
              <a:spcBef>
                <a:spcPts val="0"/>
              </a:spcBef>
              <a:spcAft>
                <a:spcPts val="0"/>
              </a:spcAft>
              <a:buClr>
                <a:schemeClr val="dk1"/>
              </a:buClr>
              <a:buSzPts val="1400"/>
              <a:buChar char="●"/>
              <a:defRPr>
                <a:solidFill>
                  <a:schemeClr val="dk1"/>
                </a:solidFill>
              </a:defRPr>
            </a:lvl4pPr>
            <a:lvl5pPr marL="2286000" lvl="4" indent="-317500" algn="l">
              <a:lnSpc>
                <a:spcPct val="90000"/>
              </a:lnSpc>
              <a:spcBef>
                <a:spcPts val="0"/>
              </a:spcBef>
              <a:spcAft>
                <a:spcPts val="0"/>
              </a:spcAft>
              <a:buClr>
                <a:schemeClr val="dk1"/>
              </a:buClr>
              <a:buSzPts val="1400"/>
              <a:buChar char="○"/>
              <a:defRPr>
                <a:solidFill>
                  <a:schemeClr val="dk1"/>
                </a:solidFill>
              </a:defRPr>
            </a:lvl5pPr>
            <a:lvl6pPr marL="2743200" lvl="5" indent="-317500" algn="l">
              <a:lnSpc>
                <a:spcPct val="90000"/>
              </a:lnSpc>
              <a:spcBef>
                <a:spcPts val="0"/>
              </a:spcBef>
              <a:spcAft>
                <a:spcPts val="0"/>
              </a:spcAft>
              <a:buClr>
                <a:schemeClr val="dk1"/>
              </a:buClr>
              <a:buSzPts val="1400"/>
              <a:buChar char="■"/>
              <a:defRPr>
                <a:solidFill>
                  <a:schemeClr val="dk1"/>
                </a:solidFill>
              </a:defRPr>
            </a:lvl6pPr>
            <a:lvl7pPr marL="3200400" lvl="6" indent="-317500" algn="l">
              <a:lnSpc>
                <a:spcPct val="90000"/>
              </a:lnSpc>
              <a:spcBef>
                <a:spcPts val="0"/>
              </a:spcBef>
              <a:spcAft>
                <a:spcPts val="0"/>
              </a:spcAft>
              <a:buClr>
                <a:schemeClr val="dk1"/>
              </a:buClr>
              <a:buSzPts val="1400"/>
              <a:buChar char="●"/>
              <a:defRPr>
                <a:solidFill>
                  <a:schemeClr val="dk1"/>
                </a:solidFill>
              </a:defRPr>
            </a:lvl7pPr>
            <a:lvl8pPr marL="3657600" lvl="7" indent="-317500" algn="l">
              <a:lnSpc>
                <a:spcPct val="90000"/>
              </a:lnSpc>
              <a:spcBef>
                <a:spcPts val="0"/>
              </a:spcBef>
              <a:spcAft>
                <a:spcPts val="0"/>
              </a:spcAft>
              <a:buClr>
                <a:schemeClr val="dk1"/>
              </a:buClr>
              <a:buSzPts val="1400"/>
              <a:buChar char="○"/>
              <a:defRPr>
                <a:solidFill>
                  <a:schemeClr val="dk1"/>
                </a:solidFill>
              </a:defRPr>
            </a:lvl8pPr>
            <a:lvl9pPr marL="4114800" lvl="8" indent="-317500" algn="l">
              <a:lnSpc>
                <a:spcPct val="90000"/>
              </a:lnSpc>
              <a:spcBef>
                <a:spcPts val="0"/>
              </a:spcBef>
              <a:spcAft>
                <a:spcPts val="0"/>
              </a:spcAft>
              <a:buSzPts val="1400"/>
              <a:buChar char="■"/>
              <a:defRPr/>
            </a:lvl9pPr>
          </a:lstStyle>
          <a:p>
            <a:endParaRPr/>
          </a:p>
        </p:txBody>
      </p:sp>
      <p:sp>
        <p:nvSpPr>
          <p:cNvPr id="59" name="Google Shape;59;p11"/>
          <p:cNvSpPr txBox="1">
            <a:spLocks noGrp="1"/>
          </p:cNvSpPr>
          <p:nvPr>
            <p:ph type="subTitle" idx="2"/>
          </p:nvPr>
        </p:nvSpPr>
        <p:spPr>
          <a:xfrm>
            <a:off x="400050" y="723900"/>
            <a:ext cx="8286900" cy="5049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800"/>
              <a:buNone/>
              <a:defRPr/>
            </a:lvl1pPr>
            <a:lvl2pPr lvl="1" algn="l">
              <a:lnSpc>
                <a:spcPct val="90000"/>
              </a:lnSpc>
              <a:spcBef>
                <a:spcPts val="0"/>
              </a:spcBef>
              <a:spcAft>
                <a:spcPts val="0"/>
              </a:spcAft>
              <a:buSzPts val="1800"/>
              <a:buFont typeface="Inter"/>
              <a:buNone/>
              <a:defRPr>
                <a:latin typeface="Inter"/>
                <a:ea typeface="Inter"/>
                <a:cs typeface="Inter"/>
                <a:sym typeface="Inter"/>
              </a:defRPr>
            </a:lvl2pPr>
            <a:lvl3pPr lvl="2" algn="l">
              <a:lnSpc>
                <a:spcPct val="90000"/>
              </a:lnSpc>
              <a:spcBef>
                <a:spcPts val="0"/>
              </a:spcBef>
              <a:spcAft>
                <a:spcPts val="0"/>
              </a:spcAft>
              <a:buSzPts val="1800"/>
              <a:buFont typeface="Inter"/>
              <a:buNone/>
              <a:defRPr>
                <a:latin typeface="Inter"/>
                <a:ea typeface="Inter"/>
                <a:cs typeface="Inter"/>
                <a:sym typeface="Inter"/>
              </a:defRPr>
            </a:lvl3pPr>
            <a:lvl4pPr lvl="3" algn="l">
              <a:lnSpc>
                <a:spcPct val="90000"/>
              </a:lnSpc>
              <a:spcBef>
                <a:spcPts val="0"/>
              </a:spcBef>
              <a:spcAft>
                <a:spcPts val="0"/>
              </a:spcAft>
              <a:buSzPts val="1800"/>
              <a:buFont typeface="Inter"/>
              <a:buNone/>
              <a:defRPr>
                <a:latin typeface="Inter"/>
                <a:ea typeface="Inter"/>
                <a:cs typeface="Inter"/>
                <a:sym typeface="Inter"/>
              </a:defRPr>
            </a:lvl4pPr>
            <a:lvl5pPr lvl="4" algn="l">
              <a:lnSpc>
                <a:spcPct val="90000"/>
              </a:lnSpc>
              <a:spcBef>
                <a:spcPts val="0"/>
              </a:spcBef>
              <a:spcAft>
                <a:spcPts val="0"/>
              </a:spcAft>
              <a:buSzPts val="1800"/>
              <a:buFont typeface="Inter"/>
              <a:buNone/>
              <a:defRPr>
                <a:latin typeface="Inter"/>
                <a:ea typeface="Inter"/>
                <a:cs typeface="Inter"/>
                <a:sym typeface="Inter"/>
              </a:defRPr>
            </a:lvl5pPr>
            <a:lvl6pPr lvl="5" algn="l">
              <a:lnSpc>
                <a:spcPct val="90000"/>
              </a:lnSpc>
              <a:spcBef>
                <a:spcPts val="0"/>
              </a:spcBef>
              <a:spcAft>
                <a:spcPts val="0"/>
              </a:spcAft>
              <a:buSzPts val="1800"/>
              <a:buFont typeface="Inter"/>
              <a:buNone/>
              <a:defRPr>
                <a:latin typeface="Inter"/>
                <a:ea typeface="Inter"/>
                <a:cs typeface="Inter"/>
                <a:sym typeface="Inter"/>
              </a:defRPr>
            </a:lvl6pPr>
            <a:lvl7pPr lvl="6" algn="l">
              <a:lnSpc>
                <a:spcPct val="90000"/>
              </a:lnSpc>
              <a:spcBef>
                <a:spcPts val="0"/>
              </a:spcBef>
              <a:spcAft>
                <a:spcPts val="0"/>
              </a:spcAft>
              <a:buSzPts val="1800"/>
              <a:buFont typeface="Inter"/>
              <a:buNone/>
              <a:defRPr>
                <a:latin typeface="Inter"/>
                <a:ea typeface="Inter"/>
                <a:cs typeface="Inter"/>
                <a:sym typeface="Inter"/>
              </a:defRPr>
            </a:lvl7pPr>
            <a:lvl8pPr lvl="7" algn="l">
              <a:lnSpc>
                <a:spcPct val="90000"/>
              </a:lnSpc>
              <a:spcBef>
                <a:spcPts val="0"/>
              </a:spcBef>
              <a:spcAft>
                <a:spcPts val="0"/>
              </a:spcAft>
              <a:buSzPts val="1800"/>
              <a:buFont typeface="Inter"/>
              <a:buNone/>
              <a:defRPr>
                <a:latin typeface="Inter"/>
                <a:ea typeface="Inter"/>
                <a:cs typeface="Inter"/>
                <a:sym typeface="Inter"/>
              </a:defRPr>
            </a:lvl8pPr>
            <a:lvl9pPr lvl="8" algn="l">
              <a:lnSpc>
                <a:spcPct val="90000"/>
              </a:lnSpc>
              <a:spcBef>
                <a:spcPts val="0"/>
              </a:spcBef>
              <a:spcAft>
                <a:spcPts val="0"/>
              </a:spcAft>
              <a:buSzPts val="1800"/>
              <a:buFont typeface="Inter"/>
              <a:buNone/>
              <a:defRPr>
                <a:latin typeface="Inter"/>
                <a:ea typeface="Inter"/>
                <a:cs typeface="Inter"/>
                <a:sym typeface="Inter"/>
              </a:defRPr>
            </a:lvl9pPr>
          </a:lstStyle>
          <a:p>
            <a:endParaRPr/>
          </a:p>
        </p:txBody>
      </p:sp>
      <p:sp>
        <p:nvSpPr>
          <p:cNvPr id="60" name="Google Shape;60;p11"/>
          <p:cNvSpPr txBox="1"/>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800"/>
              <a:buFont typeface="Arial"/>
              <a:buNone/>
            </a:pPr>
            <a:fld id="{00000000-1234-1234-1234-123412341234}" type="slidenum">
              <a:rPr lang="en-SG" sz="800" b="0" i="0" u="none" strike="noStrike" cap="none">
                <a:solidFill>
                  <a:srgbClr val="002041"/>
                </a:solidFill>
                <a:latin typeface="Inter"/>
                <a:ea typeface="Inter"/>
                <a:cs typeface="Inter"/>
                <a:sym typeface="Inter"/>
              </a:rPr>
              <a:t>‹#›</a:t>
            </a:fld>
            <a:endParaRPr sz="800" b="0" i="0" u="none" strike="noStrike" cap="none" dirty="0">
              <a:solidFill>
                <a:srgbClr val="002041"/>
              </a:solidFill>
              <a:latin typeface="Inter"/>
              <a:ea typeface="Inter"/>
              <a:cs typeface="Inter"/>
              <a:sym typeface="Inter"/>
            </a:endParaRPr>
          </a:p>
        </p:txBody>
      </p:sp>
      <p:sp>
        <p:nvSpPr>
          <p:cNvPr id="61" name="Google Shape;61;p11"/>
          <p:cNvSpPr txBox="1">
            <a:spLocks noGrp="1"/>
          </p:cNvSpPr>
          <p:nvPr>
            <p:ph type="title" idx="3"/>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500"/>
              <a:buNone/>
              <a:defRPr sz="500" b="0"/>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a:endParaRPr/>
          </a:p>
        </p:txBody>
      </p:sp>
      <p:sp>
        <p:nvSpPr>
          <p:cNvPr id="62" name="Google Shape;62;p11"/>
          <p:cNvSpPr txBox="1"/>
          <p:nvPr/>
        </p:nvSpPr>
        <p:spPr>
          <a:xfrm>
            <a:off x="387900" y="4807325"/>
            <a:ext cx="7210200" cy="17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SG" sz="500" b="0" i="0" u="none" strike="noStrike" cap="none" dirty="0">
                <a:solidFill>
                  <a:srgbClr val="002041"/>
                </a:solidFill>
                <a:latin typeface="Inter"/>
                <a:ea typeface="Inter"/>
                <a:cs typeface="Inter"/>
                <a:sym typeface="Inter"/>
              </a:rPr>
              <a:t>Copyright © 2022 The Nielsen Company (US), LLC. Confidential and proprietary. Do not distribute.</a:t>
            </a:r>
            <a:endParaRPr sz="500" b="0" i="0" u="none" strike="noStrike" cap="none" dirty="0">
              <a:solidFill>
                <a:srgbClr val="002041"/>
              </a:solidFill>
              <a:latin typeface="Inter"/>
              <a:ea typeface="Inter"/>
              <a:cs typeface="Inter"/>
              <a:sym typeface="Inter"/>
            </a:endParaRPr>
          </a:p>
        </p:txBody>
      </p:sp>
    </p:spTree>
    <p:extLst>
      <p:ext uri="{BB962C8B-B14F-4D97-AF65-F5344CB8AC3E}">
        <p14:creationId xmlns:p14="http://schemas.microsoft.com/office/powerpoint/2010/main" val="1081715919"/>
      </p:ext>
    </p:extLst>
  </p:cSld>
  <p:clrMapOvr>
    <a:masterClrMapping/>
  </p:clrMapOvr>
  <p:extLst>
    <p:ext uri="{DCECCB84-F9BA-43D5-87BE-67443E8EF086}">
      <p15:sldGuideLst xmlns:p15="http://schemas.microsoft.com/office/powerpoint/2012/main">
        <p15:guide id="1" orient="horz" pos="3052">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2 Columns" type="twoColTx">
  <p:cSld name="Title and 2 Columns">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5" name="Google Shape;65;p12"/>
          <p:cNvSpPr txBox="1">
            <a:spLocks noGrp="1"/>
          </p:cNvSpPr>
          <p:nvPr>
            <p:ph type="body" idx="1"/>
          </p:nvPr>
        </p:nvSpPr>
        <p:spPr>
          <a:xfrm>
            <a:off x="400050" y="1228800"/>
            <a:ext cx="39117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solidFill>
                  <a:schemeClr val="dk1"/>
                </a:solidFill>
              </a:defRPr>
            </a:lvl1pPr>
            <a:lvl2pPr marL="914400" lvl="1" indent="-304800" algn="l">
              <a:lnSpc>
                <a:spcPct val="90000"/>
              </a:lnSpc>
              <a:spcBef>
                <a:spcPts val="0"/>
              </a:spcBef>
              <a:spcAft>
                <a:spcPts val="0"/>
              </a:spcAft>
              <a:buClr>
                <a:schemeClr val="dk1"/>
              </a:buClr>
              <a:buSzPts val="1200"/>
              <a:buChar char="○"/>
              <a:defRPr sz="1200">
                <a:solidFill>
                  <a:schemeClr val="dk1"/>
                </a:solidFill>
              </a:defRPr>
            </a:lvl2pPr>
            <a:lvl3pPr marL="1371600" lvl="2" indent="-304800" algn="l">
              <a:lnSpc>
                <a:spcPct val="90000"/>
              </a:lnSpc>
              <a:spcBef>
                <a:spcPts val="0"/>
              </a:spcBef>
              <a:spcAft>
                <a:spcPts val="0"/>
              </a:spcAft>
              <a:buClr>
                <a:schemeClr val="dk1"/>
              </a:buClr>
              <a:buSzPts val="1200"/>
              <a:buChar char="■"/>
              <a:defRPr sz="1200">
                <a:solidFill>
                  <a:schemeClr val="dk1"/>
                </a:solidFill>
              </a:defRPr>
            </a:lvl3pPr>
            <a:lvl4pPr marL="1828800" lvl="3" indent="-304800" algn="l">
              <a:lnSpc>
                <a:spcPct val="90000"/>
              </a:lnSpc>
              <a:spcBef>
                <a:spcPts val="0"/>
              </a:spcBef>
              <a:spcAft>
                <a:spcPts val="0"/>
              </a:spcAft>
              <a:buClr>
                <a:schemeClr val="dk1"/>
              </a:buClr>
              <a:buSzPts val="1200"/>
              <a:buChar char="●"/>
              <a:defRPr sz="1200">
                <a:solidFill>
                  <a:schemeClr val="dk1"/>
                </a:solidFill>
              </a:defRPr>
            </a:lvl4pPr>
            <a:lvl5pPr marL="2286000" lvl="4" indent="-304800" algn="l">
              <a:lnSpc>
                <a:spcPct val="90000"/>
              </a:lnSpc>
              <a:spcBef>
                <a:spcPts val="0"/>
              </a:spcBef>
              <a:spcAft>
                <a:spcPts val="0"/>
              </a:spcAft>
              <a:buClr>
                <a:schemeClr val="dk1"/>
              </a:buClr>
              <a:buSzPts val="1200"/>
              <a:buChar char="○"/>
              <a:defRPr sz="1200">
                <a:solidFill>
                  <a:schemeClr val="dk1"/>
                </a:solidFill>
              </a:defRPr>
            </a:lvl5pPr>
            <a:lvl6pPr marL="2743200" lvl="5" indent="-304800" algn="l">
              <a:lnSpc>
                <a:spcPct val="90000"/>
              </a:lnSpc>
              <a:spcBef>
                <a:spcPts val="0"/>
              </a:spcBef>
              <a:spcAft>
                <a:spcPts val="0"/>
              </a:spcAft>
              <a:buClr>
                <a:schemeClr val="dk1"/>
              </a:buClr>
              <a:buSzPts val="1200"/>
              <a:buChar char="■"/>
              <a:defRPr sz="1200">
                <a:solidFill>
                  <a:schemeClr val="dk1"/>
                </a:solidFill>
              </a:defRPr>
            </a:lvl6pPr>
            <a:lvl7pPr marL="3200400" lvl="6" indent="-304800" algn="l">
              <a:lnSpc>
                <a:spcPct val="90000"/>
              </a:lnSpc>
              <a:spcBef>
                <a:spcPts val="0"/>
              </a:spcBef>
              <a:spcAft>
                <a:spcPts val="0"/>
              </a:spcAft>
              <a:buClr>
                <a:schemeClr val="dk1"/>
              </a:buClr>
              <a:buSzPts val="1200"/>
              <a:buChar char="●"/>
              <a:defRPr sz="1200">
                <a:solidFill>
                  <a:schemeClr val="dk1"/>
                </a:solidFill>
              </a:defRPr>
            </a:lvl7pPr>
            <a:lvl8pPr marL="3657600" lvl="7" indent="-304800" algn="l">
              <a:lnSpc>
                <a:spcPct val="90000"/>
              </a:lnSpc>
              <a:spcBef>
                <a:spcPts val="0"/>
              </a:spcBef>
              <a:spcAft>
                <a:spcPts val="0"/>
              </a:spcAft>
              <a:buClr>
                <a:schemeClr val="dk1"/>
              </a:buClr>
              <a:buSzPts val="1200"/>
              <a:buChar char="○"/>
              <a:defRPr sz="1200">
                <a:solidFill>
                  <a:schemeClr val="dk1"/>
                </a:solidFill>
              </a:defRPr>
            </a:lvl8pPr>
            <a:lvl9pPr marL="4114800" lvl="8" indent="-304800" algn="l">
              <a:lnSpc>
                <a:spcPct val="90000"/>
              </a:lnSpc>
              <a:spcBef>
                <a:spcPts val="0"/>
              </a:spcBef>
              <a:spcAft>
                <a:spcPts val="0"/>
              </a:spcAft>
              <a:buClr>
                <a:schemeClr val="dk1"/>
              </a:buClr>
              <a:buSzPts val="1200"/>
              <a:buChar char="■"/>
              <a:defRPr sz="1200">
                <a:solidFill>
                  <a:schemeClr val="dk1"/>
                </a:solidFill>
              </a:defRPr>
            </a:lvl9pPr>
          </a:lstStyle>
          <a:p>
            <a:endParaRPr/>
          </a:p>
        </p:txBody>
      </p:sp>
      <p:sp>
        <p:nvSpPr>
          <p:cNvPr id="66" name="Google Shape;66;p12"/>
          <p:cNvSpPr txBox="1">
            <a:spLocks noGrp="1"/>
          </p:cNvSpPr>
          <p:nvPr>
            <p:ph type="body" idx="2"/>
          </p:nvPr>
        </p:nvSpPr>
        <p:spPr>
          <a:xfrm>
            <a:off x="4775100" y="1228800"/>
            <a:ext cx="39117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90000"/>
              </a:lnSpc>
              <a:spcBef>
                <a:spcPts val="0"/>
              </a:spcBef>
              <a:spcAft>
                <a:spcPts val="0"/>
              </a:spcAft>
              <a:buClr>
                <a:schemeClr val="dk1"/>
              </a:buClr>
              <a:buSzPts val="1400"/>
              <a:buChar char="●"/>
              <a:defRPr sz="1400">
                <a:solidFill>
                  <a:schemeClr val="dk1"/>
                </a:solidFill>
              </a:defRPr>
            </a:lvl1pPr>
            <a:lvl2pPr marL="914400" lvl="1" indent="-304800" algn="l">
              <a:lnSpc>
                <a:spcPct val="90000"/>
              </a:lnSpc>
              <a:spcBef>
                <a:spcPts val="0"/>
              </a:spcBef>
              <a:spcAft>
                <a:spcPts val="0"/>
              </a:spcAft>
              <a:buClr>
                <a:schemeClr val="dk1"/>
              </a:buClr>
              <a:buSzPts val="1200"/>
              <a:buChar char="○"/>
              <a:defRPr sz="1200">
                <a:solidFill>
                  <a:schemeClr val="dk1"/>
                </a:solidFill>
              </a:defRPr>
            </a:lvl2pPr>
            <a:lvl3pPr marL="1371600" lvl="2" indent="-304800" algn="l">
              <a:lnSpc>
                <a:spcPct val="90000"/>
              </a:lnSpc>
              <a:spcBef>
                <a:spcPts val="0"/>
              </a:spcBef>
              <a:spcAft>
                <a:spcPts val="0"/>
              </a:spcAft>
              <a:buClr>
                <a:schemeClr val="dk1"/>
              </a:buClr>
              <a:buSzPts val="1200"/>
              <a:buChar char="■"/>
              <a:defRPr sz="1200">
                <a:solidFill>
                  <a:schemeClr val="dk1"/>
                </a:solidFill>
              </a:defRPr>
            </a:lvl3pPr>
            <a:lvl4pPr marL="1828800" lvl="3" indent="-304800" algn="l">
              <a:lnSpc>
                <a:spcPct val="90000"/>
              </a:lnSpc>
              <a:spcBef>
                <a:spcPts val="0"/>
              </a:spcBef>
              <a:spcAft>
                <a:spcPts val="0"/>
              </a:spcAft>
              <a:buClr>
                <a:schemeClr val="dk1"/>
              </a:buClr>
              <a:buSzPts val="1200"/>
              <a:buChar char="●"/>
              <a:defRPr sz="1200">
                <a:solidFill>
                  <a:schemeClr val="dk1"/>
                </a:solidFill>
              </a:defRPr>
            </a:lvl4pPr>
            <a:lvl5pPr marL="2286000" lvl="4" indent="-304800" algn="l">
              <a:lnSpc>
                <a:spcPct val="90000"/>
              </a:lnSpc>
              <a:spcBef>
                <a:spcPts val="0"/>
              </a:spcBef>
              <a:spcAft>
                <a:spcPts val="0"/>
              </a:spcAft>
              <a:buClr>
                <a:schemeClr val="dk1"/>
              </a:buClr>
              <a:buSzPts val="1200"/>
              <a:buChar char="○"/>
              <a:defRPr sz="1200">
                <a:solidFill>
                  <a:schemeClr val="dk1"/>
                </a:solidFill>
              </a:defRPr>
            </a:lvl5pPr>
            <a:lvl6pPr marL="2743200" lvl="5" indent="-304800" algn="l">
              <a:lnSpc>
                <a:spcPct val="90000"/>
              </a:lnSpc>
              <a:spcBef>
                <a:spcPts val="0"/>
              </a:spcBef>
              <a:spcAft>
                <a:spcPts val="0"/>
              </a:spcAft>
              <a:buClr>
                <a:schemeClr val="dk1"/>
              </a:buClr>
              <a:buSzPts val="1200"/>
              <a:buChar char="■"/>
              <a:defRPr sz="1200">
                <a:solidFill>
                  <a:schemeClr val="dk1"/>
                </a:solidFill>
              </a:defRPr>
            </a:lvl6pPr>
            <a:lvl7pPr marL="3200400" lvl="6" indent="-304800" algn="l">
              <a:lnSpc>
                <a:spcPct val="90000"/>
              </a:lnSpc>
              <a:spcBef>
                <a:spcPts val="0"/>
              </a:spcBef>
              <a:spcAft>
                <a:spcPts val="0"/>
              </a:spcAft>
              <a:buClr>
                <a:schemeClr val="dk1"/>
              </a:buClr>
              <a:buSzPts val="1200"/>
              <a:buChar char="●"/>
              <a:defRPr sz="1200">
                <a:solidFill>
                  <a:schemeClr val="dk1"/>
                </a:solidFill>
              </a:defRPr>
            </a:lvl7pPr>
            <a:lvl8pPr marL="3657600" lvl="7" indent="-304800" algn="l">
              <a:lnSpc>
                <a:spcPct val="90000"/>
              </a:lnSpc>
              <a:spcBef>
                <a:spcPts val="0"/>
              </a:spcBef>
              <a:spcAft>
                <a:spcPts val="0"/>
              </a:spcAft>
              <a:buClr>
                <a:schemeClr val="dk1"/>
              </a:buClr>
              <a:buSzPts val="1200"/>
              <a:buChar char="○"/>
              <a:defRPr sz="1200">
                <a:solidFill>
                  <a:schemeClr val="dk1"/>
                </a:solidFill>
              </a:defRPr>
            </a:lvl8pPr>
            <a:lvl9pPr marL="4114800" lvl="8" indent="-304800" algn="l">
              <a:lnSpc>
                <a:spcPct val="90000"/>
              </a:lnSpc>
              <a:spcBef>
                <a:spcPts val="0"/>
              </a:spcBef>
              <a:spcAft>
                <a:spcPts val="0"/>
              </a:spcAft>
              <a:buClr>
                <a:schemeClr val="dk1"/>
              </a:buClr>
              <a:buSzPts val="1200"/>
              <a:buChar char="■"/>
              <a:defRPr sz="1200">
                <a:solidFill>
                  <a:schemeClr val="dk1"/>
                </a:solidFill>
              </a:defRPr>
            </a:lvl9pPr>
          </a:lstStyle>
          <a:p>
            <a:endParaRPr/>
          </a:p>
        </p:txBody>
      </p:sp>
      <p:sp>
        <p:nvSpPr>
          <p:cNvPr id="67" name="Google Shape;67;p12"/>
          <p:cNvSpPr txBox="1">
            <a:spLocks noGrp="1"/>
          </p:cNvSpPr>
          <p:nvPr>
            <p:ph type="subTitle" idx="3"/>
          </p:nvPr>
        </p:nvSpPr>
        <p:spPr>
          <a:xfrm>
            <a:off x="400050" y="723900"/>
            <a:ext cx="8286900" cy="5049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800"/>
              <a:buFont typeface="Inter"/>
              <a:buNone/>
              <a:defRPr sz="1800">
                <a:latin typeface="Inter"/>
                <a:ea typeface="Inter"/>
                <a:cs typeface="Inter"/>
                <a:sym typeface="Inter"/>
              </a:defRPr>
            </a:lvl1pPr>
            <a:lvl2pPr lvl="1" algn="l">
              <a:lnSpc>
                <a:spcPct val="90000"/>
              </a:lnSpc>
              <a:spcBef>
                <a:spcPts val="0"/>
              </a:spcBef>
              <a:spcAft>
                <a:spcPts val="0"/>
              </a:spcAft>
              <a:buSzPts val="1800"/>
              <a:buFont typeface="Inter"/>
              <a:buNone/>
              <a:defRPr sz="1800">
                <a:latin typeface="Inter"/>
                <a:ea typeface="Inter"/>
                <a:cs typeface="Inter"/>
                <a:sym typeface="Inter"/>
              </a:defRPr>
            </a:lvl2pPr>
            <a:lvl3pPr lvl="2" algn="l">
              <a:lnSpc>
                <a:spcPct val="90000"/>
              </a:lnSpc>
              <a:spcBef>
                <a:spcPts val="0"/>
              </a:spcBef>
              <a:spcAft>
                <a:spcPts val="0"/>
              </a:spcAft>
              <a:buSzPts val="1800"/>
              <a:buFont typeface="Inter"/>
              <a:buNone/>
              <a:defRPr sz="1800">
                <a:latin typeface="Inter"/>
                <a:ea typeface="Inter"/>
                <a:cs typeface="Inter"/>
                <a:sym typeface="Inter"/>
              </a:defRPr>
            </a:lvl3pPr>
            <a:lvl4pPr lvl="3" algn="l">
              <a:lnSpc>
                <a:spcPct val="90000"/>
              </a:lnSpc>
              <a:spcBef>
                <a:spcPts val="0"/>
              </a:spcBef>
              <a:spcAft>
                <a:spcPts val="0"/>
              </a:spcAft>
              <a:buSzPts val="1800"/>
              <a:buFont typeface="Inter"/>
              <a:buNone/>
              <a:defRPr sz="1800">
                <a:latin typeface="Inter"/>
                <a:ea typeface="Inter"/>
                <a:cs typeface="Inter"/>
                <a:sym typeface="Inter"/>
              </a:defRPr>
            </a:lvl4pPr>
            <a:lvl5pPr lvl="4" algn="l">
              <a:lnSpc>
                <a:spcPct val="90000"/>
              </a:lnSpc>
              <a:spcBef>
                <a:spcPts val="0"/>
              </a:spcBef>
              <a:spcAft>
                <a:spcPts val="0"/>
              </a:spcAft>
              <a:buSzPts val="1800"/>
              <a:buFont typeface="Inter"/>
              <a:buNone/>
              <a:defRPr sz="1800">
                <a:latin typeface="Inter"/>
                <a:ea typeface="Inter"/>
                <a:cs typeface="Inter"/>
                <a:sym typeface="Inter"/>
              </a:defRPr>
            </a:lvl5pPr>
            <a:lvl6pPr lvl="5" algn="l">
              <a:lnSpc>
                <a:spcPct val="90000"/>
              </a:lnSpc>
              <a:spcBef>
                <a:spcPts val="0"/>
              </a:spcBef>
              <a:spcAft>
                <a:spcPts val="0"/>
              </a:spcAft>
              <a:buSzPts val="1800"/>
              <a:buFont typeface="Inter"/>
              <a:buNone/>
              <a:defRPr sz="1800">
                <a:latin typeface="Inter"/>
                <a:ea typeface="Inter"/>
                <a:cs typeface="Inter"/>
                <a:sym typeface="Inter"/>
              </a:defRPr>
            </a:lvl6pPr>
            <a:lvl7pPr lvl="6" algn="l">
              <a:lnSpc>
                <a:spcPct val="90000"/>
              </a:lnSpc>
              <a:spcBef>
                <a:spcPts val="0"/>
              </a:spcBef>
              <a:spcAft>
                <a:spcPts val="0"/>
              </a:spcAft>
              <a:buSzPts val="1800"/>
              <a:buFont typeface="Inter"/>
              <a:buNone/>
              <a:defRPr sz="1800">
                <a:latin typeface="Inter"/>
                <a:ea typeface="Inter"/>
                <a:cs typeface="Inter"/>
                <a:sym typeface="Inter"/>
              </a:defRPr>
            </a:lvl7pPr>
            <a:lvl8pPr lvl="7" algn="l">
              <a:lnSpc>
                <a:spcPct val="90000"/>
              </a:lnSpc>
              <a:spcBef>
                <a:spcPts val="0"/>
              </a:spcBef>
              <a:spcAft>
                <a:spcPts val="0"/>
              </a:spcAft>
              <a:buSzPts val="1800"/>
              <a:buFont typeface="Inter"/>
              <a:buNone/>
              <a:defRPr sz="1800">
                <a:latin typeface="Inter"/>
                <a:ea typeface="Inter"/>
                <a:cs typeface="Inter"/>
                <a:sym typeface="Inter"/>
              </a:defRPr>
            </a:lvl8pPr>
            <a:lvl9pPr lvl="8" algn="l">
              <a:lnSpc>
                <a:spcPct val="90000"/>
              </a:lnSpc>
              <a:spcBef>
                <a:spcPts val="0"/>
              </a:spcBef>
              <a:spcAft>
                <a:spcPts val="0"/>
              </a:spcAft>
              <a:buSzPts val="1800"/>
              <a:buFont typeface="Inter"/>
              <a:buNone/>
              <a:defRPr sz="1800">
                <a:latin typeface="Inter"/>
                <a:ea typeface="Inter"/>
                <a:cs typeface="Inter"/>
                <a:sym typeface="Inter"/>
              </a:defRPr>
            </a:lvl9pPr>
          </a:lstStyle>
          <a:p>
            <a:endParaRPr/>
          </a:p>
        </p:txBody>
      </p:sp>
      <p:sp>
        <p:nvSpPr>
          <p:cNvPr id="68" name="Google Shape;68;p12"/>
          <p:cNvSpPr txBox="1"/>
          <p:nvPr/>
        </p:nvSpPr>
        <p:spPr>
          <a:xfrm>
            <a:off x="152400" y="4796775"/>
            <a:ext cx="457200" cy="2118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800"/>
              <a:buFont typeface="Arial"/>
              <a:buNone/>
            </a:pPr>
            <a:fld id="{00000000-1234-1234-1234-123412341234}" type="slidenum">
              <a:rPr lang="en-SG" sz="800" b="0" i="0" u="none" strike="noStrike" cap="none">
                <a:solidFill>
                  <a:srgbClr val="002041"/>
                </a:solidFill>
                <a:latin typeface="Inter"/>
                <a:ea typeface="Inter"/>
                <a:cs typeface="Inter"/>
                <a:sym typeface="Inter"/>
              </a:rPr>
              <a:t>‹#›</a:t>
            </a:fld>
            <a:endParaRPr sz="800" b="0" i="0" u="none" strike="noStrike" cap="none" dirty="0">
              <a:solidFill>
                <a:srgbClr val="002041"/>
              </a:solidFill>
              <a:latin typeface="Inter"/>
              <a:ea typeface="Inter"/>
              <a:cs typeface="Inter"/>
              <a:sym typeface="Inter"/>
            </a:endParaRPr>
          </a:p>
        </p:txBody>
      </p:sp>
      <p:sp>
        <p:nvSpPr>
          <p:cNvPr id="69" name="Google Shape;69;p12"/>
          <p:cNvSpPr txBox="1">
            <a:spLocks noGrp="1"/>
          </p:cNvSpPr>
          <p:nvPr>
            <p:ph type="title" idx="4"/>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500"/>
              <a:buNone/>
              <a:defRPr sz="500" b="0"/>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a:endParaRPr/>
          </a:p>
        </p:txBody>
      </p:sp>
      <p:sp>
        <p:nvSpPr>
          <p:cNvPr id="70" name="Google Shape;70;p12"/>
          <p:cNvSpPr txBox="1"/>
          <p:nvPr/>
        </p:nvSpPr>
        <p:spPr>
          <a:xfrm>
            <a:off x="387900" y="4807325"/>
            <a:ext cx="7210200" cy="17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SG" sz="500" b="0" i="0" u="none" strike="noStrike" cap="none" dirty="0">
                <a:solidFill>
                  <a:srgbClr val="002041"/>
                </a:solidFill>
                <a:latin typeface="Inter"/>
                <a:ea typeface="Inter"/>
                <a:cs typeface="Inter"/>
                <a:sym typeface="Inter"/>
              </a:rPr>
              <a:t>Copyright © 2022 The Nielsen Company (US), LLC. Confidential and proprietary. Do not distribute.</a:t>
            </a:r>
            <a:endParaRPr sz="500" b="0" i="0" u="none" strike="noStrike" cap="none" dirty="0">
              <a:solidFill>
                <a:srgbClr val="002041"/>
              </a:solidFill>
              <a:latin typeface="Inter"/>
              <a:ea typeface="Inter"/>
              <a:cs typeface="Inter"/>
              <a:sym typeface="Inter"/>
            </a:endParaRPr>
          </a:p>
        </p:txBody>
      </p:sp>
    </p:spTree>
    <p:extLst>
      <p:ext uri="{BB962C8B-B14F-4D97-AF65-F5344CB8AC3E}">
        <p14:creationId xmlns:p14="http://schemas.microsoft.com/office/powerpoint/2010/main" val="1257364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74" name="Google Shape;74;p13"/>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75" name="Google Shape;75;p13"/>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76" name="Google Shape;76;p13"/>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77" name="Google Shape;77;p13"/>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78" name="Google Shape;78;p13"/>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118929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874256"/>
            <a:ext cx="7886700" cy="69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6286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4"/>
          <p:cNvSpPr txBox="1">
            <a:spLocks noGrp="1"/>
          </p:cNvSpPr>
          <p:nvPr>
            <p:ph type="body" idx="2"/>
          </p:nvPr>
        </p:nvSpPr>
        <p:spPr>
          <a:xfrm>
            <a:off x="46291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3" name="Google Shape;83;p14"/>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84" name="Google Shape;84;p14"/>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85" name="Google Shape;85;p14"/>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86" name="Google Shape;86;p14"/>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87" name="Google Shape;87;p14"/>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8876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29841" y="855678"/>
            <a:ext cx="7886700" cy="8338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body" idx="1"/>
          </p:nvPr>
        </p:nvSpPr>
        <p:spPr>
          <a:xfrm>
            <a:off x="629842" y="1682419"/>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1" name="Google Shape;91;p15"/>
          <p:cNvSpPr txBox="1">
            <a:spLocks noGrp="1"/>
          </p:cNvSpPr>
          <p:nvPr>
            <p:ph type="body" idx="2"/>
          </p:nvPr>
        </p:nvSpPr>
        <p:spPr>
          <a:xfrm>
            <a:off x="629842" y="2300353"/>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15"/>
          <p:cNvSpPr txBox="1">
            <a:spLocks noGrp="1"/>
          </p:cNvSpPr>
          <p:nvPr>
            <p:ph type="body" idx="3"/>
          </p:nvPr>
        </p:nvSpPr>
        <p:spPr>
          <a:xfrm>
            <a:off x="4629150" y="1682419"/>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3" name="Google Shape;93;p15"/>
          <p:cNvSpPr txBox="1">
            <a:spLocks noGrp="1"/>
          </p:cNvSpPr>
          <p:nvPr>
            <p:ph type="body" idx="4"/>
          </p:nvPr>
        </p:nvSpPr>
        <p:spPr>
          <a:xfrm>
            <a:off x="4629150" y="2300353"/>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94" name="Google Shape;94;p15"/>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95" name="Google Shape;95;p15"/>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96" name="Google Shape;96;p15"/>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97" name="Google Shape;97;p15"/>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98" name="Google Shape;98;p15"/>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369902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29841" y="890282"/>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3887391" y="1287951"/>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02" name="Google Shape;102;p16"/>
          <p:cNvSpPr txBox="1">
            <a:spLocks noGrp="1"/>
          </p:cNvSpPr>
          <p:nvPr>
            <p:ph type="body" idx="2"/>
          </p:nvPr>
        </p:nvSpPr>
        <p:spPr>
          <a:xfrm>
            <a:off x="629841" y="209043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103" name="Google Shape;103;p16"/>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104" name="Google Shape;104;p16"/>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105" name="Google Shape;105;p16"/>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106" name="Google Shape;106;p16"/>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107" name="Google Shape;107;p16"/>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33833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8650" y="758308"/>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5"/>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30" name="Google Shape;30;p5"/>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33" name="Google Shape;33;p5"/>
          <p:cNvPicPr preferRelativeResize="0"/>
          <p:nvPr/>
        </p:nvPicPr>
        <p:blipFill rotWithShape="1">
          <a:blip r:embed="rId3">
            <a:alphaModFix/>
          </a:blip>
          <a:srcRect/>
          <a:stretch/>
        </p:blipFill>
        <p:spPr>
          <a:xfrm>
            <a:off x="6844104" y="279370"/>
            <a:ext cx="592591" cy="222404"/>
          </a:xfrm>
          <a:prstGeom prst="rect">
            <a:avLst/>
          </a:prstGeom>
          <a:noFill/>
          <a:ln>
            <a:noFill/>
          </a:ln>
        </p:spPr>
      </p:pic>
      <p:pic>
        <p:nvPicPr>
          <p:cNvPr id="8" name="Picture 7">
            <a:extLst>
              <a:ext uri="{FF2B5EF4-FFF2-40B4-BE49-F238E27FC236}">
                <a16:creationId xmlns:a16="http://schemas.microsoft.com/office/drawing/2014/main" id="{FC42F584-2D93-4544-AAA3-AC7594C0F1EC}"/>
              </a:ext>
            </a:extLst>
          </p:cNvPr>
          <p:cNvPicPr>
            <a:picLocks noChangeAspect="1"/>
          </p:cNvPicPr>
          <p:nvPr userDrawn="1"/>
        </p:nvPicPr>
        <p:blipFill>
          <a:blip r:embed="rId4"/>
          <a:stretch>
            <a:fillRect/>
          </a:stretch>
        </p:blipFill>
        <p:spPr>
          <a:xfrm>
            <a:off x="7561495" y="206375"/>
            <a:ext cx="592591" cy="265644"/>
          </a:xfrm>
          <a:prstGeom prst="rect">
            <a:avLst/>
          </a:prstGeom>
        </p:spPr>
      </p:pic>
      <p:pic>
        <p:nvPicPr>
          <p:cNvPr id="2" name="Google Shape;16;p2">
            <a:extLst>
              <a:ext uri="{FF2B5EF4-FFF2-40B4-BE49-F238E27FC236}">
                <a16:creationId xmlns:a16="http://schemas.microsoft.com/office/drawing/2014/main" id="{04769894-DAE8-3F25-3D7D-C6104BC6A553}"/>
              </a:ext>
            </a:extLst>
          </p:cNvPr>
          <p:cNvPicPr preferRelativeResize="0"/>
          <p:nvPr userDrawn="1"/>
        </p:nvPicPr>
        <p:blipFill rotWithShape="1">
          <a:blip r:embed="rId5">
            <a:alphaModFix/>
          </a:blip>
          <a:srcRect t="5853" b="5853"/>
          <a:stretch/>
        </p:blipFill>
        <p:spPr>
          <a:xfrm>
            <a:off x="8278887" y="345116"/>
            <a:ext cx="648965" cy="15193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29841" y="852531"/>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a:spLocks noGrp="1"/>
          </p:cNvSpPr>
          <p:nvPr>
            <p:ph type="pic" idx="2"/>
          </p:nvPr>
        </p:nvSpPr>
        <p:spPr>
          <a:xfrm>
            <a:off x="3887391" y="1250200"/>
            <a:ext cx="4629150" cy="3655219"/>
          </a:xfrm>
          <a:prstGeom prst="rect">
            <a:avLst/>
          </a:prstGeom>
          <a:noFill/>
          <a:ln>
            <a:noFill/>
          </a:ln>
        </p:spPr>
      </p:sp>
      <p:sp>
        <p:nvSpPr>
          <p:cNvPr id="111" name="Google Shape;111;p17"/>
          <p:cNvSpPr txBox="1">
            <a:spLocks noGrp="1"/>
          </p:cNvSpPr>
          <p:nvPr>
            <p:ph type="body" idx="1"/>
          </p:nvPr>
        </p:nvSpPr>
        <p:spPr>
          <a:xfrm>
            <a:off x="629841" y="205268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112" name="Google Shape;112;p17"/>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113" name="Google Shape;113;p17"/>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114" name="Google Shape;114;p17"/>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115" name="Google Shape;115;p17"/>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116" name="Google Shape;116;p17"/>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2521292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628650" y="682807"/>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body" idx="1"/>
          </p:nvPr>
        </p:nvSpPr>
        <p:spPr>
          <a:xfrm rot="5400000">
            <a:off x="2940248" y="-533416"/>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0" name="Google Shape;120;p18"/>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121" name="Google Shape;121;p18"/>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122" name="Google Shape;122;p18"/>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123" name="Google Shape;123;p18"/>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124" name="Google Shape;124;p18"/>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2349834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rot="5400000">
            <a:off x="5350073" y="1978223"/>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body" idx="1"/>
          </p:nvPr>
        </p:nvSpPr>
        <p:spPr>
          <a:xfrm rot="5400000">
            <a:off x="1349573" y="63698"/>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8" name="Google Shape;128;p19"/>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129" name="Google Shape;129;p19"/>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130" name="Google Shape;130;p19"/>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131" name="Google Shape;131;p19"/>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132" name="Google Shape;132;p19"/>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159448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cxnSp>
        <p:nvCxnSpPr>
          <p:cNvPr id="20" name="Google Shape;20;p30"/>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21" name="Google Shape;21;p30" descr="Text, logo&#10;&#10;Description automatically generated"/>
          <p:cNvPicPr preferRelativeResize="0"/>
          <p:nvPr/>
        </p:nvPicPr>
        <p:blipFill rotWithShape="1">
          <a:blip r:embed="rId2">
            <a:alphaModFix/>
          </a:blip>
          <a:srcRect/>
          <a:stretch/>
        </p:blipFill>
        <p:spPr>
          <a:xfrm>
            <a:off x="75478" y="259523"/>
            <a:ext cx="2430365" cy="478212"/>
          </a:xfrm>
          <a:prstGeom prst="rect">
            <a:avLst/>
          </a:prstGeom>
          <a:noFill/>
          <a:ln>
            <a:noFill/>
          </a:ln>
        </p:spPr>
      </p:pic>
      <p:pic>
        <p:nvPicPr>
          <p:cNvPr id="22" name="Google Shape;22;p30"/>
          <p:cNvPicPr preferRelativeResize="0"/>
          <p:nvPr/>
        </p:nvPicPr>
        <p:blipFill rotWithShape="1">
          <a:blip r:embed="rId3">
            <a:alphaModFix/>
          </a:blip>
          <a:srcRect/>
          <a:stretch/>
        </p:blipFill>
        <p:spPr>
          <a:xfrm>
            <a:off x="7499191" y="229317"/>
            <a:ext cx="511681" cy="524801"/>
          </a:xfrm>
          <a:prstGeom prst="rect">
            <a:avLst/>
          </a:prstGeom>
          <a:noFill/>
          <a:ln>
            <a:noFill/>
          </a:ln>
        </p:spPr>
      </p:pic>
      <p:pic>
        <p:nvPicPr>
          <p:cNvPr id="23" name="Google Shape;23;p30"/>
          <p:cNvPicPr preferRelativeResize="0"/>
          <p:nvPr/>
        </p:nvPicPr>
        <p:blipFill rotWithShape="1">
          <a:blip r:embed="rId4">
            <a:alphaModFix/>
          </a:blip>
          <a:srcRect/>
          <a:stretch/>
        </p:blipFill>
        <p:spPr>
          <a:xfrm>
            <a:off x="6868744" y="93907"/>
            <a:ext cx="561149" cy="645321"/>
          </a:xfrm>
          <a:prstGeom prst="rect">
            <a:avLst/>
          </a:prstGeom>
          <a:noFill/>
          <a:ln>
            <a:noFill/>
          </a:ln>
        </p:spPr>
      </p:pic>
      <p:pic>
        <p:nvPicPr>
          <p:cNvPr id="24" name="Google Shape;24;p30"/>
          <p:cNvPicPr preferRelativeResize="0"/>
          <p:nvPr/>
        </p:nvPicPr>
        <p:blipFill rotWithShape="1">
          <a:blip r:embed="rId5">
            <a:alphaModFix/>
          </a:blip>
          <a:srcRect t="5853" b="5852"/>
          <a:stretch/>
        </p:blipFill>
        <p:spPr>
          <a:xfrm>
            <a:off x="8101709" y="435529"/>
            <a:ext cx="995810" cy="145395"/>
          </a:xfrm>
          <a:prstGeom prst="rect">
            <a:avLst/>
          </a:prstGeom>
          <a:noFill/>
          <a:ln>
            <a:noFill/>
          </a:ln>
        </p:spPr>
      </p:pic>
    </p:spTree>
    <p:extLst>
      <p:ext uri="{BB962C8B-B14F-4D97-AF65-F5344CB8AC3E}">
        <p14:creationId xmlns:p14="http://schemas.microsoft.com/office/powerpoint/2010/main" val="1659426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628650" y="758308"/>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31"/>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28" name="Google Shape;28;p31"/>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29" name="Google Shape;29;p31"/>
          <p:cNvPicPr preferRelativeResize="0"/>
          <p:nvPr/>
        </p:nvPicPr>
        <p:blipFill rotWithShape="1">
          <a:blip r:embed="rId3">
            <a:alphaModFix/>
          </a:blip>
          <a:srcRect/>
          <a:stretch/>
        </p:blipFill>
        <p:spPr>
          <a:xfrm>
            <a:off x="6844104" y="279370"/>
            <a:ext cx="592591" cy="222404"/>
          </a:xfrm>
          <a:prstGeom prst="rect">
            <a:avLst/>
          </a:prstGeom>
          <a:noFill/>
          <a:ln>
            <a:noFill/>
          </a:ln>
        </p:spPr>
      </p:pic>
      <p:pic>
        <p:nvPicPr>
          <p:cNvPr id="30" name="Google Shape;30;p31"/>
          <p:cNvPicPr preferRelativeResize="0"/>
          <p:nvPr/>
        </p:nvPicPr>
        <p:blipFill rotWithShape="1">
          <a:blip r:embed="rId4">
            <a:alphaModFix/>
          </a:blip>
          <a:srcRect/>
          <a:stretch/>
        </p:blipFill>
        <p:spPr>
          <a:xfrm>
            <a:off x="7561495" y="206375"/>
            <a:ext cx="592591" cy="265644"/>
          </a:xfrm>
          <a:prstGeom prst="rect">
            <a:avLst/>
          </a:prstGeom>
          <a:noFill/>
          <a:ln>
            <a:noFill/>
          </a:ln>
        </p:spPr>
      </p:pic>
      <p:pic>
        <p:nvPicPr>
          <p:cNvPr id="31" name="Google Shape;31;p31"/>
          <p:cNvPicPr preferRelativeResize="0"/>
          <p:nvPr/>
        </p:nvPicPr>
        <p:blipFill rotWithShape="1">
          <a:blip r:embed="rId5">
            <a:alphaModFix/>
          </a:blip>
          <a:srcRect t="5853" b="5852"/>
          <a:stretch/>
        </p:blipFill>
        <p:spPr>
          <a:xfrm>
            <a:off x="8278887" y="345116"/>
            <a:ext cx="648965" cy="151931"/>
          </a:xfrm>
          <a:prstGeom prst="rect">
            <a:avLst/>
          </a:prstGeom>
          <a:noFill/>
          <a:ln>
            <a:noFill/>
          </a:ln>
        </p:spPr>
      </p:pic>
    </p:spTree>
    <p:extLst>
      <p:ext uri="{BB962C8B-B14F-4D97-AF65-F5344CB8AC3E}">
        <p14:creationId xmlns:p14="http://schemas.microsoft.com/office/powerpoint/2010/main" val="2879090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35" name="Google Shape;35;p32"/>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36" name="Google Shape;36;p32"/>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37" name="Google Shape;37;p32"/>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38" name="Google Shape;38;p32"/>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39" name="Google Shape;39;p32"/>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7120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628650" y="874256"/>
            <a:ext cx="7886700" cy="69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6286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33"/>
          <p:cNvSpPr txBox="1">
            <a:spLocks noGrp="1"/>
          </p:cNvSpPr>
          <p:nvPr>
            <p:ph type="body" idx="2"/>
          </p:nvPr>
        </p:nvSpPr>
        <p:spPr>
          <a:xfrm>
            <a:off x="46291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4" name="Google Shape;44;p33"/>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45" name="Google Shape;45;p33"/>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46" name="Google Shape;46;p33"/>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47" name="Google Shape;47;p33"/>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48" name="Google Shape;48;p33"/>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304218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629841" y="855678"/>
            <a:ext cx="7886700" cy="8338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a:off x="629842" y="1682419"/>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34"/>
          <p:cNvSpPr txBox="1">
            <a:spLocks noGrp="1"/>
          </p:cNvSpPr>
          <p:nvPr>
            <p:ph type="body" idx="2"/>
          </p:nvPr>
        </p:nvSpPr>
        <p:spPr>
          <a:xfrm>
            <a:off x="629842" y="2300353"/>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34"/>
          <p:cNvSpPr txBox="1">
            <a:spLocks noGrp="1"/>
          </p:cNvSpPr>
          <p:nvPr>
            <p:ph type="body" idx="3"/>
          </p:nvPr>
        </p:nvSpPr>
        <p:spPr>
          <a:xfrm>
            <a:off x="4629150" y="1682419"/>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34"/>
          <p:cNvSpPr txBox="1">
            <a:spLocks noGrp="1"/>
          </p:cNvSpPr>
          <p:nvPr>
            <p:ph type="body" idx="4"/>
          </p:nvPr>
        </p:nvSpPr>
        <p:spPr>
          <a:xfrm>
            <a:off x="4629150" y="2300353"/>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34"/>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56" name="Google Shape;56;p34"/>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57" name="Google Shape;57;p34"/>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58" name="Google Shape;58;p34"/>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59" name="Google Shape;59;p34"/>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69783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35"/>
          <p:cNvSpPr txBox="1">
            <a:spLocks noGrp="1"/>
          </p:cNvSpPr>
          <p:nvPr>
            <p:ph type="title"/>
          </p:nvPr>
        </p:nvSpPr>
        <p:spPr>
          <a:xfrm>
            <a:off x="629841" y="890282"/>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body" idx="1"/>
          </p:nvPr>
        </p:nvSpPr>
        <p:spPr>
          <a:xfrm>
            <a:off x="3887391" y="1287951"/>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35"/>
          <p:cNvSpPr txBox="1">
            <a:spLocks noGrp="1"/>
          </p:cNvSpPr>
          <p:nvPr>
            <p:ph type="body" idx="2"/>
          </p:nvPr>
        </p:nvSpPr>
        <p:spPr>
          <a:xfrm>
            <a:off x="629841" y="209043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64" name="Google Shape;64;p35"/>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65" name="Google Shape;65;p35"/>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66" name="Google Shape;66;p35"/>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67" name="Google Shape;67;p35"/>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68" name="Google Shape;68;p35"/>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2379842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629841" y="852531"/>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3887391" y="1250200"/>
            <a:ext cx="4629150" cy="3655219"/>
          </a:xfrm>
          <a:prstGeom prst="rect">
            <a:avLst/>
          </a:prstGeom>
          <a:noFill/>
          <a:ln>
            <a:noFill/>
          </a:ln>
        </p:spPr>
      </p:sp>
      <p:sp>
        <p:nvSpPr>
          <p:cNvPr id="72" name="Google Shape;72;p36"/>
          <p:cNvSpPr txBox="1">
            <a:spLocks noGrp="1"/>
          </p:cNvSpPr>
          <p:nvPr>
            <p:ph type="body" idx="1"/>
          </p:nvPr>
        </p:nvSpPr>
        <p:spPr>
          <a:xfrm>
            <a:off x="629841" y="205268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73" name="Google Shape;73;p36"/>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74" name="Google Shape;74;p36"/>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75" name="Google Shape;75;p36"/>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76" name="Google Shape;76;p36"/>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77" name="Google Shape;77;p36"/>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55972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38" name="Google Shape;38;p7"/>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39" name="Google Shape;39;p7"/>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40" name="Google Shape;40;p7"/>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41" name="Google Shape;41;p7"/>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42" name="Google Shape;42;p7"/>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628650" y="682807"/>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2940248" y="-533416"/>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1" name="Google Shape;81;p37"/>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82" name="Google Shape;82;p37"/>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83" name="Google Shape;83;p37"/>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84" name="Google Shape;84;p37"/>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85" name="Google Shape;85;p37"/>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3207372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rot="5400000">
            <a:off x="5350073" y="1978223"/>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body" idx="1"/>
          </p:nvPr>
        </p:nvSpPr>
        <p:spPr>
          <a:xfrm rot="5400000">
            <a:off x="1349573" y="63698"/>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9" name="Google Shape;89;p38"/>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90" name="Google Shape;90;p38"/>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91" name="Google Shape;91;p38"/>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92" name="Google Shape;92;p38"/>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93" name="Google Shape;93;p38"/>
          <p:cNvPicPr preferRelativeResize="0"/>
          <p:nvPr/>
        </p:nvPicPr>
        <p:blipFill rotWithShape="1">
          <a:blip r:embed="rId5">
            <a:alphaModFix/>
          </a:blip>
          <a:srcRect/>
          <a:stretch/>
        </p:blipFill>
        <p:spPr>
          <a:xfrm>
            <a:off x="6844104" y="279370"/>
            <a:ext cx="592591" cy="222404"/>
          </a:xfrm>
          <a:prstGeom prst="rect">
            <a:avLst/>
          </a:prstGeom>
          <a:noFill/>
          <a:ln>
            <a:noFill/>
          </a:ln>
        </p:spPr>
      </p:pic>
    </p:spTree>
    <p:extLst>
      <p:ext uri="{BB962C8B-B14F-4D97-AF65-F5344CB8AC3E}">
        <p14:creationId xmlns:p14="http://schemas.microsoft.com/office/powerpoint/2010/main" val="256212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28650" y="874256"/>
            <a:ext cx="7886700" cy="69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6286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
          <p:cNvSpPr txBox="1">
            <a:spLocks noGrp="1"/>
          </p:cNvSpPr>
          <p:nvPr>
            <p:ph type="body" idx="2"/>
          </p:nvPr>
        </p:nvSpPr>
        <p:spPr>
          <a:xfrm>
            <a:off x="4629150" y="167092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7" name="Google Shape;47;p8"/>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48" name="Google Shape;48;p8"/>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49" name="Google Shape;49;p8"/>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50" name="Google Shape;50;p8"/>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51" name="Google Shape;51;p8"/>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29841" y="855678"/>
            <a:ext cx="7886700" cy="83388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629842" y="1682419"/>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9"/>
          <p:cNvSpPr txBox="1">
            <a:spLocks noGrp="1"/>
          </p:cNvSpPr>
          <p:nvPr>
            <p:ph type="body" idx="2"/>
          </p:nvPr>
        </p:nvSpPr>
        <p:spPr>
          <a:xfrm>
            <a:off x="629842" y="2300353"/>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9"/>
          <p:cNvSpPr txBox="1">
            <a:spLocks noGrp="1"/>
          </p:cNvSpPr>
          <p:nvPr>
            <p:ph type="body" idx="3"/>
          </p:nvPr>
        </p:nvSpPr>
        <p:spPr>
          <a:xfrm>
            <a:off x="4629150" y="1682419"/>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9"/>
          <p:cNvSpPr txBox="1">
            <a:spLocks noGrp="1"/>
          </p:cNvSpPr>
          <p:nvPr>
            <p:ph type="body" idx="4"/>
          </p:nvPr>
        </p:nvSpPr>
        <p:spPr>
          <a:xfrm>
            <a:off x="4629150" y="2300353"/>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8" name="Google Shape;58;p9"/>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59" name="Google Shape;59;p9"/>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60" name="Google Shape;60;p9"/>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61" name="Google Shape;61;p9"/>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62" name="Google Shape;62;p9"/>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9841" y="890282"/>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3887391" y="1287951"/>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6" name="Google Shape;66;p10"/>
          <p:cNvSpPr txBox="1">
            <a:spLocks noGrp="1"/>
          </p:cNvSpPr>
          <p:nvPr>
            <p:ph type="body" idx="2"/>
          </p:nvPr>
        </p:nvSpPr>
        <p:spPr>
          <a:xfrm>
            <a:off x="629841" y="209043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67" name="Google Shape;67;p10"/>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68" name="Google Shape;68;p10"/>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69" name="Google Shape;69;p10"/>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70" name="Google Shape;70;p10"/>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71" name="Google Shape;71;p10"/>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852531"/>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3887391" y="125020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75" name="Google Shape;75;p11"/>
          <p:cNvSpPr txBox="1">
            <a:spLocks noGrp="1"/>
          </p:cNvSpPr>
          <p:nvPr>
            <p:ph type="body" idx="1"/>
          </p:nvPr>
        </p:nvSpPr>
        <p:spPr>
          <a:xfrm>
            <a:off x="629841" y="2052681"/>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76" name="Google Shape;76;p11"/>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77" name="Google Shape;77;p11"/>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78" name="Google Shape;78;p11"/>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79" name="Google Shape;79;p11"/>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80" name="Google Shape;80;p11"/>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628650" y="682807"/>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940248" y="-533416"/>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4" name="Google Shape;84;p12"/>
          <p:cNvPicPr preferRelativeResize="0"/>
          <p:nvPr/>
        </p:nvPicPr>
        <p:blipFill rotWithShape="1">
          <a:blip r:embed="rId2">
            <a:alphaModFix/>
          </a:blip>
          <a:srcRect/>
          <a:stretch/>
        </p:blipFill>
        <p:spPr>
          <a:xfrm>
            <a:off x="216148" y="191613"/>
            <a:ext cx="2237632" cy="396929"/>
          </a:xfrm>
          <a:prstGeom prst="rect">
            <a:avLst/>
          </a:prstGeom>
          <a:noFill/>
          <a:ln>
            <a:noFill/>
          </a:ln>
        </p:spPr>
      </p:pic>
      <p:cxnSp>
        <p:nvCxnSpPr>
          <p:cNvPr id="85" name="Google Shape;85;p12"/>
          <p:cNvCxnSpPr/>
          <p:nvPr/>
        </p:nvCxnSpPr>
        <p:spPr>
          <a:xfrm>
            <a:off x="2516697" y="497047"/>
            <a:ext cx="4255578" cy="11180"/>
          </a:xfrm>
          <a:prstGeom prst="straightConnector1">
            <a:avLst/>
          </a:prstGeom>
          <a:noFill/>
          <a:ln w="9525" cap="flat" cmpd="sng">
            <a:solidFill>
              <a:srgbClr val="4D4D4D"/>
            </a:solidFill>
            <a:prstDash val="solid"/>
            <a:miter lim="800000"/>
            <a:headEnd type="none" w="sm" len="sm"/>
            <a:tailEnd type="none" w="sm" len="sm"/>
          </a:ln>
        </p:spPr>
      </p:cxnSp>
      <p:pic>
        <p:nvPicPr>
          <p:cNvPr id="86" name="Google Shape;86;p12"/>
          <p:cNvPicPr preferRelativeResize="0"/>
          <p:nvPr/>
        </p:nvPicPr>
        <p:blipFill rotWithShape="1">
          <a:blip r:embed="rId3">
            <a:alphaModFix/>
          </a:blip>
          <a:srcRect/>
          <a:stretch/>
        </p:blipFill>
        <p:spPr>
          <a:xfrm>
            <a:off x="7561495" y="199798"/>
            <a:ext cx="592591" cy="265644"/>
          </a:xfrm>
          <a:prstGeom prst="rect">
            <a:avLst/>
          </a:prstGeom>
          <a:noFill/>
          <a:ln>
            <a:noFill/>
          </a:ln>
        </p:spPr>
      </p:pic>
      <p:pic>
        <p:nvPicPr>
          <p:cNvPr id="87" name="Google Shape;87;p12"/>
          <p:cNvPicPr preferRelativeResize="0"/>
          <p:nvPr/>
        </p:nvPicPr>
        <p:blipFill rotWithShape="1">
          <a:blip r:embed="rId4">
            <a:alphaModFix/>
          </a:blip>
          <a:srcRect/>
          <a:stretch/>
        </p:blipFill>
        <p:spPr>
          <a:xfrm>
            <a:off x="8269097" y="201939"/>
            <a:ext cx="505342" cy="358629"/>
          </a:xfrm>
          <a:prstGeom prst="rect">
            <a:avLst/>
          </a:prstGeom>
          <a:noFill/>
          <a:ln>
            <a:noFill/>
          </a:ln>
        </p:spPr>
      </p:pic>
      <p:pic>
        <p:nvPicPr>
          <p:cNvPr id="88" name="Google Shape;88;p12"/>
          <p:cNvPicPr preferRelativeResize="0"/>
          <p:nvPr/>
        </p:nvPicPr>
        <p:blipFill rotWithShape="1">
          <a:blip r:embed="rId5">
            <a:alphaModFix/>
          </a:blip>
          <a:srcRect/>
          <a:stretch/>
        </p:blipFill>
        <p:spPr>
          <a:xfrm>
            <a:off x="6844104" y="279370"/>
            <a:ext cx="592591" cy="2224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8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899722"/>
            <a:ext cx="7886700" cy="65501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655943"/>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5" r:id="rId12"/>
    <p:sldLayoutId id="2147483667"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8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899722"/>
            <a:ext cx="7886700" cy="65501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655943"/>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005994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8FF"/>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628650" y="899722"/>
            <a:ext cx="7886700" cy="65501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628650" y="1655943"/>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9655450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openxmlformats.org/officeDocument/2006/relationships/image" Target="../media/image59.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34.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33.xml"/><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18.png"/><Relationship Id="rId7" Type="http://schemas.openxmlformats.org/officeDocument/2006/relationships/image" Target="../media/image32.png"/><Relationship Id="rId12"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33.xml"/><Relationship Id="rId6" Type="http://schemas.openxmlformats.org/officeDocument/2006/relationships/image" Target="../media/image31.png"/><Relationship Id="rId11" Type="http://schemas.openxmlformats.org/officeDocument/2006/relationships/image" Target="../media/image20.png"/><Relationship Id="rId5" Type="http://schemas.openxmlformats.org/officeDocument/2006/relationships/image" Target="../media/image21.png"/><Relationship Id="rId10" Type="http://schemas.openxmlformats.org/officeDocument/2006/relationships/image" Target="../media/image74.png"/><Relationship Id="rId4" Type="http://schemas.openxmlformats.org/officeDocument/2006/relationships/image" Target="../media/image19.png"/><Relationship Id="rId9"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2.png"/><Relationship Id="rId2" Type="http://schemas.openxmlformats.org/officeDocument/2006/relationships/notesSlide" Target="../notesSlides/notesSlide50.xml"/><Relationship Id="rId16" Type="http://schemas.openxmlformats.org/officeDocument/2006/relationships/image" Target="../media/image72.png"/><Relationship Id="rId1" Type="http://schemas.openxmlformats.org/officeDocument/2006/relationships/slideLayout" Target="../slideLayouts/slideLayout2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73.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image" Target="../media/image103.png"/><Relationship Id="rId4" Type="http://schemas.openxmlformats.org/officeDocument/2006/relationships/image" Target="../media/image10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2.xml"/><Relationship Id="rId6" Type="http://schemas.openxmlformats.org/officeDocument/2006/relationships/image" Target="../media/image106.png"/><Relationship Id="rId5" Type="http://schemas.openxmlformats.org/officeDocument/2006/relationships/image" Target="../media/image81.png"/><Relationship Id="rId4" Type="http://schemas.openxmlformats.org/officeDocument/2006/relationships/image" Target="../media/image105.png"/></Relationships>
</file>

<file path=ppt/slides/_rels/slide5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peter@prc.za.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Sasupport@nielsen.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75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title" idx="4294967295"/>
          </p:nvPr>
        </p:nvSpPr>
        <p:spPr>
          <a:xfrm>
            <a:off x="427525" y="953740"/>
            <a:ext cx="8392947" cy="428625"/>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Retail chains </a:t>
            </a:r>
            <a:endParaRPr dirty="0"/>
          </a:p>
        </p:txBody>
      </p:sp>
      <p:sp>
        <p:nvSpPr>
          <p:cNvPr id="264" name="Google Shape;264;p10"/>
          <p:cNvSpPr/>
          <p:nvPr/>
        </p:nvSpPr>
        <p:spPr>
          <a:xfrm>
            <a:off x="194485" y="173044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65" name="Google Shape;265;p10"/>
          <p:cNvSpPr/>
          <p:nvPr/>
        </p:nvSpPr>
        <p:spPr>
          <a:xfrm>
            <a:off x="2411760" y="173044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66" name="Google Shape;266;p10"/>
          <p:cNvSpPr/>
          <p:nvPr/>
        </p:nvSpPr>
        <p:spPr>
          <a:xfrm>
            <a:off x="4629035" y="1737865"/>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67" name="Google Shape;267;p10"/>
          <p:cNvSpPr/>
          <p:nvPr/>
        </p:nvSpPr>
        <p:spPr>
          <a:xfrm>
            <a:off x="6861160" y="173044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68" name="Google Shape;268;p10"/>
          <p:cNvSpPr txBox="1"/>
          <p:nvPr/>
        </p:nvSpPr>
        <p:spPr>
          <a:xfrm>
            <a:off x="275635" y="2350915"/>
            <a:ext cx="1910100" cy="38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Food and Grocery</a:t>
            </a:r>
            <a:endParaRPr sz="1600" b="1" i="0" u="none" strike="noStrike" cap="none" dirty="0">
              <a:solidFill>
                <a:srgbClr val="00B0F0"/>
              </a:solidFill>
              <a:latin typeface="Calibri"/>
              <a:ea typeface="Calibri"/>
              <a:cs typeface="Calibri"/>
              <a:sym typeface="Calibri"/>
            </a:endParaRPr>
          </a:p>
        </p:txBody>
      </p:sp>
      <p:sp>
        <p:nvSpPr>
          <p:cNvPr id="269" name="Google Shape;269;p10"/>
          <p:cNvSpPr txBox="1"/>
          <p:nvPr/>
        </p:nvSpPr>
        <p:spPr>
          <a:xfrm>
            <a:off x="2507310" y="2314690"/>
            <a:ext cx="1881300" cy="56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Furniture and Appliances</a:t>
            </a:r>
            <a:endParaRPr sz="1600" b="1" i="0" u="none" strike="noStrike" cap="none" dirty="0">
              <a:solidFill>
                <a:srgbClr val="00B0F0"/>
              </a:solidFill>
              <a:latin typeface="Calibri"/>
              <a:ea typeface="Calibri"/>
              <a:cs typeface="Calibri"/>
              <a:sym typeface="Calibri"/>
            </a:endParaRPr>
          </a:p>
        </p:txBody>
      </p:sp>
      <p:sp>
        <p:nvSpPr>
          <p:cNvPr id="270" name="Google Shape;270;p10"/>
          <p:cNvSpPr txBox="1"/>
          <p:nvPr/>
        </p:nvSpPr>
        <p:spPr>
          <a:xfrm>
            <a:off x="4724585" y="2329615"/>
            <a:ext cx="188130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Clothing</a:t>
            </a:r>
            <a:r>
              <a:rPr lang="en-SG" sz="1600" b="1" i="0" u="none" strike="noStrike" cap="none" dirty="0">
                <a:solidFill>
                  <a:schemeClr val="accent3"/>
                </a:solidFill>
                <a:latin typeface="Calibri"/>
                <a:ea typeface="Calibri"/>
                <a:cs typeface="Calibri"/>
                <a:sym typeface="Calibri"/>
              </a:rPr>
              <a:t> </a:t>
            </a:r>
            <a:endParaRPr sz="1600" b="1" i="0" u="none" strike="noStrike" cap="none" dirty="0">
              <a:solidFill>
                <a:schemeClr val="accent3"/>
              </a:solidFill>
              <a:latin typeface="Calibri"/>
              <a:ea typeface="Calibri"/>
              <a:cs typeface="Calibri"/>
              <a:sym typeface="Calibri"/>
            </a:endParaRPr>
          </a:p>
        </p:txBody>
      </p:sp>
      <p:sp>
        <p:nvSpPr>
          <p:cNvPr id="271" name="Google Shape;271;p10"/>
          <p:cNvSpPr txBox="1"/>
          <p:nvPr/>
        </p:nvSpPr>
        <p:spPr>
          <a:xfrm>
            <a:off x="6997960" y="2365315"/>
            <a:ext cx="1798800" cy="35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Store Cards </a:t>
            </a:r>
            <a:endParaRPr sz="1600" b="1" i="0" u="none" strike="noStrike" cap="none" dirty="0">
              <a:solidFill>
                <a:srgbClr val="00B0F0"/>
              </a:solidFill>
              <a:latin typeface="Calibri"/>
              <a:ea typeface="Calibri"/>
              <a:cs typeface="Calibri"/>
              <a:sym typeface="Calibri"/>
            </a:endParaRPr>
          </a:p>
        </p:txBody>
      </p:sp>
      <p:sp>
        <p:nvSpPr>
          <p:cNvPr id="272" name="Google Shape;272;p10"/>
          <p:cNvSpPr txBox="1"/>
          <p:nvPr/>
        </p:nvSpPr>
        <p:spPr>
          <a:xfrm>
            <a:off x="413260" y="2737015"/>
            <a:ext cx="1634850" cy="105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Stores where money is spent: </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Most, Second most, Third most</a:t>
            </a:r>
            <a:endParaRPr sz="1400" b="0" i="0" u="none" strike="noStrike" cap="none" dirty="0">
              <a:solidFill>
                <a:schemeClr val="dk1"/>
              </a:solidFill>
              <a:latin typeface="Calibri"/>
              <a:ea typeface="Calibri"/>
              <a:cs typeface="Calibri"/>
              <a:sym typeface="Calibri"/>
            </a:endParaRPr>
          </a:p>
        </p:txBody>
      </p:sp>
      <p:sp>
        <p:nvSpPr>
          <p:cNvPr id="273" name="Google Shape;273;p10"/>
          <p:cNvSpPr txBox="1"/>
          <p:nvPr/>
        </p:nvSpPr>
        <p:spPr>
          <a:xfrm>
            <a:off x="2492910" y="2867965"/>
            <a:ext cx="19101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Stores Visited or Purchased from </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(Past 12 Months)</a:t>
            </a:r>
            <a:endParaRPr sz="1400" b="0" i="0" u="none" strike="noStrike" cap="none" dirty="0">
              <a:solidFill>
                <a:schemeClr val="dk1"/>
              </a:solidFill>
              <a:latin typeface="Calibri"/>
              <a:ea typeface="Calibri"/>
              <a:cs typeface="Calibri"/>
              <a:sym typeface="Calibri"/>
            </a:endParaRPr>
          </a:p>
        </p:txBody>
      </p:sp>
      <p:sp>
        <p:nvSpPr>
          <p:cNvPr id="274" name="Google Shape;274;p10"/>
          <p:cNvSpPr txBox="1"/>
          <p:nvPr/>
        </p:nvSpPr>
        <p:spPr>
          <a:xfrm>
            <a:off x="4724585" y="2737015"/>
            <a:ext cx="18813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Stores Purchased from </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(Past 6 Months)</a:t>
            </a:r>
            <a:endParaRPr sz="1400" b="0" i="0" u="none" strike="noStrike" cap="none" dirty="0">
              <a:solidFill>
                <a:schemeClr val="dk1"/>
              </a:solidFill>
              <a:latin typeface="Calibri"/>
              <a:ea typeface="Calibri"/>
              <a:cs typeface="Calibri"/>
              <a:sym typeface="Calibri"/>
            </a:endParaRPr>
          </a:p>
        </p:txBody>
      </p:sp>
      <p:sp>
        <p:nvSpPr>
          <p:cNvPr id="275" name="Google Shape;275;p10"/>
          <p:cNvSpPr txBox="1"/>
          <p:nvPr/>
        </p:nvSpPr>
        <p:spPr>
          <a:xfrm>
            <a:off x="6956710" y="2737015"/>
            <a:ext cx="18813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Personally own (for Loyalty points or Discounts)</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76" name="Google Shape;276;p10"/>
          <p:cNvSpPr txBox="1"/>
          <p:nvPr/>
        </p:nvSpPr>
        <p:spPr>
          <a:xfrm>
            <a:off x="550885" y="3883092"/>
            <a:ext cx="13596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12 </a:t>
            </a:r>
            <a:endParaRPr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Stores</a:t>
            </a:r>
            <a:endParaRPr sz="1600" b="0" i="0" u="none" strike="noStrike" cap="none" dirty="0">
              <a:solidFill>
                <a:schemeClr val="dk1"/>
              </a:solidFill>
              <a:latin typeface="Calibri"/>
              <a:ea typeface="Calibri"/>
              <a:cs typeface="Calibri"/>
              <a:sym typeface="Calibri"/>
            </a:endParaRPr>
          </a:p>
        </p:txBody>
      </p:sp>
      <p:sp>
        <p:nvSpPr>
          <p:cNvPr id="277" name="Google Shape;277;p10"/>
          <p:cNvSpPr txBox="1"/>
          <p:nvPr/>
        </p:nvSpPr>
        <p:spPr>
          <a:xfrm>
            <a:off x="4985435" y="3883098"/>
            <a:ext cx="13596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22</a:t>
            </a:r>
            <a:r>
              <a:rPr lang="en-SG" sz="18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t>
            </a:r>
            <a:endParaRPr sz="18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Stores</a:t>
            </a:r>
            <a:endParaRPr sz="1600" b="0" i="0" u="none" strike="noStrike" cap="none" dirty="0">
              <a:solidFill>
                <a:schemeClr val="dk1"/>
              </a:solidFill>
              <a:latin typeface="Calibri"/>
              <a:ea typeface="Calibri"/>
              <a:cs typeface="Calibri"/>
              <a:sym typeface="Calibri"/>
            </a:endParaRPr>
          </a:p>
        </p:txBody>
      </p:sp>
      <p:sp>
        <p:nvSpPr>
          <p:cNvPr id="278" name="Google Shape;278;p10"/>
          <p:cNvSpPr txBox="1"/>
          <p:nvPr/>
        </p:nvSpPr>
        <p:spPr>
          <a:xfrm>
            <a:off x="2768160" y="3883098"/>
            <a:ext cx="13596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2</a:t>
            </a:r>
            <a:r>
              <a:rPr lang="en-SG" sz="1800" b="1"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6</a:t>
            </a:r>
            <a:r>
              <a:rPr lang="en-SG" sz="1800" b="0"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endParaRPr sz="1800" b="0"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Stores</a:t>
            </a:r>
            <a:endParaRPr sz="1600" b="0" i="0" u="none" strike="noStrike" cap="none" dirty="0">
              <a:solidFill>
                <a:schemeClr val="dk1"/>
              </a:solidFill>
              <a:latin typeface="Calibri"/>
              <a:ea typeface="Calibri"/>
              <a:cs typeface="Calibri"/>
              <a:sym typeface="Calibri"/>
            </a:endParaRPr>
          </a:p>
        </p:txBody>
      </p:sp>
      <p:pic>
        <p:nvPicPr>
          <p:cNvPr id="279" name="Google Shape;279;p10"/>
          <p:cNvPicPr preferRelativeResize="0"/>
          <p:nvPr/>
        </p:nvPicPr>
        <p:blipFill rotWithShape="1">
          <a:blip r:embed="rId3">
            <a:alphaModFix/>
          </a:blip>
          <a:srcRect/>
          <a:stretch/>
        </p:blipFill>
        <p:spPr>
          <a:xfrm>
            <a:off x="966835" y="1818264"/>
            <a:ext cx="527700" cy="548700"/>
          </a:xfrm>
          <a:prstGeom prst="rect">
            <a:avLst/>
          </a:prstGeom>
          <a:noFill/>
          <a:ln>
            <a:noFill/>
          </a:ln>
        </p:spPr>
      </p:pic>
      <p:pic>
        <p:nvPicPr>
          <p:cNvPr id="280" name="Google Shape;280;p10"/>
          <p:cNvPicPr preferRelativeResize="0"/>
          <p:nvPr/>
        </p:nvPicPr>
        <p:blipFill rotWithShape="1">
          <a:blip r:embed="rId4">
            <a:alphaModFix/>
          </a:blip>
          <a:srcRect/>
          <a:stretch/>
        </p:blipFill>
        <p:spPr>
          <a:xfrm>
            <a:off x="3175260" y="1834309"/>
            <a:ext cx="545400" cy="516600"/>
          </a:xfrm>
          <a:prstGeom prst="rect">
            <a:avLst/>
          </a:prstGeom>
          <a:noFill/>
          <a:ln>
            <a:noFill/>
          </a:ln>
        </p:spPr>
      </p:pic>
      <p:pic>
        <p:nvPicPr>
          <p:cNvPr id="281" name="Google Shape;281;p10"/>
          <p:cNvPicPr preferRelativeResize="0"/>
          <p:nvPr/>
        </p:nvPicPr>
        <p:blipFill rotWithShape="1">
          <a:blip r:embed="rId5">
            <a:alphaModFix/>
          </a:blip>
          <a:srcRect/>
          <a:stretch/>
        </p:blipFill>
        <p:spPr>
          <a:xfrm>
            <a:off x="5442485" y="1810015"/>
            <a:ext cx="445500" cy="565200"/>
          </a:xfrm>
          <a:prstGeom prst="rect">
            <a:avLst/>
          </a:prstGeom>
          <a:noFill/>
          <a:ln>
            <a:noFill/>
          </a:ln>
        </p:spPr>
      </p:pic>
      <p:pic>
        <p:nvPicPr>
          <p:cNvPr id="282" name="Google Shape;282;p10"/>
          <p:cNvPicPr preferRelativeResize="0"/>
          <p:nvPr/>
        </p:nvPicPr>
        <p:blipFill rotWithShape="1">
          <a:blip r:embed="rId6">
            <a:alphaModFix/>
          </a:blip>
          <a:srcRect/>
          <a:stretch/>
        </p:blipFill>
        <p:spPr>
          <a:xfrm>
            <a:off x="7624660" y="1928665"/>
            <a:ext cx="545400" cy="327900"/>
          </a:xfrm>
          <a:prstGeom prst="rect">
            <a:avLst/>
          </a:prstGeom>
          <a:noFill/>
          <a:ln>
            <a:noFill/>
          </a:ln>
        </p:spPr>
      </p:pic>
      <p:pic>
        <p:nvPicPr>
          <p:cNvPr id="283" name="Google Shape;283;p10"/>
          <p:cNvPicPr preferRelativeResize="0"/>
          <p:nvPr/>
        </p:nvPicPr>
        <p:blipFill rotWithShape="1">
          <a:blip r:embed="rId7">
            <a:alphaModFix/>
          </a:blip>
          <a:srcRect/>
          <a:stretch/>
        </p:blipFill>
        <p:spPr>
          <a:xfrm>
            <a:off x="146766" y="4522312"/>
            <a:ext cx="907474" cy="578148"/>
          </a:xfrm>
          <a:prstGeom prst="rect">
            <a:avLst/>
          </a:prstGeom>
          <a:noFill/>
          <a:ln>
            <a:noFill/>
          </a:ln>
        </p:spPr>
      </p:pic>
      <p:pic>
        <p:nvPicPr>
          <p:cNvPr id="284" name="Google Shape;284;p10"/>
          <p:cNvPicPr preferRelativeResize="0"/>
          <p:nvPr/>
        </p:nvPicPr>
        <p:blipFill rotWithShape="1">
          <a:blip r:embed="rId8">
            <a:alphaModFix/>
          </a:blip>
          <a:srcRect/>
          <a:stretch/>
        </p:blipFill>
        <p:spPr>
          <a:xfrm>
            <a:off x="1119270" y="4518268"/>
            <a:ext cx="938381" cy="585656"/>
          </a:xfrm>
          <a:prstGeom prst="rect">
            <a:avLst/>
          </a:prstGeom>
          <a:noFill/>
          <a:ln>
            <a:noFill/>
          </a:ln>
        </p:spPr>
      </p:pic>
      <p:pic>
        <p:nvPicPr>
          <p:cNvPr id="285" name="Google Shape;285;p10"/>
          <p:cNvPicPr preferRelativeResize="0"/>
          <p:nvPr/>
        </p:nvPicPr>
        <p:blipFill rotWithShape="1">
          <a:blip r:embed="rId9">
            <a:alphaModFix/>
          </a:blip>
          <a:srcRect/>
          <a:stretch/>
        </p:blipFill>
        <p:spPr>
          <a:xfrm>
            <a:off x="2133105" y="4514038"/>
            <a:ext cx="938382" cy="587809"/>
          </a:xfrm>
          <a:prstGeom prst="rect">
            <a:avLst/>
          </a:prstGeom>
          <a:noFill/>
          <a:ln>
            <a:noFill/>
          </a:ln>
        </p:spPr>
      </p:pic>
      <p:sp>
        <p:nvSpPr>
          <p:cNvPr id="286" name="Google Shape;286;p10"/>
          <p:cNvSpPr txBox="1"/>
          <p:nvPr/>
        </p:nvSpPr>
        <p:spPr>
          <a:xfrm>
            <a:off x="7271435" y="3883098"/>
            <a:ext cx="13596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dirty="0">
                <a:solidFill>
                  <a:srgbClr val="00B0F0"/>
                </a:solidFill>
                <a:latin typeface="Calibri"/>
                <a:ea typeface="Calibri"/>
                <a:cs typeface="Calibri"/>
                <a:sym typeface="Calibri"/>
              </a:rPr>
              <a:t>11</a:t>
            </a:r>
            <a:r>
              <a:rPr lang="en-SG" sz="18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a:t>
            </a:r>
            <a:endParaRPr sz="18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endParaRPr>
          </a:p>
          <a:p>
            <a:pPr marL="0" marR="0" lvl="0" indent="0" algn="ctr" rtl="0">
              <a:lnSpc>
                <a:spcPct val="100000"/>
              </a:lnSpc>
              <a:spcBef>
                <a:spcPts val="0"/>
              </a:spcBef>
              <a:spcAft>
                <a:spcPts val="0"/>
              </a:spcAft>
              <a:buClr>
                <a:schemeClr val="dk1"/>
              </a:buClr>
              <a:buSzPts val="1600"/>
              <a:buFont typeface="Calibri"/>
              <a:buNone/>
            </a:pPr>
            <a:r>
              <a:rPr lang="en-SG" sz="1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Loyalty Cards</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11"/>
          <p:cNvGrpSpPr/>
          <p:nvPr/>
        </p:nvGrpSpPr>
        <p:grpSpPr>
          <a:xfrm>
            <a:off x="952828" y="1315198"/>
            <a:ext cx="2399700" cy="1862673"/>
            <a:chOff x="313510" y="1325300"/>
            <a:chExt cx="2399700" cy="1862673"/>
          </a:xfrm>
        </p:grpSpPr>
        <p:sp>
          <p:nvSpPr>
            <p:cNvPr id="293" name="Google Shape;293;p11"/>
            <p:cNvSpPr/>
            <p:nvPr/>
          </p:nvSpPr>
          <p:spPr>
            <a:xfrm>
              <a:off x="475060" y="1325300"/>
              <a:ext cx="2076600" cy="1862673"/>
            </a:xfrm>
            <a:prstGeom prst="ellipse">
              <a:avLst/>
            </a:prstGeom>
            <a:noFill/>
            <a:ln w="19050"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94" name="Google Shape;294;p11"/>
            <p:cNvSpPr txBox="1"/>
            <p:nvPr/>
          </p:nvSpPr>
          <p:spPr>
            <a:xfrm>
              <a:off x="475060" y="1973106"/>
              <a:ext cx="20766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2000"/>
                <a:buFont typeface="Calibri"/>
                <a:buNone/>
              </a:pPr>
              <a:r>
                <a:rPr lang="en-SG" sz="2000" b="1" i="0" u="none" strike="noStrike" cap="none" dirty="0">
                  <a:solidFill>
                    <a:srgbClr val="00B0F0"/>
                  </a:solidFill>
                  <a:latin typeface="Calibri"/>
                  <a:ea typeface="Calibri"/>
                  <a:cs typeface="Calibri"/>
                  <a:sym typeface="Calibri"/>
                </a:rPr>
                <a:t>LSMS</a:t>
              </a:r>
              <a:endParaRPr sz="2000" b="1" i="0" u="none" strike="noStrike" cap="none" dirty="0">
                <a:solidFill>
                  <a:srgbClr val="00B0F0"/>
                </a:solidFill>
                <a:latin typeface="Calibri"/>
                <a:ea typeface="Calibri"/>
                <a:cs typeface="Calibri"/>
                <a:sym typeface="Calibri"/>
              </a:endParaRPr>
            </a:p>
          </p:txBody>
        </p:sp>
        <p:pic>
          <p:nvPicPr>
            <p:cNvPr id="295" name="Google Shape;295;p11"/>
            <p:cNvPicPr preferRelativeResize="0"/>
            <p:nvPr/>
          </p:nvPicPr>
          <p:blipFill rotWithShape="1">
            <a:blip r:embed="rId3">
              <a:alphaModFix/>
            </a:blip>
            <a:srcRect/>
            <a:stretch/>
          </p:blipFill>
          <p:spPr>
            <a:xfrm>
              <a:off x="1273660" y="1455853"/>
              <a:ext cx="479400" cy="548700"/>
            </a:xfrm>
            <a:prstGeom prst="rect">
              <a:avLst/>
            </a:prstGeom>
            <a:noFill/>
            <a:ln>
              <a:noFill/>
            </a:ln>
          </p:spPr>
        </p:pic>
        <p:sp>
          <p:nvSpPr>
            <p:cNvPr id="296" name="Google Shape;296;p11"/>
            <p:cNvSpPr txBox="1"/>
            <p:nvPr/>
          </p:nvSpPr>
          <p:spPr>
            <a:xfrm>
              <a:off x="313510" y="2338409"/>
              <a:ext cx="2399700" cy="62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SG" sz="1400" b="0" i="0" u="none" strike="noStrike" cap="none" dirty="0">
                  <a:solidFill>
                    <a:schemeClr val="dk1"/>
                  </a:solidFill>
                  <a:latin typeface="Calibri"/>
                  <a:ea typeface="Calibri"/>
                  <a:cs typeface="Calibri"/>
                  <a:sym typeface="Calibri"/>
                </a:rPr>
                <a:t>LSM Super Groups</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SG" sz="1400" b="0" i="0" u="none" strike="noStrike" cap="none" dirty="0">
                  <a:solidFill>
                    <a:schemeClr val="dk1"/>
                  </a:solidFill>
                  <a:latin typeface="Calibri"/>
                  <a:ea typeface="Calibri"/>
                  <a:cs typeface="Calibri"/>
                  <a:sym typeface="Calibri"/>
                </a:rPr>
                <a:t>Living Standards </a:t>
              </a:r>
              <a:br>
                <a:rPr lang="en-SG" sz="1400" b="0" i="0" u="none" strike="noStrike" cap="none" dirty="0">
                  <a:solidFill>
                    <a:schemeClr val="dk1"/>
                  </a:solidFill>
                  <a:latin typeface="Calibri"/>
                  <a:ea typeface="Calibri"/>
                  <a:cs typeface="Calibri"/>
                  <a:sym typeface="Calibri"/>
                </a:rPr>
              </a:br>
              <a:r>
                <a:rPr lang="en-SG" sz="1400" b="0" i="0" u="none" strike="noStrike" cap="none" dirty="0">
                  <a:solidFill>
                    <a:schemeClr val="dk1"/>
                  </a:solidFill>
                  <a:latin typeface="Calibri"/>
                  <a:ea typeface="Calibri"/>
                  <a:cs typeface="Calibri"/>
                  <a:sym typeface="Calibri"/>
                </a:rPr>
                <a:t>Measure</a:t>
              </a:r>
              <a:endParaRPr sz="1400" b="0" i="0" u="none" strike="noStrike" cap="none" dirty="0">
                <a:solidFill>
                  <a:schemeClr val="dk1"/>
                </a:solidFill>
                <a:latin typeface="Calibri"/>
                <a:ea typeface="Calibri"/>
                <a:cs typeface="Calibri"/>
                <a:sym typeface="Calibri"/>
              </a:endParaRPr>
            </a:p>
          </p:txBody>
        </p:sp>
      </p:grpSp>
      <p:sp>
        <p:nvSpPr>
          <p:cNvPr id="297" name="Google Shape;297;p11"/>
          <p:cNvSpPr txBox="1">
            <a:spLocks noGrp="1"/>
          </p:cNvSpPr>
          <p:nvPr>
            <p:ph type="title" idx="4294967295"/>
          </p:nvPr>
        </p:nvSpPr>
        <p:spPr>
          <a:xfrm>
            <a:off x="344925" y="771550"/>
            <a:ext cx="8403539" cy="428625"/>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People</a:t>
            </a:r>
            <a:endParaRPr sz="2800" b="1" dirty="0">
              <a:solidFill>
                <a:schemeClr val="accent4"/>
              </a:solidFill>
              <a:latin typeface="Calibri"/>
              <a:ea typeface="Calibri"/>
              <a:cs typeface="Calibri"/>
              <a:sym typeface="Calibri"/>
            </a:endParaRPr>
          </a:p>
        </p:txBody>
      </p:sp>
      <p:grpSp>
        <p:nvGrpSpPr>
          <p:cNvPr id="298" name="Google Shape;298;p11"/>
          <p:cNvGrpSpPr/>
          <p:nvPr/>
        </p:nvGrpSpPr>
        <p:grpSpPr>
          <a:xfrm>
            <a:off x="3372150" y="1331290"/>
            <a:ext cx="2399700" cy="1862673"/>
            <a:chOff x="3059832" y="1315765"/>
            <a:chExt cx="2399700" cy="1862673"/>
          </a:xfrm>
        </p:grpSpPr>
        <p:sp>
          <p:nvSpPr>
            <p:cNvPr id="299" name="Google Shape;299;p11"/>
            <p:cNvSpPr txBox="1"/>
            <p:nvPr/>
          </p:nvSpPr>
          <p:spPr>
            <a:xfrm>
              <a:off x="3221382" y="1914865"/>
              <a:ext cx="2076600" cy="35661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2000"/>
                <a:buFont typeface="Calibri"/>
                <a:buNone/>
              </a:pPr>
              <a:r>
                <a:rPr lang="en-SG" sz="2000" b="1" i="0" u="none" strike="noStrike" cap="none" dirty="0">
                  <a:solidFill>
                    <a:srgbClr val="00B0F0"/>
                  </a:solidFill>
                  <a:latin typeface="Calibri"/>
                  <a:ea typeface="Calibri"/>
                  <a:cs typeface="Calibri"/>
                  <a:sym typeface="Calibri"/>
                </a:rPr>
                <a:t>SEMS</a:t>
              </a:r>
              <a:endParaRPr sz="2000" b="1" i="0" u="none" strike="noStrike" cap="none" dirty="0">
                <a:solidFill>
                  <a:srgbClr val="00B0F0"/>
                </a:solidFill>
                <a:latin typeface="Calibri"/>
                <a:ea typeface="Calibri"/>
                <a:cs typeface="Calibri"/>
                <a:sym typeface="Calibri"/>
              </a:endParaRPr>
            </a:p>
          </p:txBody>
        </p:sp>
        <p:pic>
          <p:nvPicPr>
            <p:cNvPr id="300" name="Google Shape;300;p11"/>
            <p:cNvPicPr preferRelativeResize="0"/>
            <p:nvPr/>
          </p:nvPicPr>
          <p:blipFill rotWithShape="1">
            <a:blip r:embed="rId4">
              <a:alphaModFix/>
            </a:blip>
            <a:srcRect/>
            <a:stretch/>
          </p:blipFill>
          <p:spPr>
            <a:xfrm>
              <a:off x="3986982" y="1380797"/>
              <a:ext cx="545400" cy="543900"/>
            </a:xfrm>
            <a:prstGeom prst="rect">
              <a:avLst/>
            </a:prstGeom>
            <a:noFill/>
            <a:ln>
              <a:noFill/>
            </a:ln>
          </p:spPr>
        </p:pic>
        <p:sp>
          <p:nvSpPr>
            <p:cNvPr id="301" name="Google Shape;301;p11"/>
            <p:cNvSpPr txBox="1"/>
            <p:nvPr/>
          </p:nvSpPr>
          <p:spPr>
            <a:xfrm>
              <a:off x="3059832" y="2201282"/>
              <a:ext cx="2399700" cy="62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SEM Groups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Socio-Economic Measure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1,3,5,10,20</a:t>
              </a:r>
              <a:endParaRPr sz="1400" b="0" i="0" u="none" strike="noStrike" cap="none" dirty="0">
                <a:solidFill>
                  <a:schemeClr val="dk1"/>
                </a:solidFill>
                <a:latin typeface="Calibri"/>
                <a:ea typeface="Calibri"/>
                <a:cs typeface="Calibri"/>
                <a:sym typeface="Calibri"/>
              </a:endParaRPr>
            </a:p>
          </p:txBody>
        </p:sp>
        <p:sp>
          <p:nvSpPr>
            <p:cNvPr id="302" name="Google Shape;302;p11"/>
            <p:cNvSpPr/>
            <p:nvPr/>
          </p:nvSpPr>
          <p:spPr>
            <a:xfrm>
              <a:off x="3221382" y="1315765"/>
              <a:ext cx="2076600" cy="1862673"/>
            </a:xfrm>
            <a:prstGeom prst="ellipse">
              <a:avLst/>
            </a:prstGeom>
            <a:noFill/>
            <a:ln w="19050"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grpSp>
        <p:nvGrpSpPr>
          <p:cNvPr id="303" name="Google Shape;303;p11"/>
          <p:cNvGrpSpPr/>
          <p:nvPr/>
        </p:nvGrpSpPr>
        <p:grpSpPr>
          <a:xfrm>
            <a:off x="5771850" y="1315198"/>
            <a:ext cx="2399700" cy="1862673"/>
            <a:chOff x="6118764" y="1103636"/>
            <a:chExt cx="2399700" cy="1862673"/>
          </a:xfrm>
        </p:grpSpPr>
        <p:sp>
          <p:nvSpPr>
            <p:cNvPr id="304" name="Google Shape;304;p11"/>
            <p:cNvSpPr txBox="1"/>
            <p:nvPr/>
          </p:nvSpPr>
          <p:spPr>
            <a:xfrm>
              <a:off x="6280314" y="1718829"/>
              <a:ext cx="20766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2000"/>
                <a:buFont typeface="Calibri"/>
                <a:buNone/>
              </a:pPr>
              <a:r>
                <a:rPr lang="en-SG" sz="2000" b="1" i="0" u="none" strike="noStrike" cap="none" dirty="0">
                  <a:solidFill>
                    <a:srgbClr val="00B0F0"/>
                  </a:solidFill>
                  <a:latin typeface="Calibri"/>
                  <a:ea typeface="Calibri"/>
                  <a:cs typeface="Calibri"/>
                  <a:sym typeface="Calibri"/>
                </a:rPr>
                <a:t>DEMOS</a:t>
              </a:r>
              <a:endParaRPr sz="2000" b="1" i="0" u="none" strike="noStrike" cap="none" dirty="0">
                <a:solidFill>
                  <a:srgbClr val="00B0F0"/>
                </a:solidFill>
                <a:latin typeface="Calibri"/>
                <a:ea typeface="Calibri"/>
                <a:cs typeface="Calibri"/>
                <a:sym typeface="Calibri"/>
              </a:endParaRPr>
            </a:p>
          </p:txBody>
        </p:sp>
        <p:pic>
          <p:nvPicPr>
            <p:cNvPr id="305" name="Google Shape;305;p11"/>
            <p:cNvPicPr preferRelativeResize="0"/>
            <p:nvPr/>
          </p:nvPicPr>
          <p:blipFill rotWithShape="1">
            <a:blip r:embed="rId5">
              <a:alphaModFix/>
            </a:blip>
            <a:srcRect/>
            <a:stretch/>
          </p:blipFill>
          <p:spPr>
            <a:xfrm>
              <a:off x="7132014" y="1207109"/>
              <a:ext cx="373200" cy="548700"/>
            </a:xfrm>
            <a:prstGeom prst="rect">
              <a:avLst/>
            </a:prstGeom>
            <a:noFill/>
            <a:ln>
              <a:noFill/>
            </a:ln>
          </p:spPr>
        </p:pic>
        <p:sp>
          <p:nvSpPr>
            <p:cNvPr id="306" name="Google Shape;306;p11"/>
            <p:cNvSpPr txBox="1"/>
            <p:nvPr/>
          </p:nvSpPr>
          <p:spPr>
            <a:xfrm>
              <a:off x="6118764" y="2117675"/>
              <a:ext cx="2399700" cy="6279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Demographic </a:t>
              </a:r>
              <a:br>
                <a:rPr lang="en-SG" sz="1400" b="0" i="0" u="none" strike="noStrike" cap="none" dirty="0">
                  <a:solidFill>
                    <a:schemeClr val="dk1"/>
                  </a:solidFill>
                  <a:latin typeface="Calibri"/>
                  <a:ea typeface="Calibri"/>
                  <a:cs typeface="Calibri"/>
                  <a:sym typeface="Calibri"/>
                </a:rPr>
              </a:br>
              <a:r>
                <a:rPr lang="en-SG" sz="1400" b="0" i="0" u="none" strike="noStrike" cap="none" dirty="0">
                  <a:solidFill>
                    <a:schemeClr val="dk1"/>
                  </a:solidFill>
                  <a:latin typeface="Calibri"/>
                  <a:ea typeface="Calibri"/>
                  <a:cs typeface="Calibri"/>
                  <a:sym typeface="Calibri"/>
                </a:rPr>
                <a:t>Audience </a:t>
              </a:r>
              <a:br>
                <a:rPr lang="en-SG" sz="1400" b="0" i="0" u="none" strike="noStrike" cap="none" dirty="0">
                  <a:solidFill>
                    <a:schemeClr val="dk1"/>
                  </a:solidFill>
                  <a:latin typeface="Calibri"/>
                  <a:ea typeface="Calibri"/>
                  <a:cs typeface="Calibri"/>
                  <a:sym typeface="Calibri"/>
                </a:rPr>
              </a:br>
              <a:r>
                <a:rPr lang="en-SG" sz="1400" b="0" i="0" u="none" strike="noStrike" cap="none" dirty="0">
                  <a:solidFill>
                    <a:schemeClr val="dk1"/>
                  </a:solidFill>
                  <a:latin typeface="Calibri"/>
                  <a:ea typeface="Calibri"/>
                  <a:cs typeface="Calibri"/>
                  <a:sym typeface="Calibri"/>
                </a:rPr>
                <a:t>Profile</a:t>
              </a:r>
              <a:r>
                <a:rPr lang="en-SG" sz="1400" b="0" i="0" u="none" strike="noStrike" cap="none" dirty="0">
                  <a:solidFill>
                    <a:srgbClr val="231F20"/>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07" name="Google Shape;307;p11"/>
            <p:cNvSpPr/>
            <p:nvPr/>
          </p:nvSpPr>
          <p:spPr>
            <a:xfrm>
              <a:off x="6280314" y="1103636"/>
              <a:ext cx="2076600" cy="1862673"/>
            </a:xfrm>
            <a:prstGeom prst="ellipse">
              <a:avLst/>
            </a:prstGeom>
            <a:noFill/>
            <a:ln w="19050"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grpSp>
        <p:nvGrpSpPr>
          <p:cNvPr id="308" name="Google Shape;308;p11"/>
          <p:cNvGrpSpPr/>
          <p:nvPr/>
        </p:nvGrpSpPr>
        <p:grpSpPr>
          <a:xfrm>
            <a:off x="2127256" y="3058931"/>
            <a:ext cx="2399700" cy="1862673"/>
            <a:chOff x="2061150" y="3093233"/>
            <a:chExt cx="2399700" cy="1862673"/>
          </a:xfrm>
        </p:grpSpPr>
        <p:sp>
          <p:nvSpPr>
            <p:cNvPr id="309" name="Google Shape;309;p11"/>
            <p:cNvSpPr/>
            <p:nvPr/>
          </p:nvSpPr>
          <p:spPr>
            <a:xfrm>
              <a:off x="2222700" y="3093233"/>
              <a:ext cx="2076600" cy="1862673"/>
            </a:xfrm>
            <a:prstGeom prst="ellipse">
              <a:avLst/>
            </a:prstGeom>
            <a:noFill/>
            <a:ln w="19050"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310" name="Google Shape;310;p11"/>
            <p:cNvSpPr txBox="1"/>
            <p:nvPr/>
          </p:nvSpPr>
          <p:spPr>
            <a:xfrm>
              <a:off x="2061150" y="3624892"/>
              <a:ext cx="23997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2000"/>
                <a:buFont typeface="Calibri"/>
                <a:buNone/>
              </a:pPr>
              <a:r>
                <a:rPr lang="en-SG" sz="1800" b="1" i="0" u="none" strike="noStrike" cap="none" dirty="0">
                  <a:solidFill>
                    <a:srgbClr val="00B0F0"/>
                  </a:solidFill>
                  <a:latin typeface="Calibri"/>
                  <a:ea typeface="Calibri"/>
                  <a:cs typeface="Calibri"/>
                  <a:sym typeface="Calibri"/>
                </a:rPr>
                <a:t>GEOSEGMENTATION</a:t>
              </a:r>
              <a:endParaRPr sz="1800" b="1" i="0" u="none" strike="noStrike" cap="none" dirty="0">
                <a:solidFill>
                  <a:srgbClr val="00B0F0"/>
                </a:solidFill>
                <a:latin typeface="Calibri"/>
                <a:ea typeface="Calibri"/>
                <a:cs typeface="Calibri"/>
                <a:sym typeface="Calibri"/>
              </a:endParaRPr>
            </a:p>
          </p:txBody>
        </p:sp>
        <p:sp>
          <p:nvSpPr>
            <p:cNvPr id="311" name="Google Shape;311;p11"/>
            <p:cNvSpPr txBox="1"/>
            <p:nvPr/>
          </p:nvSpPr>
          <p:spPr>
            <a:xfrm>
              <a:off x="2252806" y="4073490"/>
              <a:ext cx="2016389" cy="62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Neighbourhood Lifestyle Index</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SG" dirty="0">
                  <a:solidFill>
                    <a:schemeClr val="dk1"/>
                  </a:solidFill>
                  <a:latin typeface="Calibri"/>
                  <a:ea typeface="Calibri"/>
                  <a:cs typeface="Calibri"/>
                  <a:sym typeface="Calibri"/>
                </a:rPr>
                <a:t>Super </a:t>
              </a:r>
              <a:r>
                <a:rPr lang="en-SG" sz="1400" b="0" i="0" u="none" strike="noStrike" cap="none" dirty="0">
                  <a:solidFill>
                    <a:schemeClr val="dk1"/>
                  </a:solidFill>
                  <a:latin typeface="Calibri"/>
                  <a:ea typeface="Calibri"/>
                  <a:cs typeface="Calibri"/>
                  <a:sym typeface="Calibri"/>
                </a:rPr>
                <a:t>groups </a:t>
              </a:r>
              <a:endParaRPr sz="1400" b="0" i="0" u="none" strike="noStrike" cap="none" dirty="0">
                <a:solidFill>
                  <a:schemeClr val="dk1"/>
                </a:solidFill>
                <a:latin typeface="Calibri"/>
                <a:ea typeface="Calibri"/>
                <a:cs typeface="Calibri"/>
                <a:sym typeface="Calibri"/>
              </a:endParaRPr>
            </a:p>
          </p:txBody>
        </p:sp>
      </p:grpSp>
      <p:grpSp>
        <p:nvGrpSpPr>
          <p:cNvPr id="312" name="Google Shape;312;p11"/>
          <p:cNvGrpSpPr/>
          <p:nvPr/>
        </p:nvGrpSpPr>
        <p:grpSpPr>
          <a:xfrm>
            <a:off x="4716016" y="3058931"/>
            <a:ext cx="2076600" cy="1862673"/>
            <a:chOff x="4733550" y="3146054"/>
            <a:chExt cx="2076600" cy="1862673"/>
          </a:xfrm>
        </p:grpSpPr>
        <p:sp>
          <p:nvSpPr>
            <p:cNvPr id="313" name="Google Shape;313;p11"/>
            <p:cNvSpPr/>
            <p:nvPr/>
          </p:nvSpPr>
          <p:spPr>
            <a:xfrm>
              <a:off x="4733550" y="3146054"/>
              <a:ext cx="2076600" cy="1862673"/>
            </a:xfrm>
            <a:prstGeom prst="ellipse">
              <a:avLst/>
            </a:prstGeom>
            <a:noFill/>
            <a:ln w="19050"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314" name="Google Shape;314;p11"/>
            <p:cNvSpPr txBox="1"/>
            <p:nvPr/>
          </p:nvSpPr>
          <p:spPr>
            <a:xfrm>
              <a:off x="4733550" y="3507920"/>
              <a:ext cx="20766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2000"/>
                <a:buFont typeface="Calibri"/>
                <a:buNone/>
              </a:pPr>
              <a:r>
                <a:rPr lang="en-SG" sz="2000" b="1" i="0" u="none" strike="noStrike" cap="none" dirty="0">
                  <a:solidFill>
                    <a:srgbClr val="00B0F0"/>
                  </a:solidFill>
                  <a:latin typeface="Calibri"/>
                  <a:ea typeface="Calibri"/>
                  <a:cs typeface="Calibri"/>
                  <a:sym typeface="Calibri"/>
                </a:rPr>
                <a:t>GEOGRAPHY</a:t>
              </a:r>
              <a:endParaRPr sz="2000" b="1" i="0" u="none" strike="noStrike" cap="none" dirty="0">
                <a:solidFill>
                  <a:srgbClr val="00B0F0"/>
                </a:solidFill>
                <a:latin typeface="Calibri"/>
                <a:ea typeface="Calibri"/>
                <a:cs typeface="Calibri"/>
                <a:sym typeface="Calibri"/>
              </a:endParaRPr>
            </a:p>
          </p:txBody>
        </p:sp>
        <p:sp>
          <p:nvSpPr>
            <p:cNvPr id="315" name="Google Shape;315;p11"/>
            <p:cNvSpPr txBox="1"/>
            <p:nvPr/>
          </p:nvSpPr>
          <p:spPr>
            <a:xfrm>
              <a:off x="4758037" y="3907847"/>
              <a:ext cx="2027627" cy="62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Community size, Province, District councils</a:t>
              </a:r>
              <a:endParaRPr sz="14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1644272"/>
            <a:ext cx="7772400" cy="1512168"/>
          </a:xfrm>
          <a:solidFill>
            <a:srgbClr val="0789C5"/>
          </a:solidFill>
        </p:spPr>
        <p:txBody>
          <a:bodyPr>
            <a:noAutofit/>
          </a:bodyPr>
          <a:lstStyle/>
          <a:p>
            <a:pPr algn="ctr"/>
            <a:r>
              <a:rPr lang="en-ZA" sz="4800" b="1" dirty="0">
                <a:solidFill>
                  <a:schemeClr val="bg1"/>
                </a:solidFill>
                <a:latin typeface="+mn-lt"/>
              </a:rPr>
              <a:t>REader  Audience Data</a:t>
            </a:r>
          </a:p>
        </p:txBody>
      </p:sp>
      <p:sp>
        <p:nvSpPr>
          <p:cNvPr id="5" name="TextBox 4">
            <a:extLst>
              <a:ext uri="{FF2B5EF4-FFF2-40B4-BE49-F238E27FC236}">
                <a16:creationId xmlns:a16="http://schemas.microsoft.com/office/drawing/2014/main" id="{14C33B20-9AF7-7249-8387-8DD59C3E8644}"/>
              </a:ext>
            </a:extLst>
          </p:cNvPr>
          <p:cNvSpPr txBox="1"/>
          <p:nvPr/>
        </p:nvSpPr>
        <p:spPr>
          <a:xfrm>
            <a:off x="685800" y="3372464"/>
            <a:ext cx="7772400" cy="738664"/>
          </a:xfrm>
          <a:prstGeom prst="rect">
            <a:avLst/>
          </a:prstGeom>
          <a:noFill/>
        </p:spPr>
        <p:txBody>
          <a:bodyPr wrap="square" rtlCol="0">
            <a:spAutoFit/>
          </a:bodyPr>
          <a:lstStyle/>
          <a:p>
            <a:pPr algn="ctr"/>
            <a:r>
              <a:rPr lang="en-ZA" b="1" dirty="0"/>
              <a:t>Peter Langschmidt </a:t>
            </a:r>
            <a:br>
              <a:rPr lang="en-ZA" dirty="0"/>
            </a:br>
            <a:r>
              <a:rPr lang="en-ZA" dirty="0">
                <a:latin typeface="Calibri Light" panose="020F0302020204030204" pitchFamily="34" charset="0"/>
                <a:cs typeface="Calibri Light" panose="020F0302020204030204" pitchFamily="34" charset="0"/>
              </a:rPr>
              <a:t>Research Consultant </a:t>
            </a:r>
            <a:br>
              <a:rPr lang="en-ZA" dirty="0">
                <a:latin typeface="Calibri Light" panose="020F0302020204030204" pitchFamily="34" charset="0"/>
                <a:cs typeface="Calibri Light" panose="020F0302020204030204" pitchFamily="34" charset="0"/>
              </a:rPr>
            </a:br>
            <a:r>
              <a:rPr lang="en-ZA" dirty="0">
                <a:latin typeface="Calibri Light" panose="020F0302020204030204" pitchFamily="34" charset="0"/>
                <a:cs typeface="Calibri Light" panose="020F0302020204030204" pitchFamily="34" charset="0"/>
              </a:rPr>
              <a:t>Publisher Research Council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8CCD7-96EA-914D-8E68-85127578A416}"/>
              </a:ext>
            </a:extLst>
          </p:cNvPr>
          <p:cNvSpPr/>
          <p:nvPr/>
        </p:nvSpPr>
        <p:spPr>
          <a:xfrm>
            <a:off x="250814" y="1722066"/>
            <a:ext cx="8417859" cy="1200329"/>
          </a:xfrm>
          <a:prstGeom prst="rect">
            <a:avLst/>
          </a:prstGeom>
        </p:spPr>
        <p:txBody>
          <a:bodyPr wrap="square">
            <a:spAutoFit/>
          </a:bodyPr>
          <a:lstStyle/>
          <a:p>
            <a:pPr lvl="0" defTabSz="1371600">
              <a:defRPr/>
            </a:pPr>
            <a:r>
              <a:rPr lang="da-DK" sz="1800" noProof="1">
                <a:solidFill>
                  <a:schemeClr val="tx1"/>
                </a:solidFill>
                <a:latin typeface="Calibri" panose="020F0502020204030204" pitchFamily="34" charset="0"/>
                <a:ea typeface="Inter" panose="020B0604020202020204" charset="0"/>
                <a:cs typeface="Calibri" panose="020F0502020204030204" pitchFamily="34" charset="0"/>
              </a:rPr>
              <a:t>Beginning in about </a:t>
            </a:r>
            <a:r>
              <a:rPr lang="da-DK" sz="1800" kern="0" noProof="1">
                <a:solidFill>
                  <a:schemeClr val="tx1"/>
                </a:solidFill>
                <a:latin typeface="Calibri" panose="020F0502020204030204" pitchFamily="34" charset="0"/>
                <a:ea typeface="Inter" panose="020B0604020202020204" charset="0"/>
                <a:cs typeface="Calibri" panose="020F0502020204030204" pitchFamily="34" charset="0"/>
              </a:rPr>
              <a:t>2015, F2F has become increasingly unrepresentative due to many factors including increased security </a:t>
            </a:r>
            <a:r>
              <a:rPr lang="da-DK" sz="1800" noProof="1">
                <a:solidFill>
                  <a:schemeClr val="tx1"/>
                </a:solidFill>
                <a:latin typeface="Calibri" panose="020F0502020204030204" pitchFamily="34" charset="0"/>
                <a:ea typeface="Inter" panose="020B0604020202020204" charset="0"/>
                <a:cs typeface="Calibri" panose="020F0502020204030204" pitchFamily="34" charset="0"/>
              </a:rPr>
              <a:t>concerns, more security, greater time pressures, Covid and home office, higher internet penetration combined with lower cost, company subsidised and free data, </a:t>
            </a:r>
            <a:r>
              <a:rPr lang="da-DK" sz="1800" kern="0" noProof="1">
                <a:solidFill>
                  <a:schemeClr val="tx1"/>
                </a:solidFill>
                <a:latin typeface="Calibri" panose="020F0502020204030204" pitchFamily="34" charset="0"/>
                <a:ea typeface="Inter" panose="020B0604020202020204" charset="0"/>
                <a:cs typeface="Calibri" panose="020F0502020204030204" pitchFamily="34" charset="0"/>
              </a:rPr>
              <a:t>and much more.  </a:t>
            </a:r>
            <a:r>
              <a:rPr kumimoji="0" lang="da-DK" sz="1800" b="0" i="0" u="none" strike="noStrike" kern="0" cap="none" spc="0" normalizeH="0" baseline="0" noProof="1">
                <a:ln>
                  <a:noFill/>
                </a:ln>
                <a:solidFill>
                  <a:schemeClr val="tx1"/>
                </a:solidFill>
                <a:effectLst/>
                <a:uLnTx/>
                <a:uFillTx/>
                <a:latin typeface="Calibri" panose="020F0502020204030204" pitchFamily="34" charset="0"/>
                <a:ea typeface="Inter" panose="020B0604020202020204" charset="0"/>
                <a:cs typeface="Calibri" panose="020F0502020204030204" pitchFamily="34" charset="0"/>
              </a:rPr>
              <a:t> </a:t>
            </a:r>
          </a:p>
        </p:txBody>
      </p:sp>
      <p:sp>
        <p:nvSpPr>
          <p:cNvPr id="7" name="Rectangle 6">
            <a:extLst>
              <a:ext uri="{FF2B5EF4-FFF2-40B4-BE49-F238E27FC236}">
                <a16:creationId xmlns:a16="http://schemas.microsoft.com/office/drawing/2014/main" id="{AB45A520-0FEC-4898-2902-358D2B1CA570}"/>
              </a:ext>
            </a:extLst>
          </p:cNvPr>
          <p:cNvSpPr/>
          <p:nvPr/>
        </p:nvSpPr>
        <p:spPr>
          <a:xfrm>
            <a:off x="300732" y="4101245"/>
            <a:ext cx="8417859" cy="369332"/>
          </a:xfrm>
          <a:prstGeom prst="rect">
            <a:avLst/>
          </a:prstGeom>
        </p:spPr>
        <p:txBody>
          <a:bodyPr wrap="square">
            <a:spAutoFit/>
          </a:bodyPr>
          <a:lstStyle/>
          <a:p>
            <a:pPr lvl="0" defTabSz="1371600">
              <a:defRPr/>
            </a:pPr>
            <a:r>
              <a:rPr lang="da-DK" sz="1800" noProof="1">
                <a:solidFill>
                  <a:schemeClr val="tx1"/>
                </a:solidFill>
                <a:latin typeface="Calibri" panose="020F0502020204030204" pitchFamily="34" charset="0"/>
                <a:ea typeface="Inter" panose="020B0604020202020204" charset="0"/>
                <a:cs typeface="Calibri" panose="020F0502020204030204" pitchFamily="34" charset="0"/>
              </a:rPr>
              <a:t>Let’s look at how bad this problem is...</a:t>
            </a:r>
            <a:endParaRPr kumimoji="0" lang="da-DK" sz="1800" b="0" i="0" u="none" strike="noStrike" kern="0" cap="none" spc="0" normalizeH="0" baseline="0" noProof="1">
              <a:ln>
                <a:noFill/>
              </a:ln>
              <a:solidFill>
                <a:schemeClr val="tx1"/>
              </a:solidFill>
              <a:effectLst/>
              <a:uLnTx/>
              <a:uFillTx/>
              <a:latin typeface="Calibri" panose="020F0502020204030204" pitchFamily="34" charset="0"/>
              <a:ea typeface="Inter" panose="020B0604020202020204" charset="0"/>
              <a:cs typeface="Calibri" panose="020F0502020204030204" pitchFamily="34" charset="0"/>
            </a:endParaRPr>
          </a:p>
        </p:txBody>
      </p:sp>
      <p:sp>
        <p:nvSpPr>
          <p:cNvPr id="8" name="Google Shape;165;p31">
            <a:extLst>
              <a:ext uri="{FF2B5EF4-FFF2-40B4-BE49-F238E27FC236}">
                <a16:creationId xmlns:a16="http://schemas.microsoft.com/office/drawing/2014/main" id="{EC41F153-7596-8FCC-7E36-8FA469071518}"/>
              </a:ext>
            </a:extLst>
          </p:cNvPr>
          <p:cNvSpPr txBox="1">
            <a:spLocks/>
          </p:cNvSpPr>
          <p:nvPr/>
        </p:nvSpPr>
        <p:spPr>
          <a:xfrm>
            <a:off x="250814" y="953508"/>
            <a:ext cx="8286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r>
              <a:rPr lang="en-ZA" sz="2800" dirty="0">
                <a:solidFill>
                  <a:schemeClr val="tx1"/>
                </a:solidFill>
                <a:latin typeface="Calibri" panose="020F0502020204030204" pitchFamily="34" charset="0"/>
                <a:cs typeface="Calibri" panose="020F0502020204030204" pitchFamily="34" charset="0"/>
              </a:rPr>
              <a:t>Face 2 face is no longer representative or random </a:t>
            </a:r>
          </a:p>
        </p:txBody>
      </p:sp>
      <p:sp>
        <p:nvSpPr>
          <p:cNvPr id="9" name="TextBox 8">
            <a:extLst>
              <a:ext uri="{FF2B5EF4-FFF2-40B4-BE49-F238E27FC236}">
                <a16:creationId xmlns:a16="http://schemas.microsoft.com/office/drawing/2014/main" id="{87B9A31A-057D-20F0-4DA7-02A2CE8F1E4E}"/>
              </a:ext>
            </a:extLst>
          </p:cNvPr>
          <p:cNvSpPr txBox="1"/>
          <p:nvPr/>
        </p:nvSpPr>
        <p:spPr>
          <a:xfrm>
            <a:off x="300732" y="2995142"/>
            <a:ext cx="8367941" cy="923330"/>
          </a:xfrm>
          <a:prstGeom prst="rect">
            <a:avLst/>
          </a:prstGeom>
          <a:noFill/>
        </p:spPr>
        <p:txBody>
          <a:bodyPr wrap="square">
            <a:spAutoFit/>
          </a:bodyPr>
          <a:lstStyle/>
          <a:p>
            <a:r>
              <a:rPr kumimoji="0" lang="da-DK" sz="1800" b="0" i="0" u="none" strike="noStrike" kern="0" cap="none" spc="0" normalizeH="0" noProof="1">
                <a:ln>
                  <a:noFill/>
                </a:ln>
                <a:solidFill>
                  <a:schemeClr val="tx1"/>
                </a:solidFill>
                <a:effectLst/>
                <a:uLnTx/>
                <a:uFillTx/>
                <a:latin typeface="Calibri" panose="020F0502020204030204" pitchFamily="34" charset="0"/>
                <a:ea typeface="Inter" panose="020B0604020202020204" charset="0"/>
                <a:cs typeface="Calibri" panose="020F0502020204030204" pitchFamily="34" charset="0"/>
              </a:rPr>
              <a:t>The inherent problems associated with F2F are primarily at the top end of the market.  Due to spending power and higher CPT, this is where the bulk of advertsing money is spent. F2F has been </a:t>
            </a:r>
            <a:r>
              <a:rPr kumimoji="0" lang="da-DK" sz="1800" b="1" u="none" strike="noStrike" kern="0" cap="none" spc="0" normalizeH="0" noProof="1">
                <a:ln>
                  <a:noFill/>
                </a:ln>
                <a:solidFill>
                  <a:schemeClr val="tx1"/>
                </a:solidFill>
                <a:effectLst/>
                <a:uLnTx/>
                <a:uFillTx/>
                <a:latin typeface="Calibri" panose="020F0502020204030204" pitchFamily="34" charset="0"/>
                <a:ea typeface="Inter" panose="020B0604020202020204" charset="0"/>
                <a:cs typeface="Calibri" panose="020F0502020204030204" pitchFamily="34" charset="0"/>
              </a:rPr>
              <a:t>undereading the </a:t>
            </a:r>
            <a:r>
              <a:rPr lang="da-DK" sz="1800" noProof="1">
                <a:solidFill>
                  <a:schemeClr val="tx1"/>
                </a:solidFill>
                <a:latin typeface="Calibri" panose="020F0502020204030204" pitchFamily="34" charset="0"/>
                <a:ea typeface="Inter" panose="020B0604020202020204" charset="0"/>
                <a:cs typeface="Calibri" panose="020F0502020204030204" pitchFamily="34" charset="0"/>
              </a:rPr>
              <a:t>upper SEM </a:t>
            </a:r>
            <a:r>
              <a:rPr kumimoji="0" lang="da-DK" sz="1800" b="0" i="0" u="none" strike="noStrike" kern="0" cap="none" spc="0" normalizeH="0" noProof="1">
                <a:ln>
                  <a:noFill/>
                </a:ln>
                <a:solidFill>
                  <a:schemeClr val="tx1"/>
                </a:solidFill>
                <a:effectLst/>
                <a:uLnTx/>
                <a:uFillTx/>
                <a:latin typeface="Calibri" panose="020F0502020204030204" pitchFamily="34" charset="0"/>
                <a:ea typeface="Inter" panose="020B0604020202020204" charset="0"/>
                <a:cs typeface="Calibri" panose="020F0502020204030204" pitchFamily="34" charset="0"/>
              </a:rPr>
              <a:t>audiences for years. </a:t>
            </a:r>
            <a:endParaRPr lang="en-Z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0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4;p57">
            <a:extLst>
              <a:ext uri="{FF2B5EF4-FFF2-40B4-BE49-F238E27FC236}">
                <a16:creationId xmlns:a16="http://schemas.microsoft.com/office/drawing/2014/main" id="{295C9119-A01B-BA51-5112-614544ACCA50}"/>
              </a:ext>
            </a:extLst>
          </p:cNvPr>
          <p:cNvSpPr txBox="1"/>
          <p:nvPr/>
        </p:nvSpPr>
        <p:spPr>
          <a:xfrm>
            <a:off x="805061" y="2406872"/>
            <a:ext cx="2209800" cy="27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400" b="1" dirty="0">
                <a:solidFill>
                  <a:schemeClr val="accent1"/>
                </a:solidFill>
                <a:latin typeface="Calibri" panose="020F0502020204030204" pitchFamily="34" charset="0"/>
                <a:ea typeface="Inter"/>
                <a:cs typeface="Calibri" panose="020F0502020204030204" pitchFamily="34" charset="0"/>
                <a:sym typeface="Inter"/>
              </a:rPr>
              <a:t> 1 INCOME </a:t>
            </a:r>
            <a:endParaRPr sz="1600" dirty="0">
              <a:solidFill>
                <a:schemeClr val="dk1"/>
              </a:solidFill>
              <a:latin typeface="Calibri" panose="020F0502020204030204" pitchFamily="34" charset="0"/>
              <a:ea typeface="Inter"/>
              <a:cs typeface="Calibri" panose="020F0502020204030204" pitchFamily="34" charset="0"/>
              <a:sym typeface="Inter"/>
            </a:endParaRPr>
          </a:p>
        </p:txBody>
      </p:sp>
      <p:sp>
        <p:nvSpPr>
          <p:cNvPr id="3" name="Google Shape;735;p57">
            <a:extLst>
              <a:ext uri="{FF2B5EF4-FFF2-40B4-BE49-F238E27FC236}">
                <a16:creationId xmlns:a16="http://schemas.microsoft.com/office/drawing/2014/main" id="{ACC13527-B969-E535-4DCE-7D22434C8656}"/>
              </a:ext>
            </a:extLst>
          </p:cNvPr>
          <p:cNvSpPr txBox="1"/>
          <p:nvPr/>
        </p:nvSpPr>
        <p:spPr>
          <a:xfrm>
            <a:off x="1019820" y="2807712"/>
            <a:ext cx="1771200" cy="1417800"/>
          </a:xfrm>
          <a:prstGeom prst="rect">
            <a:avLst/>
          </a:prstGeom>
          <a:noFill/>
          <a:ln>
            <a:noFill/>
          </a:ln>
        </p:spPr>
        <p:txBody>
          <a:bodyPr spcFirstLastPara="1" wrap="square" lIns="91425" tIns="45700" rIns="0" bIns="45700" anchor="t" anchorCtr="0">
            <a:noAutofit/>
          </a:bodyPr>
          <a:lstStyle/>
          <a:p>
            <a:pPr lvl="1" algn="ctr" rtl="0">
              <a:spcBef>
                <a:spcPts val="0"/>
              </a:spcBef>
              <a:spcAft>
                <a:spcPts val="0"/>
              </a:spcAft>
              <a:buClr>
                <a:schemeClr val="dk1"/>
              </a:buClr>
              <a:buSzPts val="1000"/>
            </a:pPr>
            <a:r>
              <a:rPr lang="en" dirty="0">
                <a:solidFill>
                  <a:schemeClr val="dk1"/>
                </a:solidFill>
                <a:latin typeface="Calibri" panose="020F0502020204030204" pitchFamily="34" charset="0"/>
                <a:ea typeface="Inter"/>
                <a:cs typeface="Calibri" panose="020F0502020204030204" pitchFamily="34" charset="0"/>
                <a:sym typeface="Inter"/>
              </a:rPr>
              <a:t>GIS Audits proved conclusively that the </a:t>
            </a:r>
          </a:p>
          <a:p>
            <a:pPr lvl="1" algn="ctr" rtl="0">
              <a:spcBef>
                <a:spcPts val="0"/>
              </a:spcBef>
              <a:spcAft>
                <a:spcPts val="0"/>
              </a:spcAft>
              <a:buClr>
                <a:schemeClr val="dk1"/>
              </a:buClr>
              <a:buSzPts val="1000"/>
            </a:pPr>
            <a:r>
              <a:rPr lang="en" dirty="0">
                <a:solidFill>
                  <a:schemeClr val="dk1"/>
                </a:solidFill>
                <a:latin typeface="Calibri" panose="020F0502020204030204" pitchFamily="34" charset="0"/>
                <a:ea typeface="Inter"/>
                <a:cs typeface="Calibri" panose="020F0502020204030204" pitchFamily="34" charset="0"/>
                <a:sym typeface="Inter"/>
              </a:rPr>
              <a:t>ES and other F2F surveys  are vastly undereading the top end of the market</a:t>
            </a:r>
            <a:endParaRPr dirty="0">
              <a:solidFill>
                <a:schemeClr val="dk1"/>
              </a:solidFill>
              <a:latin typeface="Calibri" panose="020F0502020204030204" pitchFamily="34" charset="0"/>
              <a:ea typeface="Inter"/>
              <a:cs typeface="Calibri" panose="020F0502020204030204" pitchFamily="34" charset="0"/>
              <a:sym typeface="Inter"/>
            </a:endParaRPr>
          </a:p>
        </p:txBody>
      </p:sp>
      <p:sp>
        <p:nvSpPr>
          <p:cNvPr id="4" name="Google Shape;740;p57">
            <a:extLst>
              <a:ext uri="{FF2B5EF4-FFF2-40B4-BE49-F238E27FC236}">
                <a16:creationId xmlns:a16="http://schemas.microsoft.com/office/drawing/2014/main" id="{AE8A1F25-13F1-1600-DFC2-FF5938968576}"/>
              </a:ext>
            </a:extLst>
          </p:cNvPr>
          <p:cNvSpPr/>
          <p:nvPr/>
        </p:nvSpPr>
        <p:spPr>
          <a:xfrm>
            <a:off x="794190" y="4333832"/>
            <a:ext cx="2209800" cy="414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a:solidFill>
                  <a:schemeClr val="lt1"/>
                </a:solidFill>
                <a:latin typeface="Calibri" panose="020F0502020204030204" pitchFamily="34" charset="0"/>
                <a:ea typeface="Inter"/>
                <a:cs typeface="Calibri" panose="020F0502020204030204" pitchFamily="34" charset="0"/>
                <a:sym typeface="Inter"/>
              </a:rPr>
              <a:t>40%+  UNDEREAD OF TOP END</a:t>
            </a:r>
            <a:endParaRPr sz="1100" b="1" dirty="0">
              <a:latin typeface="Calibri" panose="020F0502020204030204" pitchFamily="34" charset="0"/>
              <a:ea typeface="Inter"/>
              <a:cs typeface="Calibri" panose="020F0502020204030204" pitchFamily="34" charset="0"/>
              <a:sym typeface="Inter"/>
            </a:endParaRPr>
          </a:p>
        </p:txBody>
      </p:sp>
      <p:grpSp>
        <p:nvGrpSpPr>
          <p:cNvPr id="5" name="Google Shape;743;p57">
            <a:extLst>
              <a:ext uri="{FF2B5EF4-FFF2-40B4-BE49-F238E27FC236}">
                <a16:creationId xmlns:a16="http://schemas.microsoft.com/office/drawing/2014/main" id="{CD1D15F2-407D-345A-91F1-BB99800C193D}"/>
              </a:ext>
            </a:extLst>
          </p:cNvPr>
          <p:cNvGrpSpPr/>
          <p:nvPr/>
        </p:nvGrpSpPr>
        <p:grpSpPr>
          <a:xfrm>
            <a:off x="1469095" y="1484506"/>
            <a:ext cx="889132" cy="973750"/>
            <a:chOff x="5497650" y="3411475"/>
            <a:chExt cx="232550" cy="254675"/>
          </a:xfrm>
        </p:grpSpPr>
        <p:sp>
          <p:nvSpPr>
            <p:cNvPr id="6" name="Google Shape;744;p57">
              <a:extLst>
                <a:ext uri="{FF2B5EF4-FFF2-40B4-BE49-F238E27FC236}">
                  <a16:creationId xmlns:a16="http://schemas.microsoft.com/office/drawing/2014/main" id="{58C9359E-5169-C02D-AB53-B19715872A49}"/>
                </a:ext>
              </a:extLst>
            </p:cNvPr>
            <p:cNvSpPr/>
            <p:nvPr/>
          </p:nvSpPr>
          <p:spPr>
            <a:xfrm>
              <a:off x="5591950" y="3639700"/>
              <a:ext cx="44475" cy="26450"/>
            </a:xfrm>
            <a:custGeom>
              <a:avLst/>
              <a:gdLst/>
              <a:ahLst/>
              <a:cxnLst/>
              <a:rect l="l" t="t" r="r" b="b"/>
              <a:pathLst>
                <a:path w="1779" h="1058" extrusionOk="0">
                  <a:moveTo>
                    <a:pt x="0" y="1"/>
                  </a:moveTo>
                  <a:lnTo>
                    <a:pt x="0" y="108"/>
                  </a:lnTo>
                  <a:cubicBezTo>
                    <a:pt x="0" y="580"/>
                    <a:pt x="343" y="1030"/>
                    <a:pt x="814" y="1051"/>
                  </a:cubicBezTo>
                  <a:cubicBezTo>
                    <a:pt x="849" y="1055"/>
                    <a:pt x="883" y="1057"/>
                    <a:pt x="917" y="1057"/>
                  </a:cubicBezTo>
                  <a:cubicBezTo>
                    <a:pt x="1387" y="1057"/>
                    <a:pt x="1779" y="652"/>
                    <a:pt x="1779" y="172"/>
                  </a:cubicBezTo>
                  <a:lnTo>
                    <a:pt x="1779" y="1"/>
                  </a:lnTo>
                  <a:close/>
                </a:path>
              </a:pathLst>
            </a:custGeom>
            <a:solidFill>
              <a:srgbClr val="6E3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7" name="Google Shape;745;p57">
              <a:extLst>
                <a:ext uri="{FF2B5EF4-FFF2-40B4-BE49-F238E27FC236}">
                  <a16:creationId xmlns:a16="http://schemas.microsoft.com/office/drawing/2014/main" id="{3B708B74-230C-48BC-AC74-657F8D1747CB}"/>
                </a:ext>
              </a:extLst>
            </p:cNvPr>
            <p:cNvSpPr/>
            <p:nvPr/>
          </p:nvSpPr>
          <p:spPr>
            <a:xfrm>
              <a:off x="5613900" y="3452200"/>
              <a:ext cx="76100" cy="169325"/>
            </a:xfrm>
            <a:custGeom>
              <a:avLst/>
              <a:gdLst/>
              <a:ahLst/>
              <a:cxnLst/>
              <a:rect l="l" t="t" r="r" b="b"/>
              <a:pathLst>
                <a:path w="3044" h="6773" extrusionOk="0">
                  <a:moveTo>
                    <a:pt x="1" y="0"/>
                  </a:moveTo>
                  <a:lnTo>
                    <a:pt x="1" y="6772"/>
                  </a:lnTo>
                  <a:lnTo>
                    <a:pt x="901" y="6772"/>
                  </a:lnTo>
                  <a:lnTo>
                    <a:pt x="1437" y="5701"/>
                  </a:lnTo>
                  <a:cubicBezTo>
                    <a:pt x="2401" y="5186"/>
                    <a:pt x="3044" y="4179"/>
                    <a:pt x="3044" y="3022"/>
                  </a:cubicBezTo>
                  <a:cubicBezTo>
                    <a:pt x="3044" y="1350"/>
                    <a:pt x="1694" y="0"/>
                    <a:pt x="22" y="0"/>
                  </a:cubicBezTo>
                  <a:close/>
                </a:path>
              </a:pathLst>
            </a:custGeom>
            <a:solidFill>
              <a:srgbClr val="6E3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746;p57">
              <a:extLst>
                <a:ext uri="{FF2B5EF4-FFF2-40B4-BE49-F238E27FC236}">
                  <a16:creationId xmlns:a16="http://schemas.microsoft.com/office/drawing/2014/main" id="{6227D7A1-1DC0-9B67-FD67-0619ECA70AC4}"/>
                </a:ext>
              </a:extLst>
            </p:cNvPr>
            <p:cNvSpPr/>
            <p:nvPr/>
          </p:nvSpPr>
          <p:spPr>
            <a:xfrm>
              <a:off x="5538350" y="3452200"/>
              <a:ext cx="75575" cy="169325"/>
            </a:xfrm>
            <a:custGeom>
              <a:avLst/>
              <a:gdLst/>
              <a:ahLst/>
              <a:cxnLst/>
              <a:rect l="l" t="t" r="r" b="b"/>
              <a:pathLst>
                <a:path w="3023" h="6773" extrusionOk="0">
                  <a:moveTo>
                    <a:pt x="3023" y="0"/>
                  </a:moveTo>
                  <a:cubicBezTo>
                    <a:pt x="1351" y="0"/>
                    <a:pt x="1" y="1350"/>
                    <a:pt x="1" y="3022"/>
                  </a:cubicBezTo>
                  <a:cubicBezTo>
                    <a:pt x="1" y="4179"/>
                    <a:pt x="644" y="5186"/>
                    <a:pt x="1608" y="5701"/>
                  </a:cubicBezTo>
                  <a:lnTo>
                    <a:pt x="2123" y="6772"/>
                  </a:lnTo>
                  <a:lnTo>
                    <a:pt x="3023" y="6772"/>
                  </a:lnTo>
                  <a:lnTo>
                    <a:pt x="3023" y="0"/>
                  </a:lnTo>
                  <a:close/>
                </a:path>
              </a:pathLst>
            </a:custGeom>
            <a:solidFill>
              <a:srgbClr val="968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9" name="Google Shape;747;p57">
              <a:extLst>
                <a:ext uri="{FF2B5EF4-FFF2-40B4-BE49-F238E27FC236}">
                  <a16:creationId xmlns:a16="http://schemas.microsoft.com/office/drawing/2014/main" id="{A387041F-4EB5-CF7F-5208-7D606794F28C}"/>
                </a:ext>
              </a:extLst>
            </p:cNvPr>
            <p:cNvSpPr/>
            <p:nvPr/>
          </p:nvSpPr>
          <p:spPr>
            <a:xfrm>
              <a:off x="5573725" y="3527725"/>
              <a:ext cx="80400" cy="112000"/>
            </a:xfrm>
            <a:custGeom>
              <a:avLst/>
              <a:gdLst/>
              <a:ahLst/>
              <a:cxnLst/>
              <a:rect l="l" t="t" r="r" b="b"/>
              <a:pathLst>
                <a:path w="3216" h="4480" extrusionOk="0">
                  <a:moveTo>
                    <a:pt x="193" y="1"/>
                  </a:moveTo>
                  <a:cubicBezTo>
                    <a:pt x="86" y="1"/>
                    <a:pt x="0" y="108"/>
                    <a:pt x="22" y="215"/>
                  </a:cubicBezTo>
                  <a:cubicBezTo>
                    <a:pt x="108" y="837"/>
                    <a:pt x="536" y="1351"/>
                    <a:pt x="1136" y="1544"/>
                  </a:cubicBezTo>
                  <a:cubicBezTo>
                    <a:pt x="1201" y="1565"/>
                    <a:pt x="1265" y="1630"/>
                    <a:pt x="1265" y="1715"/>
                  </a:cubicBezTo>
                  <a:lnTo>
                    <a:pt x="1265" y="3751"/>
                  </a:lnTo>
                  <a:lnTo>
                    <a:pt x="729" y="3751"/>
                  </a:lnTo>
                  <a:lnTo>
                    <a:pt x="729" y="4480"/>
                  </a:lnTo>
                  <a:lnTo>
                    <a:pt x="2508" y="4480"/>
                  </a:lnTo>
                  <a:lnTo>
                    <a:pt x="2508" y="3751"/>
                  </a:lnTo>
                  <a:lnTo>
                    <a:pt x="1972" y="3751"/>
                  </a:lnTo>
                  <a:lnTo>
                    <a:pt x="1972" y="1715"/>
                  </a:lnTo>
                  <a:cubicBezTo>
                    <a:pt x="1972" y="1630"/>
                    <a:pt x="2036" y="1565"/>
                    <a:pt x="2101" y="1544"/>
                  </a:cubicBezTo>
                  <a:cubicBezTo>
                    <a:pt x="2679" y="1351"/>
                    <a:pt x="3129" y="837"/>
                    <a:pt x="3215" y="215"/>
                  </a:cubicBezTo>
                  <a:cubicBezTo>
                    <a:pt x="3215" y="108"/>
                    <a:pt x="3151" y="1"/>
                    <a:pt x="3022" y="1"/>
                  </a:cubicBezTo>
                  <a:lnTo>
                    <a:pt x="2679" y="1"/>
                  </a:lnTo>
                  <a:cubicBezTo>
                    <a:pt x="2594" y="1"/>
                    <a:pt x="2508" y="65"/>
                    <a:pt x="2486" y="151"/>
                  </a:cubicBezTo>
                  <a:cubicBezTo>
                    <a:pt x="2422" y="580"/>
                    <a:pt x="2058" y="901"/>
                    <a:pt x="1608" y="901"/>
                  </a:cubicBezTo>
                  <a:cubicBezTo>
                    <a:pt x="1179" y="901"/>
                    <a:pt x="793" y="580"/>
                    <a:pt x="729" y="151"/>
                  </a:cubicBezTo>
                  <a:cubicBezTo>
                    <a:pt x="729" y="65"/>
                    <a:pt x="643" y="1"/>
                    <a:pt x="558" y="1"/>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0" name="Google Shape;748;p57">
              <a:extLst>
                <a:ext uri="{FF2B5EF4-FFF2-40B4-BE49-F238E27FC236}">
                  <a16:creationId xmlns:a16="http://schemas.microsoft.com/office/drawing/2014/main" id="{5419280A-B871-BB99-BD06-76580BBB4EDE}"/>
                </a:ext>
              </a:extLst>
            </p:cNvPr>
            <p:cNvSpPr/>
            <p:nvPr/>
          </p:nvSpPr>
          <p:spPr>
            <a:xfrm>
              <a:off x="5605325" y="3411475"/>
              <a:ext cx="17725" cy="22525"/>
            </a:xfrm>
            <a:custGeom>
              <a:avLst/>
              <a:gdLst/>
              <a:ahLst/>
              <a:cxnLst/>
              <a:rect l="l" t="t" r="r" b="b"/>
              <a:pathLst>
                <a:path w="709" h="901" extrusionOk="0">
                  <a:moveTo>
                    <a:pt x="172" y="0"/>
                  </a:moveTo>
                  <a:cubicBezTo>
                    <a:pt x="65" y="0"/>
                    <a:pt x="1" y="86"/>
                    <a:pt x="1" y="193"/>
                  </a:cubicBezTo>
                  <a:lnTo>
                    <a:pt x="1" y="708"/>
                  </a:lnTo>
                  <a:cubicBezTo>
                    <a:pt x="1" y="815"/>
                    <a:pt x="65" y="901"/>
                    <a:pt x="172" y="901"/>
                  </a:cubicBezTo>
                  <a:lnTo>
                    <a:pt x="537" y="901"/>
                  </a:lnTo>
                  <a:cubicBezTo>
                    <a:pt x="622" y="901"/>
                    <a:pt x="708" y="815"/>
                    <a:pt x="708" y="708"/>
                  </a:cubicBezTo>
                  <a:lnTo>
                    <a:pt x="708" y="193"/>
                  </a:lnTo>
                  <a:cubicBezTo>
                    <a:pt x="708" y="86"/>
                    <a:pt x="622" y="0"/>
                    <a:pt x="537" y="0"/>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1" name="Google Shape;749;p57">
              <a:extLst>
                <a:ext uri="{FF2B5EF4-FFF2-40B4-BE49-F238E27FC236}">
                  <a16:creationId xmlns:a16="http://schemas.microsoft.com/office/drawing/2014/main" id="{D720D645-0D2E-08D9-95FD-8CE2F5BAAFC4}"/>
                </a:ext>
              </a:extLst>
            </p:cNvPr>
            <p:cNvSpPr/>
            <p:nvPr/>
          </p:nvSpPr>
          <p:spPr>
            <a:xfrm>
              <a:off x="5675525" y="3441350"/>
              <a:ext cx="25725" cy="24400"/>
            </a:xfrm>
            <a:custGeom>
              <a:avLst/>
              <a:gdLst/>
              <a:ahLst/>
              <a:cxnLst/>
              <a:rect l="l" t="t" r="r" b="b"/>
              <a:pathLst>
                <a:path w="1029" h="976" extrusionOk="0">
                  <a:moveTo>
                    <a:pt x="579" y="0"/>
                  </a:moveTo>
                  <a:cubicBezTo>
                    <a:pt x="531" y="0"/>
                    <a:pt x="482" y="16"/>
                    <a:pt x="450" y="48"/>
                  </a:cubicBezTo>
                  <a:lnTo>
                    <a:pt x="86" y="434"/>
                  </a:lnTo>
                  <a:cubicBezTo>
                    <a:pt x="0" y="498"/>
                    <a:pt x="0" y="606"/>
                    <a:pt x="86" y="670"/>
                  </a:cubicBezTo>
                  <a:lnTo>
                    <a:pt x="322" y="927"/>
                  </a:lnTo>
                  <a:cubicBezTo>
                    <a:pt x="365" y="959"/>
                    <a:pt x="413" y="975"/>
                    <a:pt x="458" y="975"/>
                  </a:cubicBezTo>
                  <a:cubicBezTo>
                    <a:pt x="504" y="975"/>
                    <a:pt x="547" y="959"/>
                    <a:pt x="579" y="927"/>
                  </a:cubicBezTo>
                  <a:lnTo>
                    <a:pt x="965" y="563"/>
                  </a:lnTo>
                  <a:cubicBezTo>
                    <a:pt x="1029" y="477"/>
                    <a:pt x="1029" y="370"/>
                    <a:pt x="965" y="306"/>
                  </a:cubicBezTo>
                  <a:lnTo>
                    <a:pt x="707" y="48"/>
                  </a:lnTo>
                  <a:cubicBezTo>
                    <a:pt x="675" y="16"/>
                    <a:pt x="627" y="0"/>
                    <a:pt x="579" y="0"/>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2" name="Google Shape;750;p57">
              <a:extLst>
                <a:ext uri="{FF2B5EF4-FFF2-40B4-BE49-F238E27FC236}">
                  <a16:creationId xmlns:a16="http://schemas.microsoft.com/office/drawing/2014/main" id="{B49F2670-C190-EF8B-13DE-7EB43C5B61C5}"/>
                </a:ext>
              </a:extLst>
            </p:cNvPr>
            <p:cNvSpPr/>
            <p:nvPr/>
          </p:nvSpPr>
          <p:spPr>
            <a:xfrm>
              <a:off x="5708200" y="3519175"/>
              <a:ext cx="22000" cy="17700"/>
            </a:xfrm>
            <a:custGeom>
              <a:avLst/>
              <a:gdLst/>
              <a:ahLst/>
              <a:cxnLst/>
              <a:rect l="l" t="t" r="r" b="b"/>
              <a:pathLst>
                <a:path w="880" h="708" extrusionOk="0">
                  <a:moveTo>
                    <a:pt x="172" y="0"/>
                  </a:moveTo>
                  <a:cubicBezTo>
                    <a:pt x="86" y="0"/>
                    <a:pt x="1" y="64"/>
                    <a:pt x="1" y="171"/>
                  </a:cubicBezTo>
                  <a:lnTo>
                    <a:pt x="1" y="536"/>
                  </a:lnTo>
                  <a:cubicBezTo>
                    <a:pt x="1" y="621"/>
                    <a:pt x="86" y="707"/>
                    <a:pt x="172" y="707"/>
                  </a:cubicBezTo>
                  <a:lnTo>
                    <a:pt x="708" y="707"/>
                  </a:lnTo>
                  <a:cubicBezTo>
                    <a:pt x="815" y="707"/>
                    <a:pt x="879" y="621"/>
                    <a:pt x="879" y="536"/>
                  </a:cubicBezTo>
                  <a:lnTo>
                    <a:pt x="879" y="171"/>
                  </a:lnTo>
                  <a:cubicBezTo>
                    <a:pt x="879" y="64"/>
                    <a:pt x="815" y="0"/>
                    <a:pt x="708" y="0"/>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3" name="Google Shape;751;p57">
              <a:extLst>
                <a:ext uri="{FF2B5EF4-FFF2-40B4-BE49-F238E27FC236}">
                  <a16:creationId xmlns:a16="http://schemas.microsoft.com/office/drawing/2014/main" id="{FD3B0147-BA57-0891-8B94-6BF67795A012}"/>
                </a:ext>
              </a:extLst>
            </p:cNvPr>
            <p:cNvSpPr/>
            <p:nvPr/>
          </p:nvSpPr>
          <p:spPr>
            <a:xfrm>
              <a:off x="5497650" y="3519175"/>
              <a:ext cx="22525" cy="17700"/>
            </a:xfrm>
            <a:custGeom>
              <a:avLst/>
              <a:gdLst/>
              <a:ahLst/>
              <a:cxnLst/>
              <a:rect l="l" t="t" r="r" b="b"/>
              <a:pathLst>
                <a:path w="901" h="708" extrusionOk="0">
                  <a:moveTo>
                    <a:pt x="193" y="0"/>
                  </a:moveTo>
                  <a:cubicBezTo>
                    <a:pt x="86" y="0"/>
                    <a:pt x="0" y="64"/>
                    <a:pt x="0" y="171"/>
                  </a:cubicBezTo>
                  <a:lnTo>
                    <a:pt x="0" y="536"/>
                  </a:lnTo>
                  <a:cubicBezTo>
                    <a:pt x="0" y="621"/>
                    <a:pt x="86" y="707"/>
                    <a:pt x="193" y="707"/>
                  </a:cubicBezTo>
                  <a:lnTo>
                    <a:pt x="707" y="707"/>
                  </a:lnTo>
                  <a:cubicBezTo>
                    <a:pt x="815" y="707"/>
                    <a:pt x="900" y="621"/>
                    <a:pt x="900" y="536"/>
                  </a:cubicBezTo>
                  <a:lnTo>
                    <a:pt x="900" y="171"/>
                  </a:lnTo>
                  <a:cubicBezTo>
                    <a:pt x="900" y="64"/>
                    <a:pt x="815" y="0"/>
                    <a:pt x="707" y="0"/>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14" name="Google Shape;752;p57">
              <a:extLst>
                <a:ext uri="{FF2B5EF4-FFF2-40B4-BE49-F238E27FC236}">
                  <a16:creationId xmlns:a16="http://schemas.microsoft.com/office/drawing/2014/main" id="{D6D031C8-2207-D091-39CB-F215C8902346}"/>
                </a:ext>
              </a:extLst>
            </p:cNvPr>
            <p:cNvSpPr/>
            <p:nvPr/>
          </p:nvSpPr>
          <p:spPr>
            <a:xfrm>
              <a:off x="5527100" y="3441350"/>
              <a:ext cx="25225" cy="24400"/>
            </a:xfrm>
            <a:custGeom>
              <a:avLst/>
              <a:gdLst/>
              <a:ahLst/>
              <a:cxnLst/>
              <a:rect l="l" t="t" r="r" b="b"/>
              <a:pathLst>
                <a:path w="1009" h="976" extrusionOk="0">
                  <a:moveTo>
                    <a:pt x="443" y="0"/>
                  </a:moveTo>
                  <a:cubicBezTo>
                    <a:pt x="397" y="0"/>
                    <a:pt x="355" y="16"/>
                    <a:pt x="322" y="48"/>
                  </a:cubicBezTo>
                  <a:lnTo>
                    <a:pt x="65" y="306"/>
                  </a:lnTo>
                  <a:cubicBezTo>
                    <a:pt x="1" y="370"/>
                    <a:pt x="1" y="477"/>
                    <a:pt x="65" y="563"/>
                  </a:cubicBezTo>
                  <a:lnTo>
                    <a:pt x="430" y="927"/>
                  </a:lnTo>
                  <a:cubicBezTo>
                    <a:pt x="472" y="959"/>
                    <a:pt x="521" y="975"/>
                    <a:pt x="566" y="975"/>
                  </a:cubicBezTo>
                  <a:cubicBezTo>
                    <a:pt x="612" y="975"/>
                    <a:pt x="655" y="959"/>
                    <a:pt x="687" y="927"/>
                  </a:cubicBezTo>
                  <a:lnTo>
                    <a:pt x="944" y="670"/>
                  </a:lnTo>
                  <a:cubicBezTo>
                    <a:pt x="1008" y="606"/>
                    <a:pt x="1008" y="498"/>
                    <a:pt x="944" y="434"/>
                  </a:cubicBezTo>
                  <a:lnTo>
                    <a:pt x="580" y="48"/>
                  </a:lnTo>
                  <a:cubicBezTo>
                    <a:pt x="537" y="16"/>
                    <a:pt x="488" y="0"/>
                    <a:pt x="443" y="0"/>
                  </a:cubicBezTo>
                  <a:close/>
                </a:path>
              </a:pathLst>
            </a:custGeom>
            <a:solidFill>
              <a:srgbClr val="F40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15" name="Google Shape;732;p57">
            <a:extLst>
              <a:ext uri="{FF2B5EF4-FFF2-40B4-BE49-F238E27FC236}">
                <a16:creationId xmlns:a16="http://schemas.microsoft.com/office/drawing/2014/main" id="{447CACB6-C551-F813-A5BF-D3B236FEC709}"/>
              </a:ext>
            </a:extLst>
          </p:cNvPr>
          <p:cNvSpPr txBox="1">
            <a:spLocks/>
          </p:cNvSpPr>
          <p:nvPr/>
        </p:nvSpPr>
        <p:spPr>
          <a:xfrm>
            <a:off x="995272" y="803517"/>
            <a:ext cx="82869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2800" b="1" dirty="0">
                <a:latin typeface="Calibri" panose="020F0502020204030204" pitchFamily="34" charset="0"/>
                <a:cs typeface="Calibri" panose="020F0502020204030204" pitchFamily="34" charset="0"/>
              </a:rPr>
              <a:t>Face-2-Face Undereads </a:t>
            </a:r>
          </a:p>
        </p:txBody>
      </p:sp>
    </p:spTree>
    <p:extLst>
      <p:ext uri="{BB962C8B-B14F-4D97-AF65-F5344CB8AC3E}">
        <p14:creationId xmlns:p14="http://schemas.microsoft.com/office/powerpoint/2010/main" val="288221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3;p57">
            <a:extLst>
              <a:ext uri="{FF2B5EF4-FFF2-40B4-BE49-F238E27FC236}">
                <a16:creationId xmlns:a16="http://schemas.microsoft.com/office/drawing/2014/main" id="{1C33A180-324A-B7BD-58CA-C39CA5F48134}"/>
              </a:ext>
            </a:extLst>
          </p:cNvPr>
          <p:cNvSpPr txBox="1">
            <a:spLocks/>
          </p:cNvSpPr>
          <p:nvPr/>
        </p:nvSpPr>
        <p:spPr>
          <a:xfrm>
            <a:off x="152400" y="4796775"/>
            <a:ext cx="457200" cy="21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 smtClean="0">
                <a:latin typeface="Calibri" panose="020F0502020204030204" pitchFamily="34" charset="0"/>
                <a:cs typeface="Calibri" panose="020F0502020204030204" pitchFamily="34" charset="0"/>
              </a:rPr>
              <a:pPr/>
              <a:t>15</a:t>
            </a:fld>
            <a:endParaRPr lang="en"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8F8E66D-00E5-92CB-1D36-908C91CBAEAB}"/>
              </a:ext>
            </a:extLst>
          </p:cNvPr>
          <p:cNvPicPr>
            <a:picLocks noChangeAspect="1"/>
          </p:cNvPicPr>
          <p:nvPr/>
        </p:nvPicPr>
        <p:blipFill>
          <a:blip r:embed="rId3"/>
          <a:stretch>
            <a:fillRect/>
          </a:stretch>
        </p:blipFill>
        <p:spPr>
          <a:xfrm>
            <a:off x="2413478" y="0"/>
            <a:ext cx="6728024" cy="5137579"/>
          </a:xfrm>
          <a:prstGeom prst="rect">
            <a:avLst/>
          </a:prstGeom>
          <a:solidFill>
            <a:schemeClr val="bg1"/>
          </a:solidFill>
        </p:spPr>
      </p:pic>
      <p:sp>
        <p:nvSpPr>
          <p:cNvPr id="5" name="Rectangle 4">
            <a:extLst>
              <a:ext uri="{FF2B5EF4-FFF2-40B4-BE49-F238E27FC236}">
                <a16:creationId xmlns:a16="http://schemas.microsoft.com/office/drawing/2014/main" id="{1383233B-370B-2188-6457-4EE9174BCAED}"/>
              </a:ext>
            </a:extLst>
          </p:cNvPr>
          <p:cNvSpPr/>
          <p:nvPr/>
        </p:nvSpPr>
        <p:spPr>
          <a:xfrm>
            <a:off x="2359746" y="1689195"/>
            <a:ext cx="6858000" cy="17771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5" dirty="0"/>
          </a:p>
        </p:txBody>
      </p:sp>
      <p:sp>
        <p:nvSpPr>
          <p:cNvPr id="6" name="Rectangle 5">
            <a:extLst>
              <a:ext uri="{FF2B5EF4-FFF2-40B4-BE49-F238E27FC236}">
                <a16:creationId xmlns:a16="http://schemas.microsoft.com/office/drawing/2014/main" id="{23FB21D7-6209-3884-FF61-F49E7A935A0F}"/>
              </a:ext>
            </a:extLst>
          </p:cNvPr>
          <p:cNvSpPr/>
          <p:nvPr/>
        </p:nvSpPr>
        <p:spPr>
          <a:xfrm>
            <a:off x="2361936" y="3454305"/>
            <a:ext cx="6926580" cy="17771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a:t> </a:t>
            </a:r>
          </a:p>
        </p:txBody>
      </p:sp>
      <p:sp>
        <p:nvSpPr>
          <p:cNvPr id="7" name="Title 1">
            <a:extLst>
              <a:ext uri="{FF2B5EF4-FFF2-40B4-BE49-F238E27FC236}">
                <a16:creationId xmlns:a16="http://schemas.microsoft.com/office/drawing/2014/main" id="{1F5F02EB-81E4-555D-CC0D-613C596B1DB4}"/>
              </a:ext>
            </a:extLst>
          </p:cNvPr>
          <p:cNvSpPr txBox="1">
            <a:spLocks/>
          </p:cNvSpPr>
          <p:nvPr/>
        </p:nvSpPr>
        <p:spPr>
          <a:xfrm>
            <a:off x="84793" y="2221868"/>
            <a:ext cx="2335335" cy="827435"/>
          </a:xfrm>
          <a:prstGeom prst="rect">
            <a:avLst/>
          </a:prstGeom>
        </p:spPr>
        <p:txBody>
          <a:bodyPr vert="horz" lIns="0" tIns="117419" rIns="0" bIns="0" rtlCol="0" anchor="t">
            <a:noAutofit/>
          </a:bodyPr>
          <a:lstStyle>
            <a:lvl1pPr algn="l" defTabSz="914400" rtl="0" eaLnBrk="1" latinLnBrk="0" hangingPunct="1">
              <a:spcBef>
                <a:spcPct val="0"/>
              </a:spcBef>
              <a:buNone/>
              <a:defRPr sz="3600" b="1" kern="1200">
                <a:solidFill>
                  <a:srgbClr val="333333"/>
                </a:solidFill>
                <a:latin typeface="+mj-lt"/>
                <a:ea typeface="+mj-ea"/>
                <a:cs typeface="+mj-cs"/>
              </a:defRPr>
            </a:lvl1pPr>
          </a:lstStyle>
          <a:p>
            <a:pPr defTabSz="514221">
              <a:defRPr/>
            </a:pPr>
            <a:r>
              <a:rPr lang="en-ZA" sz="1600" b="0" dirty="0">
                <a:solidFill>
                  <a:schemeClr val="tx1"/>
                </a:solidFill>
                <a:latin typeface="Calibri" panose="020F0502020204030204" pitchFamily="34" charset="0"/>
                <a:cs typeface="Calibri" panose="020F0502020204030204" pitchFamily="34" charset="0"/>
              </a:rPr>
              <a:t>The bottom underead was fixed by changing income questions from “salary” to “affordability”</a:t>
            </a:r>
          </a:p>
        </p:txBody>
      </p:sp>
      <p:sp>
        <p:nvSpPr>
          <p:cNvPr id="8" name="Title 1">
            <a:extLst>
              <a:ext uri="{FF2B5EF4-FFF2-40B4-BE49-F238E27FC236}">
                <a16:creationId xmlns:a16="http://schemas.microsoft.com/office/drawing/2014/main" id="{55B2D39E-D6A0-83FC-FD22-1E2226DBC46B}"/>
              </a:ext>
            </a:extLst>
          </p:cNvPr>
          <p:cNvSpPr txBox="1">
            <a:spLocks/>
          </p:cNvSpPr>
          <p:nvPr/>
        </p:nvSpPr>
        <p:spPr>
          <a:xfrm>
            <a:off x="34505" y="-17174"/>
            <a:ext cx="2361136" cy="710430"/>
          </a:xfrm>
          <a:prstGeom prst="rect">
            <a:avLst/>
          </a:prstGeom>
          <a:solidFill>
            <a:srgbClr val="EBF8FF"/>
          </a:solidFill>
        </p:spPr>
        <p:txBody>
          <a:bodyPr vert="horz" lIns="0" tIns="117419" rIns="0" bIns="0" rtlCol="0" anchor="t">
            <a:noAutofit/>
          </a:bodyPr>
          <a:lstStyle>
            <a:lvl1pPr algn="l" defTabSz="914400" rtl="0" eaLnBrk="1" latinLnBrk="0" hangingPunct="1">
              <a:spcBef>
                <a:spcPct val="0"/>
              </a:spcBef>
              <a:buNone/>
              <a:defRPr sz="3600" b="1" kern="1200">
                <a:solidFill>
                  <a:srgbClr val="333333"/>
                </a:solidFill>
                <a:latin typeface="+mj-lt"/>
                <a:ea typeface="+mj-ea"/>
                <a:cs typeface="+mj-cs"/>
              </a:defRPr>
            </a:lvl1pPr>
          </a:lstStyle>
          <a:p>
            <a:pPr defTabSz="514221">
              <a:defRPr/>
            </a:pPr>
            <a:r>
              <a:rPr lang="en-ZA" sz="2800" dirty="0">
                <a:solidFill>
                  <a:schemeClr val="tx1"/>
                </a:solidFill>
                <a:latin typeface="Inter" panose="020B0604020202020204" charset="0"/>
                <a:ea typeface="Inter" panose="020B0604020202020204" charset="0"/>
              </a:rPr>
              <a:t>  HH Income     </a:t>
            </a:r>
          </a:p>
        </p:txBody>
      </p:sp>
      <p:sp>
        <p:nvSpPr>
          <p:cNvPr id="9" name="Title 1">
            <a:extLst>
              <a:ext uri="{FF2B5EF4-FFF2-40B4-BE49-F238E27FC236}">
                <a16:creationId xmlns:a16="http://schemas.microsoft.com/office/drawing/2014/main" id="{A1428C1C-67B3-76C7-4A08-0B900ED629F1}"/>
              </a:ext>
            </a:extLst>
          </p:cNvPr>
          <p:cNvSpPr txBox="1">
            <a:spLocks/>
          </p:cNvSpPr>
          <p:nvPr/>
        </p:nvSpPr>
        <p:spPr>
          <a:xfrm>
            <a:off x="160934" y="379009"/>
            <a:ext cx="2110034" cy="710430"/>
          </a:xfrm>
          <a:prstGeom prst="rect">
            <a:avLst/>
          </a:prstGeom>
        </p:spPr>
        <p:txBody>
          <a:bodyPr vert="horz" lIns="0" tIns="117419" rIns="0" bIns="0" rtlCol="0" anchor="t">
            <a:noAutofit/>
          </a:bodyPr>
          <a:lstStyle>
            <a:lvl1pPr algn="l" defTabSz="914400" rtl="0" eaLnBrk="1" latinLnBrk="0" hangingPunct="1">
              <a:spcBef>
                <a:spcPct val="0"/>
              </a:spcBef>
              <a:buNone/>
              <a:defRPr sz="3600" b="1" kern="1200">
                <a:solidFill>
                  <a:srgbClr val="333333"/>
                </a:solidFill>
                <a:latin typeface="+mj-lt"/>
                <a:ea typeface="+mj-ea"/>
                <a:cs typeface="+mj-cs"/>
              </a:defRPr>
            </a:lvl1pPr>
          </a:lstStyle>
          <a:p>
            <a:pPr defTabSz="514221">
              <a:defRPr/>
            </a:pPr>
            <a:r>
              <a:rPr lang="en-ZA" sz="1600" b="0" dirty="0">
                <a:solidFill>
                  <a:schemeClr val="tx1"/>
                </a:solidFill>
                <a:latin typeface="Calibri" panose="020F0502020204030204" pitchFamily="34" charset="0"/>
                <a:ea typeface="Inter" panose="020B0604020202020204" charset="0"/>
                <a:cs typeface="Calibri" panose="020F0502020204030204" pitchFamily="34" charset="0"/>
              </a:rPr>
              <a:t>In 2018 an Audit with 3 Different GIS providers proved</a:t>
            </a:r>
          </a:p>
          <a:p>
            <a:pPr defTabSz="514221">
              <a:defRPr/>
            </a:pPr>
            <a:r>
              <a:rPr lang="en-ZA" sz="1600" b="0" dirty="0">
                <a:solidFill>
                  <a:schemeClr val="tx1"/>
                </a:solidFill>
                <a:latin typeface="Calibri" panose="020F0502020204030204" pitchFamily="34" charset="0"/>
                <a:ea typeface="Inter" panose="020B0604020202020204" charset="0"/>
                <a:cs typeface="Calibri" panose="020F0502020204030204" pitchFamily="34" charset="0"/>
              </a:rPr>
              <a:t>that the ES was undereading the top 15% of HH by </a:t>
            </a:r>
          </a:p>
          <a:p>
            <a:pPr defTabSz="514221">
              <a:defRPr/>
            </a:pPr>
            <a:r>
              <a:rPr lang="en-ZA" sz="1600" b="0" dirty="0">
                <a:solidFill>
                  <a:schemeClr val="tx1"/>
                </a:solidFill>
                <a:latin typeface="Calibri" panose="020F0502020204030204" pitchFamily="34" charset="0"/>
                <a:ea typeface="Inter" panose="020B0604020202020204" charset="0"/>
                <a:cs typeface="Calibri" panose="020F0502020204030204" pitchFamily="34" charset="0"/>
              </a:rPr>
              <a:t>around 40%.      </a:t>
            </a:r>
          </a:p>
        </p:txBody>
      </p:sp>
      <p:sp>
        <p:nvSpPr>
          <p:cNvPr id="10" name="Title 1">
            <a:extLst>
              <a:ext uri="{FF2B5EF4-FFF2-40B4-BE49-F238E27FC236}">
                <a16:creationId xmlns:a16="http://schemas.microsoft.com/office/drawing/2014/main" id="{0571BB3C-0DC4-CC4B-550A-E8A7D2FBFF13}"/>
              </a:ext>
            </a:extLst>
          </p:cNvPr>
          <p:cNvSpPr txBox="1">
            <a:spLocks/>
          </p:cNvSpPr>
          <p:nvPr/>
        </p:nvSpPr>
        <p:spPr>
          <a:xfrm>
            <a:off x="52343" y="3466376"/>
            <a:ext cx="2307403" cy="1881808"/>
          </a:xfrm>
          <a:prstGeom prst="rect">
            <a:avLst/>
          </a:prstGeom>
          <a:solidFill>
            <a:srgbClr val="EBF8FF"/>
          </a:solidFill>
        </p:spPr>
        <p:txBody>
          <a:bodyPr vert="horz" lIns="0" tIns="117419" rIns="0" bIns="0" rtlCol="0" anchor="t">
            <a:noAutofit/>
          </a:bodyPr>
          <a:lstStyle>
            <a:lvl1pPr algn="l" defTabSz="914400" rtl="0" eaLnBrk="1" latinLnBrk="0" hangingPunct="1">
              <a:spcBef>
                <a:spcPct val="0"/>
              </a:spcBef>
              <a:buNone/>
              <a:defRPr sz="3600" b="1" kern="1200">
                <a:solidFill>
                  <a:srgbClr val="333333"/>
                </a:solidFill>
                <a:latin typeface="+mj-lt"/>
                <a:ea typeface="+mj-ea"/>
                <a:cs typeface="+mj-cs"/>
              </a:defRPr>
            </a:lvl1pPr>
          </a:lstStyle>
          <a:p>
            <a:pPr defTabSz="514221">
              <a:defRPr/>
            </a:pPr>
            <a:r>
              <a:rPr lang="en-ZA" sz="1600" b="0" dirty="0">
                <a:solidFill>
                  <a:schemeClr val="tx1"/>
                </a:solidFill>
                <a:latin typeface="Calibri" panose="020F0502020204030204" pitchFamily="34" charset="0"/>
                <a:ea typeface="Inter" panose="020B0604020202020204" charset="0"/>
                <a:cs typeface="Calibri" panose="020F0502020204030204" pitchFamily="34" charset="0"/>
              </a:rPr>
              <a:t>Now 4 years later,</a:t>
            </a:r>
          </a:p>
          <a:p>
            <a:pPr defTabSz="514221">
              <a:defRPr/>
            </a:pPr>
            <a:r>
              <a:rPr lang="en-ZA" sz="1600" b="0" dirty="0">
                <a:solidFill>
                  <a:schemeClr val="tx1"/>
                </a:solidFill>
                <a:latin typeface="Calibri" panose="020F0502020204030204" pitchFamily="34" charset="0"/>
                <a:ea typeface="Inter" panose="020B0604020202020204" charset="0"/>
                <a:cs typeface="Calibri" panose="020F0502020204030204" pitchFamily="34" charset="0"/>
              </a:rPr>
              <a:t>with increased living standards, higher internet penetration, hybrid work, will only have made things worse.</a:t>
            </a:r>
          </a:p>
        </p:txBody>
      </p:sp>
    </p:spTree>
    <p:extLst>
      <p:ext uri="{BB962C8B-B14F-4D97-AF65-F5344CB8AC3E}">
        <p14:creationId xmlns:p14="http://schemas.microsoft.com/office/powerpoint/2010/main" val="28853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2;p57">
            <a:extLst>
              <a:ext uri="{FF2B5EF4-FFF2-40B4-BE49-F238E27FC236}">
                <a16:creationId xmlns:a16="http://schemas.microsoft.com/office/drawing/2014/main" id="{A29FB3A5-AD8B-FFBD-D53D-A49DAA8F35F6}"/>
              </a:ext>
            </a:extLst>
          </p:cNvPr>
          <p:cNvSpPr txBox="1">
            <a:spLocks/>
          </p:cNvSpPr>
          <p:nvPr/>
        </p:nvSpPr>
        <p:spPr>
          <a:xfrm>
            <a:off x="995272" y="803517"/>
            <a:ext cx="82869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2800" b="1" dirty="0">
                <a:latin typeface="Calibri" panose="020F0502020204030204" pitchFamily="34" charset="0"/>
                <a:cs typeface="Calibri" panose="020F0502020204030204" pitchFamily="34" charset="0"/>
              </a:rPr>
              <a:t>Face-2-Face</a:t>
            </a:r>
            <a:r>
              <a:rPr lang="en-ZA" sz="2400" b="1" dirty="0">
                <a:latin typeface="Calibri" panose="020F0502020204030204" pitchFamily="34" charset="0"/>
                <a:cs typeface="Calibri" panose="020F0502020204030204" pitchFamily="34" charset="0"/>
              </a:rPr>
              <a:t> Undereads </a:t>
            </a:r>
          </a:p>
        </p:txBody>
      </p:sp>
      <p:sp>
        <p:nvSpPr>
          <p:cNvPr id="4" name="Google Shape;737;p57">
            <a:extLst>
              <a:ext uri="{FF2B5EF4-FFF2-40B4-BE49-F238E27FC236}">
                <a16:creationId xmlns:a16="http://schemas.microsoft.com/office/drawing/2014/main" id="{6914F741-DCC5-4EFF-9F4B-3E3F795A89CA}"/>
              </a:ext>
            </a:extLst>
          </p:cNvPr>
          <p:cNvSpPr txBox="1"/>
          <p:nvPr/>
        </p:nvSpPr>
        <p:spPr>
          <a:xfrm>
            <a:off x="3491414" y="2639984"/>
            <a:ext cx="1896900" cy="1417800"/>
          </a:xfrm>
          <a:prstGeom prst="rect">
            <a:avLst/>
          </a:prstGeom>
          <a:noFill/>
          <a:ln>
            <a:noFill/>
          </a:ln>
        </p:spPr>
        <p:txBody>
          <a:bodyPr spcFirstLastPara="1" wrap="square" lIns="91425" tIns="45700" rIns="0" bIns="45700" anchor="t" anchorCtr="0">
            <a:noAutofit/>
          </a:bodyPr>
          <a:lstStyle/>
          <a:p>
            <a:pPr lvl="1" algn="ctr" rtl="0">
              <a:spcBef>
                <a:spcPts val="0"/>
              </a:spcBef>
              <a:spcAft>
                <a:spcPts val="0"/>
              </a:spcAft>
              <a:buClr>
                <a:schemeClr val="dk1"/>
              </a:buClr>
              <a:buSzPts val="1000"/>
            </a:pPr>
            <a:r>
              <a:rPr lang="en-ZA" dirty="0">
                <a:solidFill>
                  <a:schemeClr val="dk1"/>
                </a:solidFill>
                <a:latin typeface="Calibri" panose="020F0502020204030204" pitchFamily="34" charset="0"/>
                <a:ea typeface="Inter"/>
                <a:cs typeface="Calibri" panose="020F0502020204030204" pitchFamily="34" charset="0"/>
                <a:sym typeface="Inter"/>
              </a:rPr>
              <a:t>All Dwellings with increased security like flats, townhouses, gated estates </a:t>
            </a:r>
            <a:endParaRPr dirty="0">
              <a:solidFill>
                <a:schemeClr val="dk1"/>
              </a:solidFill>
              <a:latin typeface="Calibri" panose="020F0502020204030204" pitchFamily="34" charset="0"/>
              <a:ea typeface="Inter"/>
              <a:cs typeface="Calibri" panose="020F0502020204030204" pitchFamily="34" charset="0"/>
              <a:sym typeface="Inter"/>
            </a:endParaRPr>
          </a:p>
        </p:txBody>
      </p:sp>
      <p:sp>
        <p:nvSpPr>
          <p:cNvPr id="6" name="Google Shape;739;p57">
            <a:extLst>
              <a:ext uri="{FF2B5EF4-FFF2-40B4-BE49-F238E27FC236}">
                <a16:creationId xmlns:a16="http://schemas.microsoft.com/office/drawing/2014/main" id="{D36FC5FC-E720-976C-FF70-55663F45CA33}"/>
              </a:ext>
            </a:extLst>
          </p:cNvPr>
          <p:cNvSpPr txBox="1"/>
          <p:nvPr/>
        </p:nvSpPr>
        <p:spPr>
          <a:xfrm>
            <a:off x="6197325" y="2602552"/>
            <a:ext cx="1896900" cy="1417800"/>
          </a:xfrm>
          <a:prstGeom prst="rect">
            <a:avLst/>
          </a:prstGeom>
          <a:noFill/>
          <a:ln>
            <a:noFill/>
          </a:ln>
        </p:spPr>
        <p:txBody>
          <a:bodyPr spcFirstLastPara="1" wrap="square" lIns="91425" tIns="45700" rIns="0" bIns="45700" anchor="t" anchorCtr="0">
            <a:noAutofit/>
          </a:bodyPr>
          <a:lstStyle/>
          <a:p>
            <a:pPr lvl="1" algn="ctr" rtl="0">
              <a:spcBef>
                <a:spcPts val="0"/>
              </a:spcBef>
              <a:spcAft>
                <a:spcPts val="0"/>
              </a:spcAft>
              <a:buClr>
                <a:schemeClr val="dk1"/>
              </a:buClr>
              <a:buSzPts val="1000"/>
            </a:pPr>
            <a:r>
              <a:rPr lang="en-ZA" dirty="0">
                <a:solidFill>
                  <a:schemeClr val="dk1"/>
                </a:solidFill>
                <a:latin typeface="Calibri" panose="020F0502020204030204" pitchFamily="34" charset="0"/>
                <a:ea typeface="Inter"/>
                <a:cs typeface="Calibri" panose="020F0502020204030204" pitchFamily="34" charset="0"/>
                <a:sym typeface="Inter"/>
              </a:rPr>
              <a:t>More bored/kind people who have the time and inclination to let strangers into their house for 40 minutes are sampled. </a:t>
            </a:r>
            <a:endParaRPr dirty="0">
              <a:solidFill>
                <a:schemeClr val="dk1"/>
              </a:solidFill>
              <a:latin typeface="Calibri" panose="020F0502020204030204" pitchFamily="34" charset="0"/>
              <a:ea typeface="Inter"/>
              <a:cs typeface="Calibri" panose="020F0502020204030204" pitchFamily="34" charset="0"/>
              <a:sym typeface="Inter"/>
            </a:endParaRPr>
          </a:p>
        </p:txBody>
      </p:sp>
      <p:sp>
        <p:nvSpPr>
          <p:cNvPr id="7" name="Google Shape;741;p57">
            <a:extLst>
              <a:ext uri="{FF2B5EF4-FFF2-40B4-BE49-F238E27FC236}">
                <a16:creationId xmlns:a16="http://schemas.microsoft.com/office/drawing/2014/main" id="{68CAAB2F-CE1C-27E6-F59F-C6541F1C9587}"/>
              </a:ext>
            </a:extLst>
          </p:cNvPr>
          <p:cNvSpPr/>
          <p:nvPr/>
        </p:nvSpPr>
        <p:spPr>
          <a:xfrm>
            <a:off x="3451925" y="4031906"/>
            <a:ext cx="2209800" cy="414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ZA" sz="1100" b="1" dirty="0">
                <a:solidFill>
                  <a:schemeClr val="lt1"/>
                </a:solidFill>
                <a:latin typeface="Calibri" panose="020F0502020204030204" pitchFamily="34" charset="0"/>
                <a:ea typeface="Inter"/>
                <a:cs typeface="Calibri" panose="020F0502020204030204" pitchFamily="34" charset="0"/>
                <a:sym typeface="Inter"/>
              </a:rPr>
              <a:t>WAY FEWER SECURE COMPLEXIS </a:t>
            </a:r>
            <a:endParaRPr sz="1100" b="1" dirty="0">
              <a:solidFill>
                <a:schemeClr val="lt1"/>
              </a:solidFill>
              <a:latin typeface="Calibri" panose="020F0502020204030204" pitchFamily="34" charset="0"/>
              <a:ea typeface="Inter"/>
              <a:cs typeface="Calibri" panose="020F0502020204030204" pitchFamily="34" charset="0"/>
              <a:sym typeface="Inter"/>
            </a:endParaRPr>
          </a:p>
        </p:txBody>
      </p:sp>
      <p:sp>
        <p:nvSpPr>
          <p:cNvPr id="8" name="Google Shape;742;p57">
            <a:extLst>
              <a:ext uri="{FF2B5EF4-FFF2-40B4-BE49-F238E27FC236}">
                <a16:creationId xmlns:a16="http://schemas.microsoft.com/office/drawing/2014/main" id="{B300F97B-2778-12F5-0239-1FC8A7239D7F}"/>
              </a:ext>
            </a:extLst>
          </p:cNvPr>
          <p:cNvSpPr/>
          <p:nvPr/>
        </p:nvSpPr>
        <p:spPr>
          <a:xfrm>
            <a:off x="6104160" y="4031906"/>
            <a:ext cx="2209800" cy="4149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ZA" sz="1100" b="1" dirty="0">
                <a:solidFill>
                  <a:schemeClr val="lt1"/>
                </a:solidFill>
                <a:latin typeface="Calibri" panose="020F0502020204030204" pitchFamily="34" charset="0"/>
                <a:ea typeface="Inter"/>
                <a:cs typeface="Calibri" panose="020F0502020204030204" pitchFamily="34" charset="0"/>
                <a:sym typeface="Inter"/>
              </a:rPr>
              <a:t>NO BUSY, WORKING PEOPLE </a:t>
            </a:r>
            <a:endParaRPr sz="1100" b="1" dirty="0">
              <a:solidFill>
                <a:schemeClr val="lt1"/>
              </a:solidFill>
              <a:latin typeface="Calibri" panose="020F0502020204030204" pitchFamily="34" charset="0"/>
              <a:ea typeface="Inter"/>
              <a:cs typeface="Calibri" panose="020F0502020204030204" pitchFamily="34" charset="0"/>
              <a:sym typeface="Inter"/>
            </a:endParaRPr>
          </a:p>
        </p:txBody>
      </p:sp>
      <p:sp>
        <p:nvSpPr>
          <p:cNvPr id="49" name="Google Shape;736;p57">
            <a:extLst>
              <a:ext uri="{FF2B5EF4-FFF2-40B4-BE49-F238E27FC236}">
                <a16:creationId xmlns:a16="http://schemas.microsoft.com/office/drawing/2014/main" id="{CE045654-E482-C247-BC28-26A43B14D4FF}"/>
              </a:ext>
            </a:extLst>
          </p:cNvPr>
          <p:cNvSpPr txBox="1"/>
          <p:nvPr/>
        </p:nvSpPr>
        <p:spPr>
          <a:xfrm>
            <a:off x="3397284" y="2217141"/>
            <a:ext cx="2209800" cy="273900"/>
          </a:xfrm>
          <a:prstGeom prst="rect">
            <a:avLst/>
          </a:prstGeom>
          <a:noFill/>
          <a:ln>
            <a:noFill/>
          </a:ln>
        </p:spPr>
        <p:txBody>
          <a:bodyPr spcFirstLastPara="1" wrap="square" lIns="91425" tIns="45700" rIns="91425" bIns="45700" anchor="t" anchorCtr="0">
            <a:noAutofit/>
          </a:bodyPr>
          <a:lstStyle/>
          <a:p>
            <a:pPr algn="ctr">
              <a:buSzPts val="1800"/>
            </a:pPr>
            <a:r>
              <a:rPr lang="en" sz="2400" b="1" dirty="0">
                <a:solidFill>
                  <a:srgbClr val="32BBB9"/>
                </a:solidFill>
                <a:latin typeface="Calibri" panose="020F0502020204030204" pitchFamily="34" charset="0"/>
                <a:ea typeface="Inter"/>
                <a:cs typeface="Calibri" panose="020F0502020204030204" pitchFamily="34" charset="0"/>
                <a:sym typeface="Inter"/>
              </a:rPr>
              <a:t>2 HH TYPE </a:t>
            </a:r>
            <a:endParaRPr sz="1600" dirty="0">
              <a:solidFill>
                <a:srgbClr val="32BBB9"/>
              </a:solidFill>
              <a:latin typeface="Calibri" panose="020F0502020204030204" pitchFamily="34" charset="0"/>
              <a:ea typeface="Inter"/>
              <a:cs typeface="Calibri" panose="020F0502020204030204" pitchFamily="34" charset="0"/>
              <a:sym typeface="Inter"/>
            </a:endParaRPr>
          </a:p>
        </p:txBody>
      </p:sp>
      <p:sp>
        <p:nvSpPr>
          <p:cNvPr id="50" name="Google Shape;738;p57">
            <a:extLst>
              <a:ext uri="{FF2B5EF4-FFF2-40B4-BE49-F238E27FC236}">
                <a16:creationId xmlns:a16="http://schemas.microsoft.com/office/drawing/2014/main" id="{871511C5-C01C-1855-CAB2-70DD072F9D90}"/>
              </a:ext>
            </a:extLst>
          </p:cNvPr>
          <p:cNvSpPr txBox="1"/>
          <p:nvPr/>
        </p:nvSpPr>
        <p:spPr>
          <a:xfrm>
            <a:off x="5769187" y="2207107"/>
            <a:ext cx="2695650" cy="234440"/>
          </a:xfrm>
          <a:prstGeom prst="rect">
            <a:avLst/>
          </a:prstGeom>
          <a:noFill/>
          <a:ln>
            <a:noFill/>
          </a:ln>
        </p:spPr>
        <p:txBody>
          <a:bodyPr spcFirstLastPara="1" wrap="square" lIns="91425" tIns="45700" rIns="91425" bIns="45700" anchor="t" anchorCtr="0">
            <a:noAutofit/>
          </a:bodyPr>
          <a:lstStyle/>
          <a:p>
            <a:pPr algn="ctr">
              <a:buSzPts val="1800"/>
            </a:pPr>
            <a:r>
              <a:rPr lang="en" sz="2400" b="1" dirty="0">
                <a:solidFill>
                  <a:srgbClr val="FF9408"/>
                </a:solidFill>
                <a:latin typeface="Calibri" panose="020F0502020204030204" pitchFamily="34" charset="0"/>
                <a:ea typeface="Inter"/>
                <a:cs typeface="Calibri" panose="020F0502020204030204" pitchFamily="34" charset="0"/>
                <a:sym typeface="Inter"/>
              </a:rPr>
              <a:t> 3 LIFESTYLE</a:t>
            </a:r>
            <a:endParaRPr sz="1600" dirty="0">
              <a:solidFill>
                <a:srgbClr val="FF9408"/>
              </a:solidFill>
              <a:latin typeface="Calibri" panose="020F0502020204030204" pitchFamily="34" charset="0"/>
              <a:ea typeface="Inter"/>
              <a:cs typeface="Calibri" panose="020F0502020204030204" pitchFamily="34" charset="0"/>
              <a:sym typeface="Inter"/>
            </a:endParaRPr>
          </a:p>
        </p:txBody>
      </p:sp>
      <p:sp>
        <p:nvSpPr>
          <p:cNvPr id="51" name="Google Shape;753;p57">
            <a:extLst>
              <a:ext uri="{FF2B5EF4-FFF2-40B4-BE49-F238E27FC236}">
                <a16:creationId xmlns:a16="http://schemas.microsoft.com/office/drawing/2014/main" id="{B48FEA1A-3A4A-2893-24B1-8CF280E848E3}"/>
              </a:ext>
            </a:extLst>
          </p:cNvPr>
          <p:cNvSpPr/>
          <p:nvPr/>
        </p:nvSpPr>
        <p:spPr>
          <a:xfrm>
            <a:off x="4411385" y="2145438"/>
            <a:ext cx="172244" cy="102754"/>
          </a:xfrm>
          <a:custGeom>
            <a:avLst/>
            <a:gdLst/>
            <a:ahLst/>
            <a:cxnLst/>
            <a:rect l="l" t="t" r="r" b="b"/>
            <a:pathLst>
              <a:path w="1802" h="1075" extrusionOk="0">
                <a:moveTo>
                  <a:pt x="1" y="0"/>
                </a:moveTo>
                <a:lnTo>
                  <a:pt x="1" y="107"/>
                </a:lnTo>
                <a:cubicBezTo>
                  <a:pt x="1" y="579"/>
                  <a:pt x="344" y="1029"/>
                  <a:pt x="815" y="1072"/>
                </a:cubicBezTo>
                <a:cubicBezTo>
                  <a:pt x="840" y="1074"/>
                  <a:pt x="865" y="1075"/>
                  <a:pt x="889" y="1075"/>
                </a:cubicBezTo>
                <a:cubicBezTo>
                  <a:pt x="1392" y="1075"/>
                  <a:pt x="1801" y="662"/>
                  <a:pt x="1801" y="171"/>
                </a:cubicBezTo>
                <a:lnTo>
                  <a:pt x="1801" y="0"/>
                </a:lnTo>
                <a:close/>
              </a:path>
            </a:pathLst>
          </a:custGeom>
          <a:solidFill>
            <a:srgbClr val="6E37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2" name="Google Shape;754;p57">
            <a:extLst>
              <a:ext uri="{FF2B5EF4-FFF2-40B4-BE49-F238E27FC236}">
                <a16:creationId xmlns:a16="http://schemas.microsoft.com/office/drawing/2014/main" id="{159BCA03-A135-5902-69EF-3A05A191D773}"/>
              </a:ext>
            </a:extLst>
          </p:cNvPr>
          <p:cNvSpPr/>
          <p:nvPr/>
        </p:nvSpPr>
        <p:spPr>
          <a:xfrm>
            <a:off x="4497410" y="1428459"/>
            <a:ext cx="291056" cy="647397"/>
          </a:xfrm>
          <a:custGeom>
            <a:avLst/>
            <a:gdLst/>
            <a:ahLst/>
            <a:cxnLst/>
            <a:rect l="l" t="t" r="r" b="b"/>
            <a:pathLst>
              <a:path w="3045" h="6773" extrusionOk="0">
                <a:moveTo>
                  <a:pt x="1" y="0"/>
                </a:moveTo>
                <a:lnTo>
                  <a:pt x="1" y="6772"/>
                </a:lnTo>
                <a:lnTo>
                  <a:pt x="901" y="6772"/>
                </a:lnTo>
                <a:lnTo>
                  <a:pt x="1437" y="5701"/>
                </a:lnTo>
                <a:cubicBezTo>
                  <a:pt x="2380" y="5208"/>
                  <a:pt x="3044" y="4201"/>
                  <a:pt x="3044" y="3022"/>
                </a:cubicBezTo>
                <a:cubicBezTo>
                  <a:pt x="3044" y="1350"/>
                  <a:pt x="1694" y="0"/>
                  <a:pt x="22" y="0"/>
                </a:cubicBezTo>
                <a:close/>
              </a:path>
            </a:pathLst>
          </a:custGeom>
          <a:solidFill>
            <a:srgbClr val="6E37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3" name="Google Shape;755;p57">
            <a:extLst>
              <a:ext uri="{FF2B5EF4-FFF2-40B4-BE49-F238E27FC236}">
                <a16:creationId xmlns:a16="http://schemas.microsoft.com/office/drawing/2014/main" id="{C7CA938B-8924-3712-E377-2A5B46646749}"/>
              </a:ext>
            </a:extLst>
          </p:cNvPr>
          <p:cNvSpPr/>
          <p:nvPr/>
        </p:nvSpPr>
        <p:spPr>
          <a:xfrm>
            <a:off x="4206547" y="1428459"/>
            <a:ext cx="290961" cy="647397"/>
          </a:xfrm>
          <a:custGeom>
            <a:avLst/>
            <a:gdLst/>
            <a:ahLst/>
            <a:cxnLst/>
            <a:rect l="l" t="t" r="r" b="b"/>
            <a:pathLst>
              <a:path w="3044" h="6773" extrusionOk="0">
                <a:moveTo>
                  <a:pt x="3023" y="0"/>
                </a:moveTo>
                <a:cubicBezTo>
                  <a:pt x="1372" y="0"/>
                  <a:pt x="1" y="1350"/>
                  <a:pt x="1" y="3022"/>
                </a:cubicBezTo>
                <a:cubicBezTo>
                  <a:pt x="1" y="4201"/>
                  <a:pt x="665" y="5208"/>
                  <a:pt x="1608" y="5701"/>
                </a:cubicBezTo>
                <a:lnTo>
                  <a:pt x="2144" y="6772"/>
                </a:lnTo>
                <a:lnTo>
                  <a:pt x="3044" y="6772"/>
                </a:lnTo>
                <a:lnTo>
                  <a:pt x="3044" y="0"/>
                </a:lnTo>
                <a:close/>
              </a:path>
            </a:pathLst>
          </a:custGeom>
          <a:solidFill>
            <a:srgbClr val="32BB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4" name="Google Shape;756;p57">
            <a:extLst>
              <a:ext uri="{FF2B5EF4-FFF2-40B4-BE49-F238E27FC236}">
                <a16:creationId xmlns:a16="http://schemas.microsoft.com/office/drawing/2014/main" id="{6B8948B8-9831-9EED-CD44-BFFC09BCD2CB}"/>
              </a:ext>
            </a:extLst>
          </p:cNvPr>
          <p:cNvSpPr/>
          <p:nvPr/>
        </p:nvSpPr>
        <p:spPr>
          <a:xfrm>
            <a:off x="4343806" y="1717220"/>
            <a:ext cx="307401" cy="428221"/>
          </a:xfrm>
          <a:custGeom>
            <a:avLst/>
            <a:gdLst/>
            <a:ahLst/>
            <a:cxnLst/>
            <a:rect l="l" t="t" r="r" b="b"/>
            <a:pathLst>
              <a:path w="3216" h="4480" extrusionOk="0">
                <a:moveTo>
                  <a:pt x="194" y="1"/>
                </a:moveTo>
                <a:cubicBezTo>
                  <a:pt x="86" y="1"/>
                  <a:pt x="1" y="108"/>
                  <a:pt x="22" y="215"/>
                </a:cubicBezTo>
                <a:cubicBezTo>
                  <a:pt x="108" y="837"/>
                  <a:pt x="536" y="1351"/>
                  <a:pt x="1115" y="1544"/>
                </a:cubicBezTo>
                <a:cubicBezTo>
                  <a:pt x="1201" y="1565"/>
                  <a:pt x="1244" y="1630"/>
                  <a:pt x="1244" y="1715"/>
                </a:cubicBezTo>
                <a:lnTo>
                  <a:pt x="1244" y="3751"/>
                </a:lnTo>
                <a:lnTo>
                  <a:pt x="708" y="3751"/>
                </a:lnTo>
                <a:lnTo>
                  <a:pt x="708" y="4480"/>
                </a:lnTo>
                <a:lnTo>
                  <a:pt x="2508" y="4480"/>
                </a:lnTo>
                <a:lnTo>
                  <a:pt x="2508" y="3751"/>
                </a:lnTo>
                <a:lnTo>
                  <a:pt x="1972" y="3751"/>
                </a:lnTo>
                <a:lnTo>
                  <a:pt x="1972" y="1715"/>
                </a:lnTo>
                <a:cubicBezTo>
                  <a:pt x="1972" y="1630"/>
                  <a:pt x="2015" y="1565"/>
                  <a:pt x="2101" y="1544"/>
                </a:cubicBezTo>
                <a:cubicBezTo>
                  <a:pt x="2679" y="1351"/>
                  <a:pt x="3130" y="837"/>
                  <a:pt x="3194" y="215"/>
                </a:cubicBezTo>
                <a:cubicBezTo>
                  <a:pt x="3215" y="108"/>
                  <a:pt x="3130" y="1"/>
                  <a:pt x="3022" y="1"/>
                </a:cubicBezTo>
                <a:lnTo>
                  <a:pt x="2679" y="1"/>
                </a:lnTo>
                <a:cubicBezTo>
                  <a:pt x="2594" y="1"/>
                  <a:pt x="2508" y="65"/>
                  <a:pt x="2487" y="151"/>
                </a:cubicBezTo>
                <a:cubicBezTo>
                  <a:pt x="2422" y="580"/>
                  <a:pt x="2058" y="901"/>
                  <a:pt x="1608" y="901"/>
                </a:cubicBezTo>
                <a:cubicBezTo>
                  <a:pt x="1158" y="901"/>
                  <a:pt x="794" y="580"/>
                  <a:pt x="729" y="151"/>
                </a:cubicBezTo>
                <a:cubicBezTo>
                  <a:pt x="708" y="65"/>
                  <a:pt x="622" y="1"/>
                  <a:pt x="536" y="1"/>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5" name="Google Shape;757;p57">
            <a:extLst>
              <a:ext uri="{FF2B5EF4-FFF2-40B4-BE49-F238E27FC236}">
                <a16:creationId xmlns:a16="http://schemas.microsoft.com/office/drawing/2014/main" id="{00B2392A-B47A-6903-32EB-53004932D06F}"/>
              </a:ext>
            </a:extLst>
          </p:cNvPr>
          <p:cNvSpPr/>
          <p:nvPr/>
        </p:nvSpPr>
        <p:spPr>
          <a:xfrm>
            <a:off x="4462618" y="1274760"/>
            <a:ext cx="69777" cy="84115"/>
          </a:xfrm>
          <a:custGeom>
            <a:avLst/>
            <a:gdLst/>
            <a:ahLst/>
            <a:cxnLst/>
            <a:rect l="l" t="t" r="r" b="b"/>
            <a:pathLst>
              <a:path w="730" h="880" extrusionOk="0">
                <a:moveTo>
                  <a:pt x="193" y="1"/>
                </a:moveTo>
                <a:cubicBezTo>
                  <a:pt x="86" y="1"/>
                  <a:pt x="1" y="65"/>
                  <a:pt x="1" y="172"/>
                </a:cubicBezTo>
                <a:lnTo>
                  <a:pt x="1" y="708"/>
                </a:lnTo>
                <a:cubicBezTo>
                  <a:pt x="1" y="794"/>
                  <a:pt x="86" y="880"/>
                  <a:pt x="193" y="880"/>
                </a:cubicBezTo>
                <a:lnTo>
                  <a:pt x="536" y="880"/>
                </a:lnTo>
                <a:cubicBezTo>
                  <a:pt x="644" y="880"/>
                  <a:pt x="729" y="794"/>
                  <a:pt x="729" y="708"/>
                </a:cubicBezTo>
                <a:lnTo>
                  <a:pt x="729" y="172"/>
                </a:lnTo>
                <a:cubicBezTo>
                  <a:pt x="729" y="65"/>
                  <a:pt x="644" y="1"/>
                  <a:pt x="536" y="1"/>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6" name="Google Shape;758;p57">
            <a:extLst>
              <a:ext uri="{FF2B5EF4-FFF2-40B4-BE49-F238E27FC236}">
                <a16:creationId xmlns:a16="http://schemas.microsoft.com/office/drawing/2014/main" id="{20EBF8B3-C619-F10A-AAB6-BCCD67D17555}"/>
              </a:ext>
            </a:extLst>
          </p:cNvPr>
          <p:cNvSpPr/>
          <p:nvPr/>
        </p:nvSpPr>
        <p:spPr>
          <a:xfrm>
            <a:off x="4733026" y="1386976"/>
            <a:ext cx="98453" cy="93291"/>
          </a:xfrm>
          <a:custGeom>
            <a:avLst/>
            <a:gdLst/>
            <a:ahLst/>
            <a:cxnLst/>
            <a:rect l="l" t="t" r="r" b="b"/>
            <a:pathLst>
              <a:path w="1030" h="976" extrusionOk="0">
                <a:moveTo>
                  <a:pt x="571" y="0"/>
                </a:moveTo>
                <a:cubicBezTo>
                  <a:pt x="526" y="0"/>
                  <a:pt x="483" y="16"/>
                  <a:pt x="451" y="48"/>
                </a:cubicBezTo>
                <a:lnTo>
                  <a:pt x="65" y="434"/>
                </a:lnTo>
                <a:cubicBezTo>
                  <a:pt x="0" y="499"/>
                  <a:pt x="0" y="606"/>
                  <a:pt x="65" y="670"/>
                </a:cubicBezTo>
                <a:lnTo>
                  <a:pt x="322" y="927"/>
                </a:lnTo>
                <a:cubicBezTo>
                  <a:pt x="354" y="959"/>
                  <a:pt x="402" y="975"/>
                  <a:pt x="451" y="975"/>
                </a:cubicBezTo>
                <a:cubicBezTo>
                  <a:pt x="499" y="975"/>
                  <a:pt x="547" y="959"/>
                  <a:pt x="579" y="927"/>
                </a:cubicBezTo>
                <a:lnTo>
                  <a:pt x="943" y="563"/>
                </a:lnTo>
                <a:cubicBezTo>
                  <a:pt x="1029" y="477"/>
                  <a:pt x="1029" y="370"/>
                  <a:pt x="943" y="306"/>
                </a:cubicBezTo>
                <a:lnTo>
                  <a:pt x="708" y="48"/>
                </a:lnTo>
                <a:cubicBezTo>
                  <a:pt x="665" y="16"/>
                  <a:pt x="617" y="0"/>
                  <a:pt x="571" y="0"/>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7" name="Google Shape;759;p57">
            <a:extLst>
              <a:ext uri="{FF2B5EF4-FFF2-40B4-BE49-F238E27FC236}">
                <a16:creationId xmlns:a16="http://schemas.microsoft.com/office/drawing/2014/main" id="{C4B66C9E-B41E-B1C2-EEFC-2CB60BB61F79}"/>
              </a:ext>
            </a:extLst>
          </p:cNvPr>
          <p:cNvSpPr/>
          <p:nvPr/>
        </p:nvSpPr>
        <p:spPr>
          <a:xfrm>
            <a:off x="4857954" y="1684530"/>
            <a:ext cx="84115" cy="67674"/>
          </a:xfrm>
          <a:custGeom>
            <a:avLst/>
            <a:gdLst/>
            <a:ahLst/>
            <a:cxnLst/>
            <a:rect l="l" t="t" r="r" b="b"/>
            <a:pathLst>
              <a:path w="880" h="708" extrusionOk="0">
                <a:moveTo>
                  <a:pt x="172" y="0"/>
                </a:moveTo>
                <a:cubicBezTo>
                  <a:pt x="65" y="0"/>
                  <a:pt x="1" y="64"/>
                  <a:pt x="1" y="172"/>
                </a:cubicBezTo>
                <a:lnTo>
                  <a:pt x="1" y="536"/>
                </a:lnTo>
                <a:cubicBezTo>
                  <a:pt x="1" y="622"/>
                  <a:pt x="65" y="707"/>
                  <a:pt x="172" y="707"/>
                </a:cubicBezTo>
                <a:lnTo>
                  <a:pt x="708" y="707"/>
                </a:lnTo>
                <a:cubicBezTo>
                  <a:pt x="794" y="707"/>
                  <a:pt x="879" y="622"/>
                  <a:pt x="879" y="536"/>
                </a:cubicBezTo>
                <a:lnTo>
                  <a:pt x="879" y="172"/>
                </a:lnTo>
                <a:cubicBezTo>
                  <a:pt x="879" y="64"/>
                  <a:pt x="794" y="0"/>
                  <a:pt x="708" y="0"/>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8" name="Google Shape;760;p57">
            <a:extLst>
              <a:ext uri="{FF2B5EF4-FFF2-40B4-BE49-F238E27FC236}">
                <a16:creationId xmlns:a16="http://schemas.microsoft.com/office/drawing/2014/main" id="{380A5569-6B89-9A27-6644-2553F49ED215}"/>
              </a:ext>
            </a:extLst>
          </p:cNvPr>
          <p:cNvSpPr/>
          <p:nvPr/>
        </p:nvSpPr>
        <p:spPr>
          <a:xfrm>
            <a:off x="4052944" y="1684530"/>
            <a:ext cx="86122" cy="67674"/>
          </a:xfrm>
          <a:custGeom>
            <a:avLst/>
            <a:gdLst/>
            <a:ahLst/>
            <a:cxnLst/>
            <a:rect l="l" t="t" r="r" b="b"/>
            <a:pathLst>
              <a:path w="901" h="708" extrusionOk="0">
                <a:moveTo>
                  <a:pt x="193" y="0"/>
                </a:moveTo>
                <a:cubicBezTo>
                  <a:pt x="86" y="0"/>
                  <a:pt x="0" y="64"/>
                  <a:pt x="0" y="172"/>
                </a:cubicBezTo>
                <a:lnTo>
                  <a:pt x="0" y="536"/>
                </a:lnTo>
                <a:cubicBezTo>
                  <a:pt x="0" y="622"/>
                  <a:pt x="86" y="707"/>
                  <a:pt x="193" y="707"/>
                </a:cubicBezTo>
                <a:lnTo>
                  <a:pt x="708" y="707"/>
                </a:lnTo>
                <a:cubicBezTo>
                  <a:pt x="815" y="707"/>
                  <a:pt x="901" y="622"/>
                  <a:pt x="901" y="536"/>
                </a:cubicBezTo>
                <a:lnTo>
                  <a:pt x="901" y="172"/>
                </a:lnTo>
                <a:cubicBezTo>
                  <a:pt x="901" y="64"/>
                  <a:pt x="815" y="0"/>
                  <a:pt x="708" y="0"/>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59" name="Google Shape;761;p57">
            <a:extLst>
              <a:ext uri="{FF2B5EF4-FFF2-40B4-BE49-F238E27FC236}">
                <a16:creationId xmlns:a16="http://schemas.microsoft.com/office/drawing/2014/main" id="{DA51DF29-14BA-3357-20A0-689CBBAD3CED}"/>
              </a:ext>
            </a:extLst>
          </p:cNvPr>
          <p:cNvSpPr/>
          <p:nvPr/>
        </p:nvSpPr>
        <p:spPr>
          <a:xfrm>
            <a:off x="4165637" y="1386976"/>
            <a:ext cx="96350" cy="93291"/>
          </a:xfrm>
          <a:custGeom>
            <a:avLst/>
            <a:gdLst/>
            <a:ahLst/>
            <a:cxnLst/>
            <a:rect l="l" t="t" r="r" b="b"/>
            <a:pathLst>
              <a:path w="1008" h="976" extrusionOk="0">
                <a:moveTo>
                  <a:pt x="439" y="0"/>
                </a:moveTo>
                <a:cubicBezTo>
                  <a:pt x="397" y="0"/>
                  <a:pt x="354" y="16"/>
                  <a:pt x="322" y="48"/>
                </a:cubicBezTo>
                <a:lnTo>
                  <a:pt x="64" y="306"/>
                </a:lnTo>
                <a:cubicBezTo>
                  <a:pt x="0" y="370"/>
                  <a:pt x="0" y="477"/>
                  <a:pt x="64" y="563"/>
                </a:cubicBezTo>
                <a:lnTo>
                  <a:pt x="429" y="927"/>
                </a:lnTo>
                <a:cubicBezTo>
                  <a:pt x="472" y="959"/>
                  <a:pt x="520" y="975"/>
                  <a:pt x="565" y="975"/>
                </a:cubicBezTo>
                <a:cubicBezTo>
                  <a:pt x="611" y="975"/>
                  <a:pt x="654" y="959"/>
                  <a:pt x="686" y="927"/>
                </a:cubicBezTo>
                <a:lnTo>
                  <a:pt x="943" y="670"/>
                </a:lnTo>
                <a:cubicBezTo>
                  <a:pt x="1007" y="606"/>
                  <a:pt x="1007" y="499"/>
                  <a:pt x="943" y="434"/>
                </a:cubicBezTo>
                <a:lnTo>
                  <a:pt x="557" y="48"/>
                </a:lnTo>
                <a:cubicBezTo>
                  <a:pt x="525" y="16"/>
                  <a:pt x="482" y="0"/>
                  <a:pt x="439" y="0"/>
                </a:cubicBezTo>
                <a:close/>
              </a:path>
            </a:pathLst>
          </a:custGeom>
          <a:solidFill>
            <a:srgbClr val="FA32A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nvGrpSpPr>
          <p:cNvPr id="60" name="Google Shape;762;p57">
            <a:extLst>
              <a:ext uri="{FF2B5EF4-FFF2-40B4-BE49-F238E27FC236}">
                <a16:creationId xmlns:a16="http://schemas.microsoft.com/office/drawing/2014/main" id="{58ACC11B-EC8A-4201-DB21-6C0AC58FE75D}"/>
              </a:ext>
            </a:extLst>
          </p:cNvPr>
          <p:cNvGrpSpPr/>
          <p:nvPr/>
        </p:nvGrpSpPr>
        <p:grpSpPr>
          <a:xfrm>
            <a:off x="6657376" y="1274708"/>
            <a:ext cx="889129" cy="973539"/>
            <a:chOff x="5526050" y="3423800"/>
            <a:chExt cx="232525" cy="254600"/>
          </a:xfrm>
        </p:grpSpPr>
        <p:sp>
          <p:nvSpPr>
            <p:cNvPr id="61" name="Google Shape;763;p57">
              <a:extLst>
                <a:ext uri="{FF2B5EF4-FFF2-40B4-BE49-F238E27FC236}">
                  <a16:creationId xmlns:a16="http://schemas.microsoft.com/office/drawing/2014/main" id="{1242E010-3B63-D8DC-41A2-54936612E61F}"/>
                </a:ext>
              </a:extLst>
            </p:cNvPr>
            <p:cNvSpPr/>
            <p:nvPr/>
          </p:nvSpPr>
          <p:spPr>
            <a:xfrm>
              <a:off x="5619800" y="3651500"/>
              <a:ext cx="45025" cy="26900"/>
            </a:xfrm>
            <a:custGeom>
              <a:avLst/>
              <a:gdLst/>
              <a:ahLst/>
              <a:cxnLst/>
              <a:rect l="l" t="t" r="r" b="b"/>
              <a:pathLst>
                <a:path w="1801" h="1076" extrusionOk="0">
                  <a:moveTo>
                    <a:pt x="22" y="0"/>
                  </a:moveTo>
                  <a:cubicBezTo>
                    <a:pt x="22" y="0"/>
                    <a:pt x="0" y="22"/>
                    <a:pt x="0" y="22"/>
                  </a:cubicBezTo>
                  <a:lnTo>
                    <a:pt x="0" y="129"/>
                  </a:lnTo>
                  <a:cubicBezTo>
                    <a:pt x="0" y="600"/>
                    <a:pt x="343" y="1029"/>
                    <a:pt x="815" y="1072"/>
                  </a:cubicBezTo>
                  <a:cubicBezTo>
                    <a:pt x="841" y="1074"/>
                    <a:pt x="867" y="1075"/>
                    <a:pt x="892" y="1075"/>
                  </a:cubicBezTo>
                  <a:cubicBezTo>
                    <a:pt x="1393" y="1075"/>
                    <a:pt x="1801" y="683"/>
                    <a:pt x="1801" y="193"/>
                  </a:cubicBezTo>
                  <a:lnTo>
                    <a:pt x="1801" y="0"/>
                  </a:lnTo>
                  <a:close/>
                </a:path>
              </a:pathLst>
            </a:custGeom>
            <a:solidFill>
              <a:srgbClr val="FF94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2" name="Google Shape;764;p57">
              <a:extLst>
                <a:ext uri="{FF2B5EF4-FFF2-40B4-BE49-F238E27FC236}">
                  <a16:creationId xmlns:a16="http://schemas.microsoft.com/office/drawing/2014/main" id="{240D1C40-5801-85C4-E36B-D07167FFF869}"/>
                </a:ext>
              </a:extLst>
            </p:cNvPr>
            <p:cNvSpPr/>
            <p:nvPr/>
          </p:nvSpPr>
          <p:spPr>
            <a:xfrm>
              <a:off x="5642300" y="3463975"/>
              <a:ext cx="76100" cy="169875"/>
            </a:xfrm>
            <a:custGeom>
              <a:avLst/>
              <a:gdLst/>
              <a:ahLst/>
              <a:cxnLst/>
              <a:rect l="l" t="t" r="r" b="b"/>
              <a:pathLst>
                <a:path w="3044" h="6795" extrusionOk="0">
                  <a:moveTo>
                    <a:pt x="22" y="1"/>
                  </a:moveTo>
                  <a:cubicBezTo>
                    <a:pt x="1" y="1"/>
                    <a:pt x="1" y="22"/>
                    <a:pt x="1" y="22"/>
                  </a:cubicBezTo>
                  <a:lnTo>
                    <a:pt x="1" y="6773"/>
                  </a:lnTo>
                  <a:cubicBezTo>
                    <a:pt x="1" y="6794"/>
                    <a:pt x="1" y="6794"/>
                    <a:pt x="22" y="6794"/>
                  </a:cubicBezTo>
                  <a:lnTo>
                    <a:pt x="901" y="6794"/>
                  </a:lnTo>
                  <a:lnTo>
                    <a:pt x="1436" y="5723"/>
                  </a:lnTo>
                  <a:cubicBezTo>
                    <a:pt x="2379" y="5208"/>
                    <a:pt x="3044" y="4201"/>
                    <a:pt x="3044" y="3044"/>
                  </a:cubicBezTo>
                  <a:cubicBezTo>
                    <a:pt x="3044" y="1372"/>
                    <a:pt x="1694" y="22"/>
                    <a:pt x="22" y="1"/>
                  </a:cubicBezTo>
                  <a:close/>
                </a:path>
              </a:pathLst>
            </a:custGeom>
            <a:solidFill>
              <a:srgbClr val="FF94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3" name="Google Shape;765;p57">
              <a:extLst>
                <a:ext uri="{FF2B5EF4-FFF2-40B4-BE49-F238E27FC236}">
                  <a16:creationId xmlns:a16="http://schemas.microsoft.com/office/drawing/2014/main" id="{8D545565-5388-E9EC-C4DA-6FDFD6034863}"/>
                </a:ext>
              </a:extLst>
            </p:cNvPr>
            <p:cNvSpPr/>
            <p:nvPr/>
          </p:nvSpPr>
          <p:spPr>
            <a:xfrm>
              <a:off x="5566225" y="3463975"/>
              <a:ext cx="76100" cy="169875"/>
            </a:xfrm>
            <a:custGeom>
              <a:avLst/>
              <a:gdLst/>
              <a:ahLst/>
              <a:cxnLst/>
              <a:rect l="l" t="t" r="r" b="b"/>
              <a:pathLst>
                <a:path w="3044" h="6795" extrusionOk="0">
                  <a:moveTo>
                    <a:pt x="3022" y="1"/>
                  </a:moveTo>
                  <a:cubicBezTo>
                    <a:pt x="1351" y="22"/>
                    <a:pt x="0" y="1372"/>
                    <a:pt x="0" y="3044"/>
                  </a:cubicBezTo>
                  <a:cubicBezTo>
                    <a:pt x="0" y="4201"/>
                    <a:pt x="665" y="5208"/>
                    <a:pt x="1608" y="5723"/>
                  </a:cubicBezTo>
                  <a:lnTo>
                    <a:pt x="2143" y="6794"/>
                  </a:lnTo>
                  <a:lnTo>
                    <a:pt x="3022" y="6794"/>
                  </a:lnTo>
                  <a:cubicBezTo>
                    <a:pt x="3044" y="6794"/>
                    <a:pt x="3044" y="6794"/>
                    <a:pt x="3044" y="6773"/>
                  </a:cubicBezTo>
                  <a:lnTo>
                    <a:pt x="3044" y="22"/>
                  </a:lnTo>
                  <a:cubicBezTo>
                    <a:pt x="3044" y="22"/>
                    <a:pt x="3044" y="1"/>
                    <a:pt x="3022" y="1"/>
                  </a:cubicBezTo>
                  <a:close/>
                </a:path>
              </a:pathLst>
            </a:custGeom>
            <a:solidFill>
              <a:srgbClr val="FFD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4" name="Google Shape;766;p57">
              <a:extLst>
                <a:ext uri="{FF2B5EF4-FFF2-40B4-BE49-F238E27FC236}">
                  <a16:creationId xmlns:a16="http://schemas.microsoft.com/office/drawing/2014/main" id="{C1A93743-D1F3-C650-5B66-DCCB21FBA3C2}"/>
                </a:ext>
              </a:extLst>
            </p:cNvPr>
            <p:cNvSpPr/>
            <p:nvPr/>
          </p:nvSpPr>
          <p:spPr>
            <a:xfrm>
              <a:off x="5602125" y="3540050"/>
              <a:ext cx="80375" cy="111475"/>
            </a:xfrm>
            <a:custGeom>
              <a:avLst/>
              <a:gdLst/>
              <a:ahLst/>
              <a:cxnLst/>
              <a:rect l="l" t="t" r="r" b="b"/>
              <a:pathLst>
                <a:path w="3215" h="4459" extrusionOk="0">
                  <a:moveTo>
                    <a:pt x="193" y="1"/>
                  </a:moveTo>
                  <a:cubicBezTo>
                    <a:pt x="86" y="1"/>
                    <a:pt x="0" y="108"/>
                    <a:pt x="22" y="215"/>
                  </a:cubicBezTo>
                  <a:cubicBezTo>
                    <a:pt x="86" y="837"/>
                    <a:pt x="536" y="1351"/>
                    <a:pt x="1115" y="1522"/>
                  </a:cubicBezTo>
                  <a:cubicBezTo>
                    <a:pt x="1200" y="1544"/>
                    <a:pt x="1243" y="1608"/>
                    <a:pt x="1243" y="1694"/>
                  </a:cubicBezTo>
                  <a:lnTo>
                    <a:pt x="1243" y="3751"/>
                  </a:lnTo>
                  <a:lnTo>
                    <a:pt x="707" y="3751"/>
                  </a:lnTo>
                  <a:lnTo>
                    <a:pt x="707" y="4458"/>
                  </a:lnTo>
                  <a:lnTo>
                    <a:pt x="2508" y="4458"/>
                  </a:lnTo>
                  <a:lnTo>
                    <a:pt x="2508" y="3751"/>
                  </a:lnTo>
                  <a:lnTo>
                    <a:pt x="1972" y="3751"/>
                  </a:lnTo>
                  <a:lnTo>
                    <a:pt x="1972" y="1694"/>
                  </a:lnTo>
                  <a:cubicBezTo>
                    <a:pt x="1972" y="1608"/>
                    <a:pt x="2015" y="1544"/>
                    <a:pt x="2100" y="1522"/>
                  </a:cubicBezTo>
                  <a:cubicBezTo>
                    <a:pt x="2679" y="1351"/>
                    <a:pt x="3129" y="837"/>
                    <a:pt x="3193" y="215"/>
                  </a:cubicBezTo>
                  <a:cubicBezTo>
                    <a:pt x="3215" y="108"/>
                    <a:pt x="3129" y="1"/>
                    <a:pt x="3022" y="1"/>
                  </a:cubicBezTo>
                  <a:lnTo>
                    <a:pt x="2679" y="1"/>
                  </a:lnTo>
                  <a:cubicBezTo>
                    <a:pt x="2593" y="1"/>
                    <a:pt x="2508" y="65"/>
                    <a:pt x="2486" y="151"/>
                  </a:cubicBezTo>
                  <a:cubicBezTo>
                    <a:pt x="2422" y="558"/>
                    <a:pt x="2058" y="901"/>
                    <a:pt x="1608" y="901"/>
                  </a:cubicBezTo>
                  <a:cubicBezTo>
                    <a:pt x="1158" y="901"/>
                    <a:pt x="793" y="558"/>
                    <a:pt x="729" y="151"/>
                  </a:cubicBezTo>
                  <a:cubicBezTo>
                    <a:pt x="707" y="65"/>
                    <a:pt x="622" y="1"/>
                    <a:pt x="536" y="1"/>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5" name="Google Shape;767;p57">
              <a:extLst>
                <a:ext uri="{FF2B5EF4-FFF2-40B4-BE49-F238E27FC236}">
                  <a16:creationId xmlns:a16="http://schemas.microsoft.com/office/drawing/2014/main" id="{B6F4AB66-63E1-42B3-51BD-0E8C077C334C}"/>
                </a:ext>
              </a:extLst>
            </p:cNvPr>
            <p:cNvSpPr/>
            <p:nvPr/>
          </p:nvSpPr>
          <p:spPr>
            <a:xfrm>
              <a:off x="5633200" y="3423800"/>
              <a:ext cx="18225" cy="21975"/>
            </a:xfrm>
            <a:custGeom>
              <a:avLst/>
              <a:gdLst/>
              <a:ahLst/>
              <a:cxnLst/>
              <a:rect l="l" t="t" r="r" b="b"/>
              <a:pathLst>
                <a:path w="729" h="879" extrusionOk="0">
                  <a:moveTo>
                    <a:pt x="193" y="0"/>
                  </a:moveTo>
                  <a:cubicBezTo>
                    <a:pt x="86" y="0"/>
                    <a:pt x="0" y="86"/>
                    <a:pt x="0" y="172"/>
                  </a:cubicBezTo>
                  <a:lnTo>
                    <a:pt x="0" y="708"/>
                  </a:lnTo>
                  <a:cubicBezTo>
                    <a:pt x="0" y="815"/>
                    <a:pt x="86" y="879"/>
                    <a:pt x="193" y="879"/>
                  </a:cubicBezTo>
                  <a:lnTo>
                    <a:pt x="536" y="879"/>
                  </a:lnTo>
                  <a:cubicBezTo>
                    <a:pt x="643" y="879"/>
                    <a:pt x="729" y="815"/>
                    <a:pt x="729" y="708"/>
                  </a:cubicBezTo>
                  <a:lnTo>
                    <a:pt x="729" y="172"/>
                  </a:lnTo>
                  <a:cubicBezTo>
                    <a:pt x="729" y="86"/>
                    <a:pt x="643" y="0"/>
                    <a:pt x="536" y="0"/>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6" name="Google Shape;768;p57">
              <a:extLst>
                <a:ext uri="{FF2B5EF4-FFF2-40B4-BE49-F238E27FC236}">
                  <a16:creationId xmlns:a16="http://schemas.microsoft.com/office/drawing/2014/main" id="{95DF1A01-7E5E-A7A2-12D5-6FAB28DE8689}"/>
                </a:ext>
              </a:extLst>
            </p:cNvPr>
            <p:cNvSpPr/>
            <p:nvPr/>
          </p:nvSpPr>
          <p:spPr>
            <a:xfrm>
              <a:off x="5703925" y="3453275"/>
              <a:ext cx="25725" cy="24800"/>
            </a:xfrm>
            <a:custGeom>
              <a:avLst/>
              <a:gdLst/>
              <a:ahLst/>
              <a:cxnLst/>
              <a:rect l="l" t="t" r="r" b="b"/>
              <a:pathLst>
                <a:path w="1029" h="992" extrusionOk="0">
                  <a:moveTo>
                    <a:pt x="571" y="0"/>
                  </a:moveTo>
                  <a:cubicBezTo>
                    <a:pt x="525" y="0"/>
                    <a:pt x="482" y="21"/>
                    <a:pt x="450" y="64"/>
                  </a:cubicBezTo>
                  <a:lnTo>
                    <a:pt x="64" y="429"/>
                  </a:lnTo>
                  <a:cubicBezTo>
                    <a:pt x="0" y="493"/>
                    <a:pt x="0" y="622"/>
                    <a:pt x="64" y="686"/>
                  </a:cubicBezTo>
                  <a:lnTo>
                    <a:pt x="322" y="943"/>
                  </a:lnTo>
                  <a:cubicBezTo>
                    <a:pt x="354" y="975"/>
                    <a:pt x="402" y="991"/>
                    <a:pt x="450" y="991"/>
                  </a:cubicBezTo>
                  <a:cubicBezTo>
                    <a:pt x="498" y="991"/>
                    <a:pt x="547" y="975"/>
                    <a:pt x="579" y="943"/>
                  </a:cubicBezTo>
                  <a:lnTo>
                    <a:pt x="943" y="557"/>
                  </a:lnTo>
                  <a:cubicBezTo>
                    <a:pt x="1029" y="493"/>
                    <a:pt x="1029" y="386"/>
                    <a:pt x="943" y="300"/>
                  </a:cubicBezTo>
                  <a:lnTo>
                    <a:pt x="707" y="64"/>
                  </a:lnTo>
                  <a:cubicBezTo>
                    <a:pt x="664" y="21"/>
                    <a:pt x="616" y="0"/>
                    <a:pt x="571" y="0"/>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7" name="Google Shape;769;p57">
              <a:extLst>
                <a:ext uri="{FF2B5EF4-FFF2-40B4-BE49-F238E27FC236}">
                  <a16:creationId xmlns:a16="http://schemas.microsoft.com/office/drawing/2014/main" id="{07BB91A4-2B20-8273-D88C-6004A04238A2}"/>
                </a:ext>
              </a:extLst>
            </p:cNvPr>
            <p:cNvSpPr/>
            <p:nvPr/>
          </p:nvSpPr>
          <p:spPr>
            <a:xfrm>
              <a:off x="5736600" y="3530950"/>
              <a:ext cx="21975" cy="18250"/>
            </a:xfrm>
            <a:custGeom>
              <a:avLst/>
              <a:gdLst/>
              <a:ahLst/>
              <a:cxnLst/>
              <a:rect l="l" t="t" r="r" b="b"/>
              <a:pathLst>
                <a:path w="879" h="730" extrusionOk="0">
                  <a:moveTo>
                    <a:pt x="172" y="0"/>
                  </a:moveTo>
                  <a:cubicBezTo>
                    <a:pt x="65" y="0"/>
                    <a:pt x="0" y="86"/>
                    <a:pt x="0" y="193"/>
                  </a:cubicBezTo>
                  <a:lnTo>
                    <a:pt x="0" y="536"/>
                  </a:lnTo>
                  <a:cubicBezTo>
                    <a:pt x="0" y="643"/>
                    <a:pt x="65" y="729"/>
                    <a:pt x="172" y="729"/>
                  </a:cubicBezTo>
                  <a:lnTo>
                    <a:pt x="708" y="729"/>
                  </a:lnTo>
                  <a:cubicBezTo>
                    <a:pt x="793" y="729"/>
                    <a:pt x="879" y="643"/>
                    <a:pt x="879" y="536"/>
                  </a:cubicBezTo>
                  <a:lnTo>
                    <a:pt x="879" y="193"/>
                  </a:lnTo>
                  <a:cubicBezTo>
                    <a:pt x="879" y="86"/>
                    <a:pt x="793" y="0"/>
                    <a:pt x="708" y="0"/>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8" name="Google Shape;770;p57">
              <a:extLst>
                <a:ext uri="{FF2B5EF4-FFF2-40B4-BE49-F238E27FC236}">
                  <a16:creationId xmlns:a16="http://schemas.microsoft.com/office/drawing/2014/main" id="{18E1D5D0-0620-D1C9-C203-44CFB7B74898}"/>
                </a:ext>
              </a:extLst>
            </p:cNvPr>
            <p:cNvSpPr/>
            <p:nvPr/>
          </p:nvSpPr>
          <p:spPr>
            <a:xfrm>
              <a:off x="5526050" y="3530950"/>
              <a:ext cx="21975" cy="18250"/>
            </a:xfrm>
            <a:custGeom>
              <a:avLst/>
              <a:gdLst/>
              <a:ahLst/>
              <a:cxnLst/>
              <a:rect l="l" t="t" r="r" b="b"/>
              <a:pathLst>
                <a:path w="879" h="730" extrusionOk="0">
                  <a:moveTo>
                    <a:pt x="172" y="0"/>
                  </a:moveTo>
                  <a:cubicBezTo>
                    <a:pt x="86" y="0"/>
                    <a:pt x="0" y="86"/>
                    <a:pt x="0" y="193"/>
                  </a:cubicBezTo>
                  <a:lnTo>
                    <a:pt x="0" y="536"/>
                  </a:lnTo>
                  <a:cubicBezTo>
                    <a:pt x="0" y="643"/>
                    <a:pt x="86" y="729"/>
                    <a:pt x="172" y="729"/>
                  </a:cubicBezTo>
                  <a:lnTo>
                    <a:pt x="707" y="729"/>
                  </a:lnTo>
                  <a:cubicBezTo>
                    <a:pt x="814" y="729"/>
                    <a:pt x="879" y="643"/>
                    <a:pt x="879" y="536"/>
                  </a:cubicBezTo>
                  <a:lnTo>
                    <a:pt x="879" y="193"/>
                  </a:lnTo>
                  <a:cubicBezTo>
                    <a:pt x="879" y="86"/>
                    <a:pt x="814" y="0"/>
                    <a:pt x="707" y="0"/>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9" name="Google Shape;771;p57">
              <a:extLst>
                <a:ext uri="{FF2B5EF4-FFF2-40B4-BE49-F238E27FC236}">
                  <a16:creationId xmlns:a16="http://schemas.microsoft.com/office/drawing/2014/main" id="{7EAD5385-FFF0-8079-532D-1821CC2B853F}"/>
                </a:ext>
              </a:extLst>
            </p:cNvPr>
            <p:cNvSpPr/>
            <p:nvPr/>
          </p:nvSpPr>
          <p:spPr>
            <a:xfrm>
              <a:off x="5554975" y="3453275"/>
              <a:ext cx="25750" cy="24800"/>
            </a:xfrm>
            <a:custGeom>
              <a:avLst/>
              <a:gdLst/>
              <a:ahLst/>
              <a:cxnLst/>
              <a:rect l="l" t="t" r="r" b="b"/>
              <a:pathLst>
                <a:path w="1030" h="992" extrusionOk="0">
                  <a:moveTo>
                    <a:pt x="461" y="0"/>
                  </a:moveTo>
                  <a:cubicBezTo>
                    <a:pt x="418" y="0"/>
                    <a:pt x="375" y="21"/>
                    <a:pt x="343" y="64"/>
                  </a:cubicBezTo>
                  <a:lnTo>
                    <a:pt x="86" y="300"/>
                  </a:lnTo>
                  <a:cubicBezTo>
                    <a:pt x="0" y="386"/>
                    <a:pt x="0" y="493"/>
                    <a:pt x="86" y="557"/>
                  </a:cubicBezTo>
                  <a:lnTo>
                    <a:pt x="450" y="943"/>
                  </a:lnTo>
                  <a:cubicBezTo>
                    <a:pt x="483" y="975"/>
                    <a:pt x="531" y="991"/>
                    <a:pt x="579" y="991"/>
                  </a:cubicBezTo>
                  <a:cubicBezTo>
                    <a:pt x="627" y="991"/>
                    <a:pt x="675" y="975"/>
                    <a:pt x="708" y="943"/>
                  </a:cubicBezTo>
                  <a:lnTo>
                    <a:pt x="965" y="686"/>
                  </a:lnTo>
                  <a:cubicBezTo>
                    <a:pt x="1029" y="622"/>
                    <a:pt x="1029" y="493"/>
                    <a:pt x="965" y="429"/>
                  </a:cubicBezTo>
                  <a:lnTo>
                    <a:pt x="579" y="64"/>
                  </a:lnTo>
                  <a:cubicBezTo>
                    <a:pt x="547" y="21"/>
                    <a:pt x="504" y="0"/>
                    <a:pt x="461" y="0"/>
                  </a:cubicBezTo>
                  <a:close/>
                </a:path>
              </a:pathLst>
            </a:custGeom>
            <a:solidFill>
              <a:srgbClr val="D13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822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605"/>
              <a:buFont typeface="Arial"/>
              <a:buNone/>
            </a:pPr>
            <a:fld id="{00000000-1234-1234-1234-123412341234}" type="slidenum">
              <a:rPr lang="en"/>
              <a:t>17</a:t>
            </a:fld>
            <a:endParaRPr dirty="0"/>
          </a:p>
        </p:txBody>
      </p:sp>
      <p:sp>
        <p:nvSpPr>
          <p:cNvPr id="200" name="Google Shape;200;p37"/>
          <p:cNvSpPr txBox="1"/>
          <p:nvPr/>
        </p:nvSpPr>
        <p:spPr>
          <a:xfrm>
            <a:off x="1814894" y="1012165"/>
            <a:ext cx="6506707"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ZA" sz="4800" b="1" dirty="0">
                <a:solidFill>
                  <a:srgbClr val="FFFFFF"/>
                </a:solidFill>
                <a:latin typeface="Calibri" panose="020F0502020204030204" pitchFamily="34" charset="0"/>
                <a:ea typeface="Inter"/>
                <a:cs typeface="Calibri" panose="020F0502020204030204" pitchFamily="34" charset="0"/>
                <a:sym typeface="Inter"/>
              </a:rPr>
              <a:t>O</a:t>
            </a:r>
            <a:r>
              <a:rPr lang="en" sz="4800" b="1" dirty="0">
                <a:solidFill>
                  <a:srgbClr val="FFFFFF"/>
                </a:solidFill>
                <a:latin typeface="Calibri" panose="020F0502020204030204" pitchFamily="34" charset="0"/>
                <a:ea typeface="Inter"/>
                <a:cs typeface="Calibri" panose="020F0502020204030204" pitchFamily="34" charset="0"/>
                <a:sym typeface="Inter"/>
              </a:rPr>
              <a:t>nline Vs. </a:t>
            </a:r>
            <a:r>
              <a:rPr lang="en-ZA" sz="4800" b="1" dirty="0">
                <a:solidFill>
                  <a:srgbClr val="FFFFFF"/>
                </a:solidFill>
                <a:latin typeface="Calibri" panose="020F0502020204030204" pitchFamily="34" charset="0"/>
                <a:ea typeface="Inter"/>
                <a:cs typeface="Calibri" panose="020F0502020204030204" pitchFamily="34" charset="0"/>
                <a:sym typeface="Inter"/>
              </a:rPr>
              <a:t>O</a:t>
            </a:r>
            <a:r>
              <a:rPr lang="en" sz="4800" b="1" dirty="0">
                <a:solidFill>
                  <a:srgbClr val="FFFFFF"/>
                </a:solidFill>
                <a:latin typeface="Calibri" panose="020F0502020204030204" pitchFamily="34" charset="0"/>
                <a:ea typeface="Inter"/>
                <a:cs typeface="Calibri" panose="020F0502020204030204" pitchFamily="34" charset="0"/>
                <a:sym typeface="Inter"/>
              </a:rPr>
              <a:t>ncouch </a:t>
            </a:r>
            <a:endParaRPr sz="4800" b="1" dirty="0">
              <a:solidFill>
                <a:srgbClr val="FFFFFF"/>
              </a:solidFill>
              <a:latin typeface="Calibri" panose="020F0502020204030204" pitchFamily="34" charset="0"/>
              <a:ea typeface="Inter"/>
              <a:cs typeface="Calibri" panose="020F0502020204030204" pitchFamily="34" charset="0"/>
              <a:sym typeface="Inter"/>
            </a:endParaRPr>
          </a:p>
        </p:txBody>
      </p:sp>
      <p:sp>
        <p:nvSpPr>
          <p:cNvPr id="3" name="Rectangle 2">
            <a:extLst>
              <a:ext uri="{FF2B5EF4-FFF2-40B4-BE49-F238E27FC236}">
                <a16:creationId xmlns:a16="http://schemas.microsoft.com/office/drawing/2014/main" id="{42F01AF6-AAD3-9FE6-9584-911E851E9759}"/>
              </a:ext>
            </a:extLst>
          </p:cNvPr>
          <p:cNvSpPr/>
          <p:nvPr/>
        </p:nvSpPr>
        <p:spPr>
          <a:xfrm>
            <a:off x="1785672" y="2704195"/>
            <a:ext cx="802257" cy="43994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D705841-10A3-1E8F-998B-9B6340A03697}"/>
              </a:ext>
            </a:extLst>
          </p:cNvPr>
          <p:cNvSpPr txBox="1"/>
          <p:nvPr/>
        </p:nvSpPr>
        <p:spPr>
          <a:xfrm>
            <a:off x="2009957" y="2626561"/>
            <a:ext cx="388189" cy="584775"/>
          </a:xfrm>
          <a:prstGeom prst="rect">
            <a:avLst/>
          </a:prstGeom>
          <a:noFill/>
        </p:spPr>
        <p:txBody>
          <a:bodyPr wrap="square" rtlCol="0">
            <a:spAutoFit/>
          </a:bodyPr>
          <a:lstStyle/>
          <a:p>
            <a:r>
              <a:rPr lang="en-ZA" sz="3200" b="1" dirty="0">
                <a:solidFill>
                  <a:schemeClr val="bg1"/>
                </a:solidFill>
                <a:latin typeface="Calibri" panose="020F0502020204030204" pitchFamily="34" charset="0"/>
                <a:cs typeface="Calibri" panose="020F0502020204030204" pitchFamily="34" charset="0"/>
              </a:rPr>
              <a:t>0</a:t>
            </a:r>
          </a:p>
        </p:txBody>
      </p:sp>
      <p:sp>
        <p:nvSpPr>
          <p:cNvPr id="5" name="Rectangle 4">
            <a:extLst>
              <a:ext uri="{FF2B5EF4-FFF2-40B4-BE49-F238E27FC236}">
                <a16:creationId xmlns:a16="http://schemas.microsoft.com/office/drawing/2014/main" id="{65F543DC-9392-B3FE-689C-544F4C4EA639}"/>
              </a:ext>
            </a:extLst>
          </p:cNvPr>
          <p:cNvSpPr/>
          <p:nvPr/>
        </p:nvSpPr>
        <p:spPr>
          <a:xfrm>
            <a:off x="4362087" y="2704195"/>
            <a:ext cx="802257" cy="43994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6A7BDE4-749B-6E5F-CAFC-A352CC071160}"/>
              </a:ext>
            </a:extLst>
          </p:cNvPr>
          <p:cNvSpPr txBox="1"/>
          <p:nvPr/>
        </p:nvSpPr>
        <p:spPr>
          <a:xfrm>
            <a:off x="4586372" y="2626561"/>
            <a:ext cx="388189" cy="584775"/>
          </a:xfrm>
          <a:prstGeom prst="rect">
            <a:avLst/>
          </a:prstGeom>
          <a:noFill/>
        </p:spPr>
        <p:txBody>
          <a:bodyPr wrap="square" rtlCol="0">
            <a:spAutoFit/>
          </a:bodyPr>
          <a:lstStyle/>
          <a:p>
            <a:r>
              <a:rPr lang="en-ZA" sz="3200" b="1" dirty="0">
                <a:solidFill>
                  <a:schemeClr val="bg1"/>
                </a:solidFill>
                <a:latin typeface="Calibri" panose="020F0502020204030204" pitchFamily="34" charset="0"/>
                <a:cs typeface="Calibri" panose="020F0502020204030204" pitchFamily="34" charset="0"/>
              </a:rPr>
              <a:t>0</a:t>
            </a:r>
          </a:p>
        </p:txBody>
      </p:sp>
      <p:sp>
        <p:nvSpPr>
          <p:cNvPr id="7" name="Rectangle 6">
            <a:extLst>
              <a:ext uri="{FF2B5EF4-FFF2-40B4-BE49-F238E27FC236}">
                <a16:creationId xmlns:a16="http://schemas.microsoft.com/office/drawing/2014/main" id="{862F4186-E06C-DE22-CF04-79D82F62A0F5}"/>
              </a:ext>
            </a:extLst>
          </p:cNvPr>
          <p:cNvSpPr/>
          <p:nvPr/>
        </p:nvSpPr>
        <p:spPr>
          <a:xfrm>
            <a:off x="6760235" y="2704195"/>
            <a:ext cx="802257" cy="43994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F839B9-E936-5670-3F33-B7B6A27EBBE3}"/>
              </a:ext>
            </a:extLst>
          </p:cNvPr>
          <p:cNvSpPr txBox="1"/>
          <p:nvPr/>
        </p:nvSpPr>
        <p:spPr>
          <a:xfrm>
            <a:off x="6984516" y="2635187"/>
            <a:ext cx="388189" cy="584775"/>
          </a:xfrm>
          <a:prstGeom prst="rect">
            <a:avLst/>
          </a:prstGeom>
          <a:noFill/>
        </p:spPr>
        <p:txBody>
          <a:bodyPr wrap="square" rtlCol="0">
            <a:spAutoFit/>
          </a:bodyPr>
          <a:lstStyle/>
          <a:p>
            <a:r>
              <a:rPr lang="en-ZA" sz="3200" b="1" dirty="0">
                <a:solidFill>
                  <a:schemeClr val="bg1"/>
                </a:solidFill>
                <a:latin typeface="Calibri" panose="020F0502020204030204" pitchFamily="34" charset="0"/>
                <a:cs typeface="Calibri" panose="020F0502020204030204" pitchFamily="34" charset="0"/>
              </a:rPr>
              <a:t>0</a:t>
            </a:r>
          </a:p>
        </p:txBody>
      </p:sp>
      <p:sp>
        <p:nvSpPr>
          <p:cNvPr id="10" name="TextBox 9">
            <a:extLst>
              <a:ext uri="{FF2B5EF4-FFF2-40B4-BE49-F238E27FC236}">
                <a16:creationId xmlns:a16="http://schemas.microsoft.com/office/drawing/2014/main" id="{F1809FAD-0C7B-49CE-8C4F-C35C74F9E494}"/>
              </a:ext>
            </a:extLst>
          </p:cNvPr>
          <p:cNvSpPr txBox="1"/>
          <p:nvPr/>
        </p:nvSpPr>
        <p:spPr>
          <a:xfrm>
            <a:off x="1702253" y="2263973"/>
            <a:ext cx="6231159" cy="369332"/>
          </a:xfrm>
          <a:prstGeom prst="rect">
            <a:avLst/>
          </a:prstGeom>
          <a:noFill/>
        </p:spPr>
        <p:txBody>
          <a:bodyPr wrap="square">
            <a:spAutoFit/>
          </a:bodyPr>
          <a:lstStyle/>
          <a:p>
            <a:r>
              <a:rPr lang="en-ZA" sz="1800" b="1" dirty="0">
                <a:solidFill>
                  <a:srgbClr val="FFFFFF"/>
                </a:solidFill>
                <a:latin typeface="Calibri" panose="020F0502020204030204" pitchFamily="34" charset="0"/>
                <a:ea typeface="Inter"/>
                <a:cs typeface="Calibri" panose="020F0502020204030204" pitchFamily="34" charset="0"/>
                <a:sym typeface="Inter"/>
              </a:rPr>
              <a:t>In  Home </a:t>
            </a:r>
            <a:r>
              <a:rPr lang="en" sz="1800" b="1" dirty="0">
                <a:solidFill>
                  <a:srgbClr val="FFFFFF"/>
                </a:solidFill>
                <a:latin typeface="Calibri" panose="020F0502020204030204" pitchFamily="34" charset="0"/>
                <a:ea typeface="Inter"/>
                <a:cs typeface="Calibri" panose="020F0502020204030204" pitchFamily="34" charset="0"/>
                <a:sym typeface="Inter"/>
              </a:rPr>
              <a:t>                                 Online                                 Neither</a:t>
            </a:r>
            <a:endParaRPr lang="en-ZA"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47;p43">
            <a:extLst>
              <a:ext uri="{FF2B5EF4-FFF2-40B4-BE49-F238E27FC236}">
                <a16:creationId xmlns:a16="http://schemas.microsoft.com/office/drawing/2014/main" id="{884F5DB5-5A4C-A000-0F38-F6EBEA6856A4}"/>
              </a:ext>
            </a:extLst>
          </p:cNvPr>
          <p:cNvPicPr preferRelativeResize="0"/>
          <p:nvPr/>
        </p:nvPicPr>
        <p:blipFill>
          <a:blip r:embed="rId3">
            <a:alphaModFix/>
          </a:blip>
          <a:stretch>
            <a:fillRect/>
          </a:stretch>
        </p:blipFill>
        <p:spPr>
          <a:xfrm>
            <a:off x="2900938" y="2103604"/>
            <a:ext cx="274320" cy="274320"/>
          </a:xfrm>
          <a:prstGeom prst="rect">
            <a:avLst/>
          </a:prstGeom>
          <a:noFill/>
          <a:ln>
            <a:noFill/>
          </a:ln>
        </p:spPr>
      </p:pic>
      <p:pic>
        <p:nvPicPr>
          <p:cNvPr id="4" name="Google Shape;548;p43">
            <a:extLst>
              <a:ext uri="{FF2B5EF4-FFF2-40B4-BE49-F238E27FC236}">
                <a16:creationId xmlns:a16="http://schemas.microsoft.com/office/drawing/2014/main" id="{98774DC8-4DA9-4452-B1BB-03EFC5779738}"/>
              </a:ext>
            </a:extLst>
          </p:cNvPr>
          <p:cNvPicPr preferRelativeResize="0"/>
          <p:nvPr/>
        </p:nvPicPr>
        <p:blipFill>
          <a:blip r:embed="rId4">
            <a:alphaModFix/>
          </a:blip>
          <a:stretch>
            <a:fillRect/>
          </a:stretch>
        </p:blipFill>
        <p:spPr>
          <a:xfrm>
            <a:off x="5834338" y="2086352"/>
            <a:ext cx="274320" cy="274320"/>
          </a:xfrm>
          <a:prstGeom prst="rect">
            <a:avLst/>
          </a:prstGeom>
          <a:noFill/>
          <a:ln>
            <a:noFill/>
          </a:ln>
        </p:spPr>
      </p:pic>
      <p:sp>
        <p:nvSpPr>
          <p:cNvPr id="5" name="Google Shape;552;p43">
            <a:extLst>
              <a:ext uri="{FF2B5EF4-FFF2-40B4-BE49-F238E27FC236}">
                <a16:creationId xmlns:a16="http://schemas.microsoft.com/office/drawing/2014/main" id="{0714DE55-8190-1293-1D37-4521010908B9}"/>
              </a:ext>
            </a:extLst>
          </p:cNvPr>
          <p:cNvSpPr/>
          <p:nvPr/>
        </p:nvSpPr>
        <p:spPr>
          <a:xfrm>
            <a:off x="437550" y="1794874"/>
            <a:ext cx="2267700" cy="87068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PAMS 2021 Online</a:t>
            </a: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Sample Size of      10 010</a:t>
            </a:r>
            <a:endParaRPr sz="1600" b="1" dirty="0">
              <a:solidFill>
                <a:schemeClr val="lt1"/>
              </a:solidFill>
              <a:latin typeface="Inter" panose="020B0604020202020204" charset="0"/>
              <a:ea typeface="Inter"/>
              <a:cs typeface="Inter" panose="020B0604020202020204" charset="0"/>
              <a:sym typeface="Inter"/>
            </a:endParaRPr>
          </a:p>
        </p:txBody>
      </p:sp>
      <p:sp>
        <p:nvSpPr>
          <p:cNvPr id="6" name="Google Shape;553;p43">
            <a:extLst>
              <a:ext uri="{FF2B5EF4-FFF2-40B4-BE49-F238E27FC236}">
                <a16:creationId xmlns:a16="http://schemas.microsoft.com/office/drawing/2014/main" id="{F7F93FDD-D933-8ADB-B9B8-B3328F9778E3}"/>
              </a:ext>
            </a:extLst>
          </p:cNvPr>
          <p:cNvSpPr/>
          <p:nvPr/>
        </p:nvSpPr>
        <p:spPr>
          <a:xfrm>
            <a:off x="3370950" y="1794874"/>
            <a:ext cx="2267700" cy="87068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PAMS 2019 Offline</a:t>
            </a: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Sample Size of </a:t>
            </a: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4 720</a:t>
            </a: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endParaRPr sz="1600" b="1" dirty="0">
              <a:solidFill>
                <a:schemeClr val="lt1"/>
              </a:solidFill>
              <a:latin typeface="Inter" panose="020B0604020202020204" charset="0"/>
              <a:ea typeface="Calibri"/>
              <a:cs typeface="Inter" panose="020B0604020202020204" charset="0"/>
              <a:sym typeface="Calibri"/>
            </a:endParaRPr>
          </a:p>
        </p:txBody>
      </p:sp>
      <p:sp>
        <p:nvSpPr>
          <p:cNvPr id="7" name="Google Shape;554;p43">
            <a:extLst>
              <a:ext uri="{FF2B5EF4-FFF2-40B4-BE49-F238E27FC236}">
                <a16:creationId xmlns:a16="http://schemas.microsoft.com/office/drawing/2014/main" id="{D09E4C91-9F0E-E202-E492-DF3BF0936B8B}"/>
              </a:ext>
            </a:extLst>
          </p:cNvPr>
          <p:cNvSpPr/>
          <p:nvPr/>
        </p:nvSpPr>
        <p:spPr>
          <a:xfrm>
            <a:off x="6304363" y="1794873"/>
            <a:ext cx="2267700" cy="870687"/>
          </a:xfrm>
          <a:prstGeom prst="roundRect">
            <a:avLst>
              <a:gd name="adj" fmla="val 16667"/>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READ 2021</a:t>
            </a: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r>
              <a:rPr lang="en-US" sz="1600" b="1" dirty="0">
                <a:solidFill>
                  <a:schemeClr val="lt1"/>
                </a:solidFill>
                <a:latin typeface="Inter" panose="020B0604020202020204" charset="0"/>
                <a:ea typeface="Inter"/>
                <a:cs typeface="Inter" panose="020B0604020202020204" charset="0"/>
                <a:sym typeface="Inter"/>
              </a:rPr>
              <a:t>Sample Size of       14 730</a:t>
            </a:r>
            <a:endParaRPr sz="1600" b="1" dirty="0">
              <a:solidFill>
                <a:schemeClr val="lt1"/>
              </a:solidFill>
              <a:latin typeface="Inter" panose="020B0604020202020204" charset="0"/>
              <a:ea typeface="Inter"/>
              <a:cs typeface="Inter" panose="020B0604020202020204" charset="0"/>
              <a:sym typeface="Inter"/>
            </a:endParaRPr>
          </a:p>
          <a:p>
            <a:pPr marL="0" lvl="0" indent="0" algn="ctr" rtl="0">
              <a:spcBef>
                <a:spcPts val="0"/>
              </a:spcBef>
              <a:spcAft>
                <a:spcPts val="0"/>
              </a:spcAft>
              <a:buNone/>
            </a:pPr>
            <a:endParaRPr sz="1600" b="1" dirty="0">
              <a:solidFill>
                <a:schemeClr val="lt1"/>
              </a:solidFill>
              <a:latin typeface="Inter" panose="020B0604020202020204" charset="0"/>
              <a:ea typeface="Calibri"/>
              <a:cs typeface="Inter" panose="020B0604020202020204" charset="0"/>
              <a:sym typeface="Calibri"/>
            </a:endParaRPr>
          </a:p>
          <a:p>
            <a:pPr marL="0" lvl="0" indent="0" algn="l" rtl="0">
              <a:spcBef>
                <a:spcPts val="0"/>
              </a:spcBef>
              <a:spcAft>
                <a:spcPts val="0"/>
              </a:spcAft>
              <a:buNone/>
            </a:pPr>
            <a:endParaRPr sz="1600" dirty="0">
              <a:latin typeface="Inter" panose="020B0604020202020204" charset="0"/>
              <a:cs typeface="Inter" panose="020B0604020202020204" charset="0"/>
            </a:endParaRPr>
          </a:p>
        </p:txBody>
      </p:sp>
      <p:sp>
        <p:nvSpPr>
          <p:cNvPr id="8" name="TextBox 7">
            <a:extLst>
              <a:ext uri="{FF2B5EF4-FFF2-40B4-BE49-F238E27FC236}">
                <a16:creationId xmlns:a16="http://schemas.microsoft.com/office/drawing/2014/main" id="{32B61D8F-E1D0-0B89-48B9-259F00D5741C}"/>
              </a:ext>
            </a:extLst>
          </p:cNvPr>
          <p:cNvSpPr txBox="1"/>
          <p:nvPr/>
        </p:nvSpPr>
        <p:spPr>
          <a:xfrm>
            <a:off x="250167" y="911308"/>
            <a:ext cx="7056406" cy="461665"/>
          </a:xfrm>
          <a:prstGeom prst="rect">
            <a:avLst/>
          </a:prstGeom>
          <a:noFill/>
        </p:spPr>
        <p:txBody>
          <a:bodyPr wrap="square">
            <a:spAutoFit/>
          </a:bodyPr>
          <a:lstStyle/>
          <a:p>
            <a:pPr rtl="1"/>
            <a:r>
              <a:rPr lang="en-ZA" sz="2400" b="1" dirty="0">
                <a:solidFill>
                  <a:srgbClr val="002041"/>
                </a:solidFill>
                <a:latin typeface="Inter" panose="020B0604020202020204" charset="0"/>
              </a:rPr>
              <a:t>READ 2021</a:t>
            </a:r>
            <a:endParaRPr lang="en-ZA" sz="2400" dirty="0"/>
          </a:p>
        </p:txBody>
      </p:sp>
      <p:sp>
        <p:nvSpPr>
          <p:cNvPr id="10" name="TextBox 9">
            <a:extLst>
              <a:ext uri="{FF2B5EF4-FFF2-40B4-BE49-F238E27FC236}">
                <a16:creationId xmlns:a16="http://schemas.microsoft.com/office/drawing/2014/main" id="{9E325478-596C-85D0-1F42-90F5D0C9CF55}"/>
              </a:ext>
            </a:extLst>
          </p:cNvPr>
          <p:cNvSpPr txBox="1"/>
          <p:nvPr/>
        </p:nvSpPr>
        <p:spPr>
          <a:xfrm>
            <a:off x="194964" y="2964306"/>
            <a:ext cx="2583933" cy="2461700"/>
          </a:xfrm>
          <a:prstGeom prst="rect">
            <a:avLst/>
          </a:prstGeom>
          <a:noFill/>
        </p:spPr>
        <p:txBody>
          <a:bodyPr wrap="square">
            <a:spAutoFit/>
          </a:bodyPr>
          <a:lstStyle/>
          <a:p>
            <a:pPr algn="ctr">
              <a:lnSpc>
                <a:spcPct val="115000"/>
              </a:lnSpc>
              <a:spcAft>
                <a:spcPts val="1000"/>
              </a:spcAft>
            </a:pPr>
            <a:r>
              <a:rPr lang="en-ZA" sz="1600" dirty="0">
                <a:solidFill>
                  <a:srgbClr val="002041"/>
                </a:solidFill>
                <a:latin typeface="Inter" panose="020B0604020202020204" charset="0"/>
                <a:ea typeface="Inter" panose="020B0604020202020204" charset="0"/>
                <a:cs typeface="Inter" panose="020B0604020202020204" charset="0"/>
              </a:rPr>
              <a:t>The </a:t>
            </a:r>
            <a:r>
              <a:rPr lang="en-ZA" sz="1600" dirty="0">
                <a:solidFill>
                  <a:srgbClr val="002041"/>
                </a:solidFill>
                <a:effectLst/>
                <a:latin typeface="Inter" panose="020B0604020202020204" charset="0"/>
                <a:ea typeface="Inter" panose="020B0604020202020204" charset="0"/>
                <a:cs typeface="Inter" panose="020B0604020202020204" charset="0"/>
              </a:rPr>
              <a:t>PAMS 2021 Online survey was conducted using an Online Panel. Fieldwork collection covered 4.5 months, </a:t>
            </a:r>
            <a:r>
              <a:rPr lang="en-ZA" sz="1600" dirty="0">
                <a:solidFill>
                  <a:srgbClr val="002041"/>
                </a:solidFill>
                <a:latin typeface="Inter" panose="020B0604020202020204" charset="0"/>
                <a:ea typeface="Inter" panose="020B0604020202020204" charset="0"/>
                <a:cs typeface="Inter" panose="020B0604020202020204" charset="0"/>
              </a:rPr>
              <a:t>   </a:t>
            </a:r>
            <a:r>
              <a:rPr lang="en-ZA" sz="1600" dirty="0">
                <a:solidFill>
                  <a:srgbClr val="002041"/>
                </a:solidFill>
                <a:effectLst/>
                <a:latin typeface="Inter" panose="020B0604020202020204" charset="0"/>
                <a:ea typeface="Inter" panose="020B0604020202020204" charset="0"/>
                <a:cs typeface="Inter" panose="020B0604020202020204" charset="0"/>
              </a:rPr>
              <a:t>from mid-May to end-September 2021.  </a:t>
            </a:r>
          </a:p>
          <a:p>
            <a:pPr algn="ctr">
              <a:lnSpc>
                <a:spcPct val="115000"/>
              </a:lnSpc>
              <a:spcAft>
                <a:spcPts val="1000"/>
              </a:spcAft>
            </a:pPr>
            <a:endParaRPr lang="en-ZA" sz="1600" dirty="0">
              <a:solidFill>
                <a:srgbClr val="002041"/>
              </a:solidFill>
              <a:effectLst/>
              <a:latin typeface="Inter" panose="020B0604020202020204" charset="0"/>
              <a:ea typeface="Inter" panose="020B0604020202020204" charset="0"/>
              <a:cs typeface="Inter" panose="020B0604020202020204" charset="0"/>
            </a:endParaRPr>
          </a:p>
        </p:txBody>
      </p:sp>
      <p:sp>
        <p:nvSpPr>
          <p:cNvPr id="12" name="TextBox 11">
            <a:extLst>
              <a:ext uri="{FF2B5EF4-FFF2-40B4-BE49-F238E27FC236}">
                <a16:creationId xmlns:a16="http://schemas.microsoft.com/office/drawing/2014/main" id="{13A616D5-11EC-BF1D-2184-13A4F37A08DB}"/>
              </a:ext>
            </a:extLst>
          </p:cNvPr>
          <p:cNvSpPr txBox="1"/>
          <p:nvPr/>
        </p:nvSpPr>
        <p:spPr>
          <a:xfrm>
            <a:off x="3334198" y="2887366"/>
            <a:ext cx="2341203" cy="2062103"/>
          </a:xfrm>
          <a:prstGeom prst="rect">
            <a:avLst/>
          </a:prstGeom>
          <a:noFill/>
        </p:spPr>
        <p:txBody>
          <a:bodyPr wrap="square">
            <a:spAutoFit/>
          </a:bodyPr>
          <a:lstStyle/>
          <a:p>
            <a:pPr algn="ctr"/>
            <a:r>
              <a:rPr lang="en-ZA" sz="1600" dirty="0">
                <a:solidFill>
                  <a:srgbClr val="002041"/>
                </a:solidFill>
                <a:effectLst/>
                <a:latin typeface="Inter" panose="020B0604020202020204" charset="0"/>
                <a:ea typeface="Inter" panose="020B0604020202020204" charset="0"/>
                <a:cs typeface="Inter" panose="020B0604020202020204" charset="0"/>
              </a:rPr>
              <a:t>The </a:t>
            </a:r>
            <a:r>
              <a:rPr lang="en-ZA" sz="1600" dirty="0">
                <a:solidFill>
                  <a:srgbClr val="002041"/>
                </a:solidFill>
                <a:latin typeface="Inter" panose="020B0604020202020204" charset="0"/>
                <a:ea typeface="Inter" panose="020B0604020202020204" charset="0"/>
                <a:cs typeface="Inter" panose="020B0604020202020204" charset="0"/>
              </a:rPr>
              <a:t>full </a:t>
            </a:r>
            <a:r>
              <a:rPr lang="en-ZA" sz="1600" dirty="0">
                <a:solidFill>
                  <a:srgbClr val="002041"/>
                </a:solidFill>
                <a:effectLst/>
                <a:latin typeface="Inter" panose="020B0604020202020204" charset="0"/>
                <a:ea typeface="Inter" panose="020B0604020202020204" charset="0"/>
                <a:cs typeface="Inter" panose="020B0604020202020204" charset="0"/>
              </a:rPr>
              <a:t>PAMS 2019 survey was conducted using a Face-to-Face methodology.  Fieldwork collection covered 4 months, from August to November 2019. </a:t>
            </a:r>
            <a:endParaRPr lang="en-ZA" sz="1600" dirty="0"/>
          </a:p>
        </p:txBody>
      </p:sp>
    </p:spTree>
    <p:extLst>
      <p:ext uri="{BB962C8B-B14F-4D97-AF65-F5344CB8AC3E}">
        <p14:creationId xmlns:p14="http://schemas.microsoft.com/office/powerpoint/2010/main" val="21371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217B34-5E76-4160-67F2-CAA835CE84F5}"/>
              </a:ext>
            </a:extLst>
          </p:cNvPr>
          <p:cNvSpPr txBox="1"/>
          <p:nvPr/>
        </p:nvSpPr>
        <p:spPr>
          <a:xfrm>
            <a:off x="120771" y="704274"/>
            <a:ext cx="7056406" cy="461665"/>
          </a:xfrm>
          <a:prstGeom prst="rect">
            <a:avLst/>
          </a:prstGeom>
          <a:noFill/>
        </p:spPr>
        <p:txBody>
          <a:bodyPr wrap="square">
            <a:spAutoFit/>
          </a:bodyPr>
          <a:lstStyle/>
          <a:p>
            <a:pPr rtl="1"/>
            <a:r>
              <a:rPr lang="en-ZA" sz="2400" b="1" dirty="0">
                <a:solidFill>
                  <a:srgbClr val="002041"/>
                </a:solidFill>
                <a:latin typeface="Inter" panose="020B0604020202020204" charset="0"/>
              </a:rPr>
              <a:t>STEPS TO PRODUCE READ21</a:t>
            </a:r>
            <a:endParaRPr lang="en-ZA" sz="2400" dirty="0"/>
          </a:p>
        </p:txBody>
      </p:sp>
      <p:sp>
        <p:nvSpPr>
          <p:cNvPr id="38" name="Google Shape;363;p40">
            <a:extLst>
              <a:ext uri="{FF2B5EF4-FFF2-40B4-BE49-F238E27FC236}">
                <a16:creationId xmlns:a16="http://schemas.microsoft.com/office/drawing/2014/main" id="{EEB4AA6C-D70D-2166-41E7-276FDBDED1C8}"/>
              </a:ext>
            </a:extLst>
          </p:cNvPr>
          <p:cNvSpPr/>
          <p:nvPr/>
        </p:nvSpPr>
        <p:spPr>
          <a:xfrm>
            <a:off x="971926" y="1368203"/>
            <a:ext cx="1712124" cy="2233980"/>
          </a:xfrm>
          <a:custGeom>
            <a:avLst/>
            <a:gdLst/>
            <a:ahLst/>
            <a:cxnLst/>
            <a:rect l="l" t="t"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600" y="21158"/>
                  <a:pt x="20794" y="21600"/>
                  <a:pt x="19812" y="21600"/>
                </a:cubicBezTo>
                <a:close/>
              </a:path>
            </a:pathLst>
          </a:custGeom>
          <a:noFill/>
          <a:ln w="9525" cap="flat" cmpd="sng">
            <a:solidFill>
              <a:srgbClr val="761E86"/>
            </a:solidFill>
            <a:prstDash val="solid"/>
            <a:round/>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9" name="Google Shape;364;p40">
            <a:extLst>
              <a:ext uri="{FF2B5EF4-FFF2-40B4-BE49-F238E27FC236}">
                <a16:creationId xmlns:a16="http://schemas.microsoft.com/office/drawing/2014/main" id="{6F48C039-85F4-6137-D8BA-DA0E0655312D}"/>
              </a:ext>
            </a:extLst>
          </p:cNvPr>
          <p:cNvSpPr/>
          <p:nvPr/>
        </p:nvSpPr>
        <p:spPr>
          <a:xfrm>
            <a:off x="970544" y="1467941"/>
            <a:ext cx="1715964" cy="503416"/>
          </a:xfrm>
          <a:custGeom>
            <a:avLst/>
            <a:gdLst/>
            <a:ahLst/>
            <a:cxnLst/>
            <a:rect l="l" t="t" r="r" b="b"/>
            <a:pathLst>
              <a:path w="2001124" h="691981" extrusionOk="0">
                <a:moveTo>
                  <a:pt x="165649" y="0"/>
                </a:moveTo>
                <a:lnTo>
                  <a:pt x="1835476" y="0"/>
                </a:lnTo>
                <a:cubicBezTo>
                  <a:pt x="1926453"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chemeClr val="accent6">
              <a:lumMod val="75000"/>
            </a:schemeClr>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0" name="Google Shape;365;p40">
            <a:extLst>
              <a:ext uri="{FF2B5EF4-FFF2-40B4-BE49-F238E27FC236}">
                <a16:creationId xmlns:a16="http://schemas.microsoft.com/office/drawing/2014/main" id="{74AFB82B-97C2-2EC5-6F30-6AC6CB3C8763}"/>
              </a:ext>
            </a:extLst>
          </p:cNvPr>
          <p:cNvSpPr/>
          <p:nvPr/>
        </p:nvSpPr>
        <p:spPr>
          <a:xfrm>
            <a:off x="1369359" y="3747837"/>
            <a:ext cx="920663" cy="781058"/>
          </a:xfrm>
          <a:custGeom>
            <a:avLst/>
            <a:gdLst/>
            <a:ahLst/>
            <a:cxnLst/>
            <a:rect l="l" t="t" r="r" b="b"/>
            <a:pathLst>
              <a:path w="1073659" h="1073619" extrusionOk="0">
                <a:moveTo>
                  <a:pt x="536876" y="0"/>
                </a:moveTo>
                <a:cubicBezTo>
                  <a:pt x="545399" y="0"/>
                  <a:pt x="553923" y="3241"/>
                  <a:pt x="560408" y="9722"/>
                </a:cubicBezTo>
                <a:lnTo>
                  <a:pt x="1063931" y="513172"/>
                </a:lnTo>
                <a:cubicBezTo>
                  <a:pt x="1076902" y="526134"/>
                  <a:pt x="1076902" y="547294"/>
                  <a:pt x="1063931" y="560257"/>
                </a:cubicBezTo>
                <a:lnTo>
                  <a:pt x="560408" y="1063897"/>
                </a:lnTo>
                <a:cubicBezTo>
                  <a:pt x="547437" y="1076860"/>
                  <a:pt x="526314" y="1076860"/>
                  <a:pt x="513344" y="1063897"/>
                </a:cubicBezTo>
                <a:lnTo>
                  <a:pt x="9728" y="560257"/>
                </a:lnTo>
                <a:cubicBezTo>
                  <a:pt x="-3242" y="547294"/>
                  <a:pt x="-3242" y="526134"/>
                  <a:pt x="9728" y="513172"/>
                </a:cubicBezTo>
                <a:lnTo>
                  <a:pt x="513344" y="9722"/>
                </a:lnTo>
                <a:cubicBezTo>
                  <a:pt x="519829" y="3241"/>
                  <a:pt x="528352" y="0"/>
                  <a:pt x="536876" y="0"/>
                </a:cubicBezTo>
                <a:close/>
              </a:path>
            </a:pathLst>
          </a:custGeom>
          <a:solidFill>
            <a:schemeClr val="accent6">
              <a:lumMod val="75000"/>
            </a:schemeClr>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1" name="Google Shape;366;p40">
            <a:extLst>
              <a:ext uri="{FF2B5EF4-FFF2-40B4-BE49-F238E27FC236}">
                <a16:creationId xmlns:a16="http://schemas.microsoft.com/office/drawing/2014/main" id="{161DF28F-5B92-9DA0-A391-C3BE4EFCB9D3}"/>
              </a:ext>
            </a:extLst>
          </p:cNvPr>
          <p:cNvSpPr txBox="1"/>
          <p:nvPr/>
        </p:nvSpPr>
        <p:spPr>
          <a:xfrm>
            <a:off x="1226402" y="1461347"/>
            <a:ext cx="1297500" cy="369291"/>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F7F7F9"/>
                </a:solidFill>
                <a:effectLst/>
                <a:uLnTx/>
                <a:uFillTx/>
                <a:latin typeface="Inter"/>
                <a:ea typeface="Inter"/>
                <a:cs typeface="Inter"/>
                <a:sym typeface="Inter"/>
              </a:rPr>
              <a:t>Imputation</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367;p40">
            <a:extLst>
              <a:ext uri="{FF2B5EF4-FFF2-40B4-BE49-F238E27FC236}">
                <a16:creationId xmlns:a16="http://schemas.microsoft.com/office/drawing/2014/main" id="{B1A03022-4723-57C4-C445-9A693CB4BE81}"/>
              </a:ext>
            </a:extLst>
          </p:cNvPr>
          <p:cNvSpPr txBox="1"/>
          <p:nvPr/>
        </p:nvSpPr>
        <p:spPr>
          <a:xfrm>
            <a:off x="971926" y="2129578"/>
            <a:ext cx="1712100" cy="1107955"/>
          </a:xfrm>
          <a:prstGeom prst="rect">
            <a:avLst/>
          </a:prstGeom>
          <a:noFill/>
          <a:ln>
            <a:noFill/>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Fill the missing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data points in the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1" u="none" strike="noStrike" kern="0" cap="none" spc="0" normalizeH="0" baseline="0" noProof="0" dirty="0">
                <a:ln>
                  <a:noFill/>
                </a:ln>
                <a:solidFill>
                  <a:srgbClr val="002041"/>
                </a:solidFill>
                <a:effectLst/>
                <a:uLnTx/>
                <a:uFillTx/>
                <a:latin typeface="Inter"/>
                <a:ea typeface="Inter"/>
                <a:cs typeface="Inter"/>
                <a:sym typeface="Inter"/>
              </a:rPr>
              <a:t>PAMS 2021 Online Survey</a:t>
            </a:r>
            <a:r>
              <a:rPr kumimoji="0" lang="en-US" sz="1100" b="1" i="0" u="none" strike="noStrike" kern="0" cap="none" spc="0" normalizeH="0" baseline="0" noProof="0" dirty="0">
                <a:ln>
                  <a:noFill/>
                </a:ln>
                <a:solidFill>
                  <a:srgbClr val="002041"/>
                </a:solidFill>
                <a:effectLst/>
                <a:uLnTx/>
                <a:uFillTx/>
                <a:latin typeface="Inter"/>
                <a:ea typeface="Inter"/>
                <a:cs typeface="Inter"/>
                <a:sym typeface="Inter"/>
              </a:rPr>
              <a:t>,</a:t>
            </a: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based on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1" u="none" strike="noStrike" kern="0" cap="none" spc="0" normalizeH="0" baseline="0" noProof="0" dirty="0">
                <a:ln>
                  <a:noFill/>
                </a:ln>
                <a:solidFill>
                  <a:srgbClr val="002041"/>
                </a:solidFill>
                <a:effectLst/>
                <a:uLnTx/>
                <a:uFillTx/>
                <a:latin typeface="Inter"/>
                <a:ea typeface="Inter"/>
                <a:cs typeface="Inter"/>
                <a:sym typeface="Inter"/>
              </a:rPr>
              <a:t>PAMS 2019 Online </a:t>
            </a:r>
            <a:r>
              <a:rPr lang="en-US" sz="1100" i="1" dirty="0">
                <a:solidFill>
                  <a:srgbClr val="002041"/>
                </a:solidFill>
                <a:latin typeface="Inter"/>
                <a:ea typeface="Inter"/>
                <a:cs typeface="Inter"/>
                <a:sym typeface="Inter"/>
              </a:rPr>
              <a:t> respondents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p:txBody>
      </p:sp>
      <p:sp>
        <p:nvSpPr>
          <p:cNvPr id="43" name="Google Shape;368;p40">
            <a:extLst>
              <a:ext uri="{FF2B5EF4-FFF2-40B4-BE49-F238E27FC236}">
                <a16:creationId xmlns:a16="http://schemas.microsoft.com/office/drawing/2014/main" id="{547AF1D7-A059-4309-144E-FCA16D96778A}"/>
              </a:ext>
            </a:extLst>
          </p:cNvPr>
          <p:cNvSpPr txBox="1"/>
          <p:nvPr/>
        </p:nvSpPr>
        <p:spPr>
          <a:xfrm>
            <a:off x="1348510" y="4511219"/>
            <a:ext cx="958800" cy="369291"/>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548235"/>
                </a:solidFill>
                <a:latin typeface="Calibri"/>
                <a:cs typeface="Calibri"/>
                <a:sym typeface="Calibri"/>
              </a:rPr>
              <a:t>1</a:t>
            </a:r>
            <a:endParaRPr kumimoji="0" sz="100" b="0" i="0" u="none" strike="noStrike" kern="0" cap="none" spc="0" normalizeH="0" baseline="0" noProof="0" dirty="0">
              <a:ln>
                <a:noFill/>
              </a:ln>
              <a:solidFill>
                <a:srgbClr val="548235"/>
              </a:solidFill>
              <a:effectLst/>
              <a:uLnTx/>
              <a:uFillTx/>
              <a:latin typeface="Arial"/>
              <a:cs typeface="Arial"/>
              <a:sym typeface="Arial"/>
            </a:endParaRPr>
          </a:p>
        </p:txBody>
      </p:sp>
      <p:sp>
        <p:nvSpPr>
          <p:cNvPr id="44" name="Google Shape;369;p40">
            <a:extLst>
              <a:ext uri="{FF2B5EF4-FFF2-40B4-BE49-F238E27FC236}">
                <a16:creationId xmlns:a16="http://schemas.microsoft.com/office/drawing/2014/main" id="{51C80DA2-0127-CB42-E0B9-E816FC8CDB3F}"/>
              </a:ext>
            </a:extLst>
          </p:cNvPr>
          <p:cNvSpPr/>
          <p:nvPr/>
        </p:nvSpPr>
        <p:spPr>
          <a:xfrm>
            <a:off x="2824826" y="1368203"/>
            <a:ext cx="1712124" cy="2233980"/>
          </a:xfrm>
          <a:custGeom>
            <a:avLst/>
            <a:gdLst/>
            <a:ahLst/>
            <a:cxnLst/>
            <a:rect l="l" t="t"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3" y="21600"/>
                  <a:pt x="19812" y="21600"/>
                </a:cubicBezTo>
                <a:close/>
              </a:path>
            </a:pathLst>
          </a:custGeom>
          <a:noFill/>
          <a:ln w="9525" cap="flat" cmpd="sng">
            <a:solidFill>
              <a:srgbClr val="3F7C75"/>
            </a:solidFill>
            <a:prstDash val="solid"/>
            <a:round/>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5" name="Google Shape;370;p40">
            <a:extLst>
              <a:ext uri="{FF2B5EF4-FFF2-40B4-BE49-F238E27FC236}">
                <a16:creationId xmlns:a16="http://schemas.microsoft.com/office/drawing/2014/main" id="{8C33B268-B580-C9FD-11EB-9FCD71E34695}"/>
              </a:ext>
            </a:extLst>
          </p:cNvPr>
          <p:cNvSpPr/>
          <p:nvPr/>
        </p:nvSpPr>
        <p:spPr>
          <a:xfrm>
            <a:off x="2824149" y="1473766"/>
            <a:ext cx="1715964" cy="503416"/>
          </a:xfrm>
          <a:custGeom>
            <a:avLst/>
            <a:gdLst/>
            <a:ahLst/>
            <a:cxnLst/>
            <a:rect l="l" t="t" r="r" b="b"/>
            <a:pathLst>
              <a:path w="2001124" h="691981" extrusionOk="0">
                <a:moveTo>
                  <a:pt x="165649" y="0"/>
                </a:moveTo>
                <a:lnTo>
                  <a:pt x="1835476" y="0"/>
                </a:lnTo>
                <a:cubicBezTo>
                  <a:pt x="1928028"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6" name="Google Shape;371;p40">
            <a:extLst>
              <a:ext uri="{FF2B5EF4-FFF2-40B4-BE49-F238E27FC236}">
                <a16:creationId xmlns:a16="http://schemas.microsoft.com/office/drawing/2014/main" id="{46AEA3D2-5655-8CA3-63F7-A978E8646660}"/>
              </a:ext>
            </a:extLst>
          </p:cNvPr>
          <p:cNvSpPr/>
          <p:nvPr/>
        </p:nvSpPr>
        <p:spPr>
          <a:xfrm>
            <a:off x="3222264" y="3747837"/>
            <a:ext cx="920663" cy="781058"/>
          </a:xfrm>
          <a:custGeom>
            <a:avLst/>
            <a:gdLst/>
            <a:ahLst/>
            <a:cxnLst/>
            <a:rect l="l" t="t" r="r" b="b"/>
            <a:pathLst>
              <a:path w="1073659" h="1073619" extrusionOk="0">
                <a:moveTo>
                  <a:pt x="536876" y="0"/>
                </a:moveTo>
                <a:cubicBezTo>
                  <a:pt x="545400" y="0"/>
                  <a:pt x="553923" y="3241"/>
                  <a:pt x="560408" y="9722"/>
                </a:cubicBezTo>
                <a:lnTo>
                  <a:pt x="1063931" y="513172"/>
                </a:lnTo>
                <a:cubicBezTo>
                  <a:pt x="1076902" y="526134"/>
                  <a:pt x="1076902" y="547294"/>
                  <a:pt x="1063931" y="560257"/>
                </a:cubicBezTo>
                <a:lnTo>
                  <a:pt x="560408" y="1063897"/>
                </a:lnTo>
                <a:cubicBezTo>
                  <a:pt x="547438" y="1076860"/>
                  <a:pt x="526315" y="1076860"/>
                  <a:pt x="513344" y="1063897"/>
                </a:cubicBezTo>
                <a:lnTo>
                  <a:pt x="9728" y="560257"/>
                </a:lnTo>
                <a:cubicBezTo>
                  <a:pt x="-3242" y="547294"/>
                  <a:pt x="-3242" y="526134"/>
                  <a:pt x="9728" y="513172"/>
                </a:cubicBezTo>
                <a:lnTo>
                  <a:pt x="513344" y="9722"/>
                </a:lnTo>
                <a:cubicBezTo>
                  <a:pt x="519830" y="3241"/>
                  <a:pt x="528353" y="0"/>
                  <a:pt x="536876" y="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7" name="Google Shape;372;p40">
            <a:extLst>
              <a:ext uri="{FF2B5EF4-FFF2-40B4-BE49-F238E27FC236}">
                <a16:creationId xmlns:a16="http://schemas.microsoft.com/office/drawing/2014/main" id="{D5C341C0-0C7A-F2C8-B9CA-89F26B880ABE}"/>
              </a:ext>
            </a:extLst>
          </p:cNvPr>
          <p:cNvSpPr txBox="1"/>
          <p:nvPr/>
        </p:nvSpPr>
        <p:spPr>
          <a:xfrm>
            <a:off x="3033557" y="1266561"/>
            <a:ext cx="1297500" cy="533952"/>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90000"/>
              </a:lnSpc>
              <a:spcBef>
                <a:spcPts val="150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F7F7F9"/>
                </a:solidFill>
                <a:effectLst/>
                <a:uLnTx/>
                <a:uFillTx/>
                <a:latin typeface="Inter"/>
                <a:ea typeface="Inter"/>
                <a:cs typeface="Inter"/>
                <a:sym typeface="Inter"/>
              </a:rPr>
              <a:t>Stacking</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73;p40">
            <a:extLst>
              <a:ext uri="{FF2B5EF4-FFF2-40B4-BE49-F238E27FC236}">
                <a16:creationId xmlns:a16="http://schemas.microsoft.com/office/drawing/2014/main" id="{62063925-2F35-E533-99E3-CD141989DBF1}"/>
              </a:ext>
            </a:extLst>
          </p:cNvPr>
          <p:cNvSpPr txBox="1"/>
          <p:nvPr/>
        </p:nvSpPr>
        <p:spPr>
          <a:xfrm>
            <a:off x="2824151" y="2129578"/>
            <a:ext cx="1712100" cy="1446509"/>
          </a:xfrm>
          <a:prstGeom prst="rect">
            <a:avLst/>
          </a:prstGeom>
          <a:noFill/>
          <a:ln>
            <a:noFill/>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Extend the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1" u="none" strike="noStrike" kern="0" cap="none" spc="0" normalizeH="0" baseline="0" noProof="0" dirty="0">
                <a:ln>
                  <a:noFill/>
                </a:ln>
                <a:solidFill>
                  <a:srgbClr val="002041"/>
                </a:solidFill>
                <a:effectLst/>
                <a:uLnTx/>
                <a:uFillTx/>
                <a:latin typeface="Inter"/>
                <a:ea typeface="Inter"/>
                <a:cs typeface="Inter"/>
                <a:sym typeface="Inter"/>
              </a:rPr>
              <a:t>PAMS 2021 Online Survey</a:t>
            </a:r>
            <a:endParaRPr kumimoji="0" sz="1100" b="0" i="1"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by stacking the</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a:t>
            </a:r>
            <a:r>
              <a:rPr kumimoji="0" lang="en-US" sz="1100" b="0" i="1" u="none" strike="noStrike" kern="0" cap="none" spc="0" normalizeH="0" baseline="0" noProof="0" dirty="0">
                <a:ln>
                  <a:noFill/>
                </a:ln>
                <a:solidFill>
                  <a:srgbClr val="002041"/>
                </a:solidFill>
                <a:effectLst/>
                <a:uLnTx/>
                <a:uFillTx/>
                <a:latin typeface="Inter"/>
                <a:ea typeface="Inter"/>
                <a:cs typeface="Inter"/>
                <a:sym typeface="Inter"/>
              </a:rPr>
              <a:t>PAMS 2019 Offline Survey</a:t>
            </a:r>
            <a:endParaRPr kumimoji="0" sz="1100" b="0" i="1"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onto it to create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Total</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a:t>
            </a:r>
            <a:r>
              <a:rPr kumimoji="0" lang="en-US" sz="1100" b="1" i="0" u="none" strike="noStrike" kern="0" cap="none" spc="0" normalizeH="0" baseline="0" noProof="0" dirty="0">
                <a:ln>
                  <a:noFill/>
                </a:ln>
                <a:solidFill>
                  <a:srgbClr val="002041"/>
                </a:solidFill>
                <a:effectLst/>
                <a:uLnTx/>
                <a:uFillTx/>
                <a:latin typeface="Inter"/>
                <a:ea typeface="Inter"/>
                <a:cs typeface="Inter"/>
                <a:sym typeface="Inter"/>
              </a:rPr>
              <a:t>READ 2021</a:t>
            </a: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p:txBody>
      </p:sp>
      <p:sp>
        <p:nvSpPr>
          <p:cNvPr id="49" name="Google Shape;374;p40">
            <a:extLst>
              <a:ext uri="{FF2B5EF4-FFF2-40B4-BE49-F238E27FC236}">
                <a16:creationId xmlns:a16="http://schemas.microsoft.com/office/drawing/2014/main" id="{B667EEA8-D1A7-FD11-987B-BF66BE334673}"/>
              </a:ext>
            </a:extLst>
          </p:cNvPr>
          <p:cNvSpPr txBox="1"/>
          <p:nvPr/>
        </p:nvSpPr>
        <p:spPr>
          <a:xfrm>
            <a:off x="3201415" y="4511215"/>
            <a:ext cx="958800" cy="36930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EBF8FF"/>
                </a:solidFill>
                <a:latin typeface="Calibri"/>
                <a:cs typeface="Calibri"/>
                <a:sym typeface="Calibri"/>
              </a:rPr>
              <a:t>2</a:t>
            </a:r>
            <a:endParaRPr kumimoji="0" sz="1800" b="0" i="0" u="none" strike="noStrike" kern="0" cap="none" spc="0" normalizeH="0" baseline="0" noProof="0" dirty="0">
              <a:ln>
                <a:noFill/>
              </a:ln>
              <a:solidFill>
                <a:srgbClr val="EBF8FF"/>
              </a:solidFill>
              <a:effectLst/>
              <a:uLnTx/>
              <a:uFillTx/>
              <a:latin typeface="Arial"/>
              <a:cs typeface="Arial"/>
              <a:sym typeface="Arial"/>
            </a:endParaRPr>
          </a:p>
        </p:txBody>
      </p:sp>
      <p:sp>
        <p:nvSpPr>
          <p:cNvPr id="50" name="Google Shape;375;p40">
            <a:extLst>
              <a:ext uri="{FF2B5EF4-FFF2-40B4-BE49-F238E27FC236}">
                <a16:creationId xmlns:a16="http://schemas.microsoft.com/office/drawing/2014/main" id="{F526BEEF-34BF-6912-EE73-EFE7E4EA8B6E}"/>
              </a:ext>
            </a:extLst>
          </p:cNvPr>
          <p:cNvSpPr/>
          <p:nvPr/>
        </p:nvSpPr>
        <p:spPr>
          <a:xfrm>
            <a:off x="4677751" y="1368203"/>
            <a:ext cx="1712124" cy="2233980"/>
          </a:xfrm>
          <a:custGeom>
            <a:avLst/>
            <a:gdLst/>
            <a:ahLst/>
            <a:cxnLst/>
            <a:rect l="l" t="t"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4" y="21600"/>
                  <a:pt x="19812" y="21600"/>
                </a:cubicBezTo>
                <a:close/>
              </a:path>
            </a:pathLst>
          </a:custGeom>
          <a:noFill/>
          <a:ln w="9525" cap="flat" cmpd="sng">
            <a:solidFill>
              <a:srgbClr val="B45F06"/>
            </a:solidFill>
            <a:prstDash val="solid"/>
            <a:round/>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 name="Google Shape;376;p40">
            <a:extLst>
              <a:ext uri="{FF2B5EF4-FFF2-40B4-BE49-F238E27FC236}">
                <a16:creationId xmlns:a16="http://schemas.microsoft.com/office/drawing/2014/main" id="{688B0B31-04DF-BF08-CB05-3B19A9D5498F}"/>
              </a:ext>
            </a:extLst>
          </p:cNvPr>
          <p:cNvSpPr/>
          <p:nvPr/>
        </p:nvSpPr>
        <p:spPr>
          <a:xfrm>
            <a:off x="4678099" y="1467941"/>
            <a:ext cx="1714576" cy="503416"/>
          </a:xfrm>
          <a:custGeom>
            <a:avLst/>
            <a:gdLst/>
            <a:ahLst/>
            <a:cxnLst/>
            <a:rect l="l" t="t" r="r" b="b"/>
            <a:pathLst>
              <a:path w="1999505" h="691981" extrusionOk="0">
                <a:moveTo>
                  <a:pt x="165700" y="0"/>
                </a:moveTo>
                <a:lnTo>
                  <a:pt x="1835472" y="0"/>
                </a:lnTo>
                <a:cubicBezTo>
                  <a:pt x="1926375" y="0"/>
                  <a:pt x="1999505" y="74726"/>
                  <a:pt x="1999505" y="165656"/>
                </a:cubicBezTo>
                <a:lnTo>
                  <a:pt x="1999505" y="534332"/>
                </a:lnTo>
                <a:lnTo>
                  <a:pt x="1224697" y="534332"/>
                </a:lnTo>
                <a:cubicBezTo>
                  <a:pt x="1180819" y="534332"/>
                  <a:pt x="1138607" y="552251"/>
                  <a:pt x="1107781" y="583132"/>
                </a:cubicBezTo>
                <a:lnTo>
                  <a:pt x="998920" y="691981"/>
                </a:lnTo>
                <a:lnTo>
                  <a:pt x="890150" y="583132"/>
                </a:lnTo>
                <a:cubicBezTo>
                  <a:pt x="859232" y="552251"/>
                  <a:pt x="817020" y="534332"/>
                  <a:pt x="773142" y="534332"/>
                </a:cubicBezTo>
                <a:lnTo>
                  <a:pt x="0" y="534332"/>
                </a:lnTo>
                <a:lnTo>
                  <a:pt x="0" y="165656"/>
                </a:lnTo>
                <a:cubicBezTo>
                  <a:pt x="0" y="74726"/>
                  <a:pt x="74704" y="0"/>
                  <a:pt x="165700" y="0"/>
                </a:cubicBezTo>
                <a:close/>
              </a:path>
            </a:pathLst>
          </a:custGeom>
          <a:solidFill>
            <a:srgbClr val="3C699E"/>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 name="Google Shape;377;p40">
            <a:extLst>
              <a:ext uri="{FF2B5EF4-FFF2-40B4-BE49-F238E27FC236}">
                <a16:creationId xmlns:a16="http://schemas.microsoft.com/office/drawing/2014/main" id="{047F452E-7FDB-45CD-445E-5672C5357301}"/>
              </a:ext>
            </a:extLst>
          </p:cNvPr>
          <p:cNvSpPr/>
          <p:nvPr/>
        </p:nvSpPr>
        <p:spPr>
          <a:xfrm>
            <a:off x="5074510" y="3747837"/>
            <a:ext cx="920632" cy="781058"/>
          </a:xfrm>
          <a:custGeom>
            <a:avLst/>
            <a:gdLst/>
            <a:ahLst/>
            <a:cxnLst/>
            <a:rect l="l" t="t" r="r" b="b"/>
            <a:pathLst>
              <a:path w="1073623" h="1073619" extrusionOk="0">
                <a:moveTo>
                  <a:pt x="536812" y="0"/>
                </a:moveTo>
                <a:cubicBezTo>
                  <a:pt x="545328" y="0"/>
                  <a:pt x="553845" y="3241"/>
                  <a:pt x="560324" y="9722"/>
                </a:cubicBezTo>
                <a:lnTo>
                  <a:pt x="1063903" y="513172"/>
                </a:lnTo>
                <a:cubicBezTo>
                  <a:pt x="1076863" y="526134"/>
                  <a:pt x="1076863" y="547294"/>
                  <a:pt x="1063903" y="560257"/>
                </a:cubicBezTo>
                <a:lnTo>
                  <a:pt x="560324" y="1063897"/>
                </a:lnTo>
                <a:cubicBezTo>
                  <a:pt x="547365" y="1076860"/>
                  <a:pt x="526259" y="1076860"/>
                  <a:pt x="513299" y="1063897"/>
                </a:cubicBezTo>
                <a:lnTo>
                  <a:pt x="9720" y="560257"/>
                </a:lnTo>
                <a:cubicBezTo>
                  <a:pt x="-3240" y="547294"/>
                  <a:pt x="-3240" y="526134"/>
                  <a:pt x="9720" y="513172"/>
                </a:cubicBezTo>
                <a:lnTo>
                  <a:pt x="513299" y="9722"/>
                </a:lnTo>
                <a:cubicBezTo>
                  <a:pt x="519779" y="3241"/>
                  <a:pt x="528296" y="0"/>
                  <a:pt x="536812" y="0"/>
                </a:cubicBezTo>
                <a:close/>
              </a:path>
            </a:pathLst>
          </a:custGeom>
          <a:solidFill>
            <a:srgbClr val="3C699E"/>
          </a:solidFill>
          <a:ln>
            <a:solidFill>
              <a:srgbClr val="3C699E"/>
            </a:solid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3" name="Google Shape;378;p40">
            <a:extLst>
              <a:ext uri="{FF2B5EF4-FFF2-40B4-BE49-F238E27FC236}">
                <a16:creationId xmlns:a16="http://schemas.microsoft.com/office/drawing/2014/main" id="{8224EFFF-837F-0583-D8DF-6088F096C282}"/>
              </a:ext>
            </a:extLst>
          </p:cNvPr>
          <p:cNvSpPr txBox="1"/>
          <p:nvPr/>
        </p:nvSpPr>
        <p:spPr>
          <a:xfrm>
            <a:off x="4886637" y="1451459"/>
            <a:ext cx="1297500" cy="369291"/>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F7F7F9"/>
                </a:solidFill>
                <a:effectLst/>
                <a:uLnTx/>
                <a:uFillTx/>
                <a:latin typeface="Inter"/>
                <a:ea typeface="Inter"/>
                <a:cs typeface="Inter"/>
                <a:sym typeface="Inter"/>
              </a:rPr>
              <a:t>Weighting</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379;p40">
            <a:extLst>
              <a:ext uri="{FF2B5EF4-FFF2-40B4-BE49-F238E27FC236}">
                <a16:creationId xmlns:a16="http://schemas.microsoft.com/office/drawing/2014/main" id="{B34D75AB-1BC7-14DD-45B1-A8D8A178700F}"/>
              </a:ext>
            </a:extLst>
          </p:cNvPr>
          <p:cNvSpPr txBox="1"/>
          <p:nvPr/>
        </p:nvSpPr>
        <p:spPr>
          <a:xfrm>
            <a:off x="4678101" y="2129578"/>
            <a:ext cx="1712100" cy="1107955"/>
          </a:xfrm>
          <a:prstGeom prst="rect">
            <a:avLst/>
          </a:prstGeom>
          <a:noFill/>
          <a:ln>
            <a:noFill/>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Re-Weight the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2041"/>
                </a:solidFill>
                <a:effectLst/>
                <a:uLnTx/>
                <a:uFillTx/>
                <a:latin typeface="Inter"/>
                <a:ea typeface="Inter"/>
                <a:cs typeface="Inter"/>
                <a:sym typeface="Inter"/>
              </a:rPr>
              <a:t>READ 2021</a:t>
            </a: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at a Demographic level using </a:t>
            </a:r>
            <a:r>
              <a:rPr kumimoji="0" lang="en-US" sz="1100" b="0" i="1" u="none" strike="noStrike" kern="0" cap="none" spc="0" normalizeH="0" baseline="0" noProof="0" dirty="0">
                <a:ln>
                  <a:noFill/>
                </a:ln>
                <a:solidFill>
                  <a:srgbClr val="002041"/>
                </a:solidFill>
                <a:effectLst/>
                <a:uLnTx/>
                <a:uFillTx/>
                <a:latin typeface="Inter"/>
                <a:ea typeface="Inter"/>
                <a:cs typeface="Inter"/>
                <a:sym typeface="Inter"/>
              </a:rPr>
              <a:t>GTI 2021</a:t>
            </a:r>
            <a:r>
              <a:rPr kumimoji="0" lang="en-US" sz="1100" b="0" i="0" u="none" strike="noStrike" kern="0" cap="none" spc="0" normalizeH="0" baseline="0" noProof="0" dirty="0">
                <a:ln>
                  <a:noFill/>
                </a:ln>
                <a:solidFill>
                  <a:srgbClr val="002041"/>
                </a:solidFill>
                <a:effectLst/>
                <a:uLnTx/>
                <a:uFillTx/>
                <a:latin typeface="Inter"/>
                <a:ea typeface="Inter"/>
                <a:cs typeface="Inter"/>
                <a:sym typeface="Inter"/>
              </a:rPr>
              <a:t> mid-year population estimates</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p:txBody>
      </p:sp>
      <p:sp>
        <p:nvSpPr>
          <p:cNvPr id="55" name="Google Shape;380;p40">
            <a:extLst>
              <a:ext uri="{FF2B5EF4-FFF2-40B4-BE49-F238E27FC236}">
                <a16:creationId xmlns:a16="http://schemas.microsoft.com/office/drawing/2014/main" id="{58CC4BC9-4C68-75D7-B3CC-9FF7E9680149}"/>
              </a:ext>
            </a:extLst>
          </p:cNvPr>
          <p:cNvSpPr txBox="1"/>
          <p:nvPr/>
        </p:nvSpPr>
        <p:spPr>
          <a:xfrm>
            <a:off x="5054320" y="4511215"/>
            <a:ext cx="958800" cy="36930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3C699E"/>
                </a:solidFill>
                <a:latin typeface="Calibri"/>
                <a:cs typeface="Calibri"/>
                <a:sym typeface="Calibri"/>
              </a:rPr>
              <a:t>3</a:t>
            </a:r>
            <a:endParaRPr kumimoji="0" sz="1800" b="0" i="0" u="none" strike="noStrike" kern="0" cap="none" spc="0" normalizeH="0" baseline="0" noProof="0" dirty="0">
              <a:ln>
                <a:noFill/>
              </a:ln>
              <a:solidFill>
                <a:srgbClr val="3C699E"/>
              </a:solidFill>
              <a:effectLst/>
              <a:uLnTx/>
              <a:uFillTx/>
              <a:latin typeface="Arial"/>
              <a:cs typeface="Arial"/>
              <a:sym typeface="Arial"/>
            </a:endParaRPr>
          </a:p>
        </p:txBody>
      </p:sp>
      <p:sp>
        <p:nvSpPr>
          <p:cNvPr id="56" name="Google Shape;381;p40">
            <a:extLst>
              <a:ext uri="{FF2B5EF4-FFF2-40B4-BE49-F238E27FC236}">
                <a16:creationId xmlns:a16="http://schemas.microsoft.com/office/drawing/2014/main" id="{70D80229-86B8-3E42-32B9-2AF451F8AC64}"/>
              </a:ext>
            </a:extLst>
          </p:cNvPr>
          <p:cNvSpPr/>
          <p:nvPr/>
        </p:nvSpPr>
        <p:spPr>
          <a:xfrm>
            <a:off x="6513401" y="1368203"/>
            <a:ext cx="1712124" cy="2233980"/>
          </a:xfrm>
          <a:custGeom>
            <a:avLst/>
            <a:gdLst/>
            <a:ahLst/>
            <a:cxnLst/>
            <a:rect l="l" t="t"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4" y="21600"/>
                  <a:pt x="19812" y="21600"/>
                </a:cubicBezTo>
                <a:close/>
              </a:path>
            </a:pathLst>
          </a:custGeom>
          <a:noFill/>
          <a:ln w="9525" cap="flat" cmpd="sng">
            <a:solidFill>
              <a:srgbClr val="B6063E"/>
            </a:solidFill>
            <a:prstDash val="solid"/>
            <a:round/>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7" name="Google Shape;382;p40">
            <a:extLst>
              <a:ext uri="{FF2B5EF4-FFF2-40B4-BE49-F238E27FC236}">
                <a16:creationId xmlns:a16="http://schemas.microsoft.com/office/drawing/2014/main" id="{1FD7FC2A-F1A3-41BA-E16E-B7C85D999786}"/>
              </a:ext>
            </a:extLst>
          </p:cNvPr>
          <p:cNvSpPr/>
          <p:nvPr/>
        </p:nvSpPr>
        <p:spPr>
          <a:xfrm>
            <a:off x="6513422" y="1467941"/>
            <a:ext cx="1715964" cy="503416"/>
          </a:xfrm>
          <a:custGeom>
            <a:avLst/>
            <a:gdLst/>
            <a:ahLst/>
            <a:cxnLst/>
            <a:rect l="l" t="t" r="r" b="b"/>
            <a:pathLst>
              <a:path w="2001124" h="691981" extrusionOk="0">
                <a:moveTo>
                  <a:pt x="165649" y="0"/>
                </a:moveTo>
                <a:lnTo>
                  <a:pt x="1835475" y="0"/>
                </a:lnTo>
                <a:cubicBezTo>
                  <a:pt x="1928027"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FF0000"/>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8" name="Google Shape;383;p40">
            <a:extLst>
              <a:ext uri="{FF2B5EF4-FFF2-40B4-BE49-F238E27FC236}">
                <a16:creationId xmlns:a16="http://schemas.microsoft.com/office/drawing/2014/main" id="{BD99D7BE-5FD9-471C-F25B-3AFC77CE43D8}"/>
              </a:ext>
            </a:extLst>
          </p:cNvPr>
          <p:cNvSpPr/>
          <p:nvPr/>
        </p:nvSpPr>
        <p:spPr>
          <a:xfrm>
            <a:off x="6910823" y="3747837"/>
            <a:ext cx="920662" cy="781058"/>
          </a:xfrm>
          <a:custGeom>
            <a:avLst/>
            <a:gdLst/>
            <a:ahLst/>
            <a:cxnLst/>
            <a:rect l="l" t="t" r="r" b="b"/>
            <a:pathLst>
              <a:path w="1073658" h="1073619" extrusionOk="0">
                <a:moveTo>
                  <a:pt x="536876" y="0"/>
                </a:moveTo>
                <a:cubicBezTo>
                  <a:pt x="545399" y="0"/>
                  <a:pt x="553922" y="3241"/>
                  <a:pt x="560408" y="9722"/>
                </a:cubicBezTo>
                <a:lnTo>
                  <a:pt x="1063931" y="513172"/>
                </a:lnTo>
                <a:cubicBezTo>
                  <a:pt x="1076901" y="526134"/>
                  <a:pt x="1076901" y="547294"/>
                  <a:pt x="1063931" y="560257"/>
                </a:cubicBezTo>
                <a:lnTo>
                  <a:pt x="560408" y="1063897"/>
                </a:lnTo>
                <a:cubicBezTo>
                  <a:pt x="547437" y="1076860"/>
                  <a:pt x="526314" y="1076860"/>
                  <a:pt x="513344" y="1063897"/>
                </a:cubicBezTo>
                <a:lnTo>
                  <a:pt x="9728" y="560257"/>
                </a:lnTo>
                <a:cubicBezTo>
                  <a:pt x="-3242" y="547294"/>
                  <a:pt x="-3242" y="526134"/>
                  <a:pt x="9728" y="513172"/>
                </a:cubicBezTo>
                <a:lnTo>
                  <a:pt x="513344" y="9722"/>
                </a:lnTo>
                <a:cubicBezTo>
                  <a:pt x="519829" y="3241"/>
                  <a:pt x="528352" y="0"/>
                  <a:pt x="536876" y="0"/>
                </a:cubicBezTo>
                <a:close/>
              </a:path>
            </a:pathLst>
          </a:custGeom>
          <a:solidFill>
            <a:srgbClr val="FF0000"/>
          </a:solidFill>
          <a:ln>
            <a:noFill/>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 name="Google Shape;384;p40">
            <a:extLst>
              <a:ext uri="{FF2B5EF4-FFF2-40B4-BE49-F238E27FC236}">
                <a16:creationId xmlns:a16="http://schemas.microsoft.com/office/drawing/2014/main" id="{30E93FF8-EDDA-2C52-3446-6E0F73D538D3}"/>
              </a:ext>
            </a:extLst>
          </p:cNvPr>
          <p:cNvSpPr txBox="1"/>
          <p:nvPr/>
        </p:nvSpPr>
        <p:spPr>
          <a:xfrm>
            <a:off x="6722642" y="1461347"/>
            <a:ext cx="1297500" cy="369291"/>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F7F7F9"/>
                </a:solidFill>
                <a:latin typeface="Inter"/>
                <a:ea typeface="Inter"/>
                <a:cs typeface="Inter"/>
                <a:sym typeface="Inter"/>
              </a:rPr>
              <a:t>Calibration</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385;p40">
            <a:extLst>
              <a:ext uri="{FF2B5EF4-FFF2-40B4-BE49-F238E27FC236}">
                <a16:creationId xmlns:a16="http://schemas.microsoft.com/office/drawing/2014/main" id="{260BD1F2-610F-CDD2-B840-FB6B5A2EE119}"/>
              </a:ext>
            </a:extLst>
          </p:cNvPr>
          <p:cNvSpPr txBox="1"/>
          <p:nvPr/>
        </p:nvSpPr>
        <p:spPr>
          <a:xfrm>
            <a:off x="6513426" y="2129578"/>
            <a:ext cx="1712100" cy="938678"/>
          </a:xfrm>
          <a:prstGeom prst="rect">
            <a:avLst/>
          </a:prstGeom>
          <a:noFill/>
          <a:ln>
            <a:noFill/>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002041"/>
                </a:solidFill>
                <a:latin typeface="Inter"/>
                <a:ea typeface="Inter"/>
                <a:cs typeface="Inter"/>
                <a:sym typeface="Inter"/>
              </a:rPr>
              <a:t>Similar to weighting, but more target cells are used and convergence criteria are not as strict  </a:t>
            </a: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2041"/>
              </a:solidFill>
              <a:effectLst/>
              <a:uLnTx/>
              <a:uFillTx/>
              <a:latin typeface="Inter"/>
              <a:ea typeface="Inter"/>
              <a:cs typeface="Inter"/>
              <a:sym typeface="Inter"/>
            </a:endParaRPr>
          </a:p>
        </p:txBody>
      </p:sp>
      <p:grpSp>
        <p:nvGrpSpPr>
          <p:cNvPr id="62" name="Google Shape;387;p40">
            <a:extLst>
              <a:ext uri="{FF2B5EF4-FFF2-40B4-BE49-F238E27FC236}">
                <a16:creationId xmlns:a16="http://schemas.microsoft.com/office/drawing/2014/main" id="{02B9D2C0-1FCE-81DE-C2CD-8D7F21C06556}"/>
              </a:ext>
            </a:extLst>
          </p:cNvPr>
          <p:cNvGrpSpPr/>
          <p:nvPr/>
        </p:nvGrpSpPr>
        <p:grpSpPr>
          <a:xfrm>
            <a:off x="1626758" y="3930057"/>
            <a:ext cx="499271" cy="402299"/>
            <a:chOff x="7338250" y="921352"/>
            <a:chExt cx="990813" cy="795528"/>
          </a:xfrm>
        </p:grpSpPr>
        <p:pic>
          <p:nvPicPr>
            <p:cNvPr id="63" name="Google Shape;388;p40">
              <a:extLst>
                <a:ext uri="{FF2B5EF4-FFF2-40B4-BE49-F238E27FC236}">
                  <a16:creationId xmlns:a16="http://schemas.microsoft.com/office/drawing/2014/main" id="{44DC3D43-222B-F372-F69B-ACCAEDBCEF7D}"/>
                </a:ext>
              </a:extLst>
            </p:cNvPr>
            <p:cNvPicPr preferRelativeResize="0"/>
            <p:nvPr/>
          </p:nvPicPr>
          <p:blipFill>
            <a:blip r:embed="rId3">
              <a:alphaModFix/>
            </a:blip>
            <a:stretch>
              <a:fillRect/>
            </a:stretch>
          </p:blipFill>
          <p:spPr>
            <a:xfrm>
              <a:off x="7338250" y="921352"/>
              <a:ext cx="795528" cy="795528"/>
            </a:xfrm>
            <a:prstGeom prst="rect">
              <a:avLst/>
            </a:prstGeom>
            <a:noFill/>
            <a:ln>
              <a:noFill/>
            </a:ln>
            <a:effectLst>
              <a:outerShdw blurRad="57150" dist="19050" dir="5400000" algn="bl" rotWithShape="0">
                <a:srgbClr val="000000">
                  <a:alpha val="50000"/>
                </a:srgbClr>
              </a:outerShdw>
            </a:effectLst>
          </p:spPr>
        </p:pic>
        <p:sp>
          <p:nvSpPr>
            <p:cNvPr id="64" name="Google Shape;389;p40">
              <a:extLst>
                <a:ext uri="{FF2B5EF4-FFF2-40B4-BE49-F238E27FC236}">
                  <a16:creationId xmlns:a16="http://schemas.microsoft.com/office/drawing/2014/main" id="{C5BC3D74-0606-6DD3-4ED7-303743F4302F}"/>
                </a:ext>
              </a:extLst>
            </p:cNvPr>
            <p:cNvSpPr/>
            <p:nvPr/>
          </p:nvSpPr>
          <p:spPr>
            <a:xfrm>
              <a:off x="7866975" y="1342300"/>
              <a:ext cx="109800" cy="109800"/>
            </a:xfrm>
            <a:prstGeom prst="ellipse">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5" name="Google Shape;390;p40">
              <a:extLst>
                <a:ext uri="{FF2B5EF4-FFF2-40B4-BE49-F238E27FC236}">
                  <a16:creationId xmlns:a16="http://schemas.microsoft.com/office/drawing/2014/main" id="{F2B32E74-421B-9E36-5772-D94BCD09C763}"/>
                </a:ext>
              </a:extLst>
            </p:cNvPr>
            <p:cNvPicPr preferRelativeResize="0"/>
            <p:nvPr/>
          </p:nvPicPr>
          <p:blipFill rotWithShape="1">
            <a:blip r:embed="rId4">
              <a:alphaModFix/>
            </a:blip>
            <a:srcRect b="35149"/>
            <a:stretch/>
          </p:blipFill>
          <p:spPr>
            <a:xfrm rot="-8628877">
              <a:off x="7858463" y="1072253"/>
              <a:ext cx="429240" cy="279049"/>
            </a:xfrm>
            <a:prstGeom prst="rect">
              <a:avLst/>
            </a:prstGeom>
            <a:noFill/>
            <a:ln>
              <a:noFill/>
            </a:ln>
            <a:effectLst>
              <a:outerShdw blurRad="57150" dist="19050" dir="5400000" algn="bl" rotWithShape="0">
                <a:srgbClr val="000000">
                  <a:alpha val="50000"/>
                </a:srgbClr>
              </a:outerShdw>
            </a:effectLst>
          </p:spPr>
        </p:pic>
      </p:grpSp>
      <p:pic>
        <p:nvPicPr>
          <p:cNvPr id="66" name="Google Shape;391;p40">
            <a:extLst>
              <a:ext uri="{FF2B5EF4-FFF2-40B4-BE49-F238E27FC236}">
                <a16:creationId xmlns:a16="http://schemas.microsoft.com/office/drawing/2014/main" id="{9FFF6EB4-7D2D-31A0-1494-228B9A6D4E4D}"/>
              </a:ext>
            </a:extLst>
          </p:cNvPr>
          <p:cNvPicPr preferRelativeResize="0"/>
          <p:nvPr/>
        </p:nvPicPr>
        <p:blipFill>
          <a:blip r:embed="rId5">
            <a:alphaModFix/>
          </a:blip>
          <a:stretch>
            <a:fillRect/>
          </a:stretch>
        </p:blipFill>
        <p:spPr>
          <a:xfrm>
            <a:off x="3479739" y="3924507"/>
            <a:ext cx="402336" cy="402336"/>
          </a:xfrm>
          <a:prstGeom prst="rect">
            <a:avLst/>
          </a:prstGeom>
          <a:noFill/>
          <a:ln>
            <a:noFill/>
          </a:ln>
        </p:spPr>
      </p:pic>
      <p:pic>
        <p:nvPicPr>
          <p:cNvPr id="67" name="Google Shape;392;p40">
            <a:extLst>
              <a:ext uri="{FF2B5EF4-FFF2-40B4-BE49-F238E27FC236}">
                <a16:creationId xmlns:a16="http://schemas.microsoft.com/office/drawing/2014/main" id="{9CDB7D27-789E-2611-D952-421BE575F353}"/>
              </a:ext>
            </a:extLst>
          </p:cNvPr>
          <p:cNvPicPr preferRelativeResize="0"/>
          <p:nvPr/>
        </p:nvPicPr>
        <p:blipFill>
          <a:blip r:embed="rId6">
            <a:alphaModFix/>
          </a:blip>
          <a:stretch>
            <a:fillRect/>
          </a:stretch>
        </p:blipFill>
        <p:spPr>
          <a:xfrm>
            <a:off x="5332639" y="3930032"/>
            <a:ext cx="402336" cy="402336"/>
          </a:xfrm>
          <a:prstGeom prst="rect">
            <a:avLst/>
          </a:prstGeom>
          <a:noFill/>
          <a:ln>
            <a:noFill/>
          </a:ln>
        </p:spPr>
      </p:pic>
      <p:pic>
        <p:nvPicPr>
          <p:cNvPr id="68" name="Google Shape;394;p40">
            <a:extLst>
              <a:ext uri="{FF2B5EF4-FFF2-40B4-BE49-F238E27FC236}">
                <a16:creationId xmlns:a16="http://schemas.microsoft.com/office/drawing/2014/main" id="{F1CB2ED8-A8AC-4F30-4C68-DA95CDBA83D4}"/>
              </a:ext>
            </a:extLst>
          </p:cNvPr>
          <p:cNvPicPr preferRelativeResize="0"/>
          <p:nvPr/>
        </p:nvPicPr>
        <p:blipFill>
          <a:blip r:embed="rId7">
            <a:alphaModFix/>
          </a:blip>
          <a:stretch>
            <a:fillRect/>
          </a:stretch>
        </p:blipFill>
        <p:spPr>
          <a:xfrm>
            <a:off x="7168301" y="3909769"/>
            <a:ext cx="457200" cy="457200"/>
          </a:xfrm>
          <a:prstGeom prst="rect">
            <a:avLst/>
          </a:prstGeom>
          <a:noFill/>
          <a:ln>
            <a:noFill/>
          </a:ln>
        </p:spPr>
      </p:pic>
      <p:sp>
        <p:nvSpPr>
          <p:cNvPr id="69" name="Google Shape;368;p40">
            <a:extLst>
              <a:ext uri="{FF2B5EF4-FFF2-40B4-BE49-F238E27FC236}">
                <a16:creationId xmlns:a16="http://schemas.microsoft.com/office/drawing/2014/main" id="{7E752010-139B-E155-E3EC-26FE6E2421C0}"/>
              </a:ext>
            </a:extLst>
          </p:cNvPr>
          <p:cNvSpPr txBox="1"/>
          <p:nvPr/>
        </p:nvSpPr>
        <p:spPr>
          <a:xfrm>
            <a:off x="3178470" y="4520060"/>
            <a:ext cx="958800" cy="369291"/>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ED7D31"/>
                </a:solidFill>
                <a:latin typeface="Calibri"/>
                <a:cs typeface="Calibri"/>
                <a:sym typeface="Calibri"/>
              </a:rPr>
              <a:t>2</a:t>
            </a:r>
            <a:endParaRPr kumimoji="0" sz="100" b="0" i="0" u="none" strike="noStrike" kern="0" cap="none" spc="0" normalizeH="0" baseline="0" noProof="0" dirty="0">
              <a:ln>
                <a:noFill/>
              </a:ln>
              <a:solidFill>
                <a:srgbClr val="ED7D31"/>
              </a:solidFill>
              <a:effectLst/>
              <a:uLnTx/>
              <a:uFillTx/>
              <a:latin typeface="Arial"/>
              <a:cs typeface="Arial"/>
              <a:sym typeface="Arial"/>
            </a:endParaRPr>
          </a:p>
        </p:txBody>
      </p:sp>
      <p:sp>
        <p:nvSpPr>
          <p:cNvPr id="70" name="Google Shape;380;p40">
            <a:extLst>
              <a:ext uri="{FF2B5EF4-FFF2-40B4-BE49-F238E27FC236}">
                <a16:creationId xmlns:a16="http://schemas.microsoft.com/office/drawing/2014/main" id="{C4EAB17E-63BB-A247-FE82-8031B1E41D33}"/>
              </a:ext>
            </a:extLst>
          </p:cNvPr>
          <p:cNvSpPr txBox="1"/>
          <p:nvPr/>
        </p:nvSpPr>
        <p:spPr>
          <a:xfrm>
            <a:off x="6890063" y="4544748"/>
            <a:ext cx="958800" cy="36930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rgbClr val="FF0000"/>
                </a:solidFill>
                <a:latin typeface="Calibri"/>
                <a:cs typeface="Calibri"/>
                <a:sym typeface="Calibri"/>
              </a:rPr>
              <a:t>4</a:t>
            </a:r>
            <a:endParaRPr kumimoji="0" sz="1800" b="0" i="0" u="none" strike="noStrike" kern="0" cap="none" spc="0" normalizeH="0" baseline="0" noProof="0" dirty="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396438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8FD4D76-0217-924D-AD9B-F0E6708E98E1}"/>
              </a:ext>
            </a:extLst>
          </p:cNvPr>
          <p:cNvSpPr txBox="1">
            <a:spLocks/>
          </p:cNvSpPr>
          <p:nvPr/>
        </p:nvSpPr>
        <p:spPr>
          <a:xfrm>
            <a:off x="688970" y="1407996"/>
            <a:ext cx="7772400" cy="1361080"/>
          </a:xfrm>
          <a:prstGeom prst="rect">
            <a:avLst/>
          </a:prstGeom>
          <a:solidFill>
            <a:srgbClr val="00B0F0"/>
          </a:solidFill>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ZA" sz="4800" b="1" dirty="0">
                <a:solidFill>
                  <a:schemeClr val="bg1"/>
                </a:solidFill>
                <a:latin typeface="Inter" panose="020B0604020202020204" charset="0"/>
                <a:cs typeface="Inter" panose="020B0604020202020204" charset="0"/>
              </a:rPr>
              <a:t>Welcome &amp; Intro </a:t>
            </a:r>
          </a:p>
        </p:txBody>
      </p:sp>
      <p:sp>
        <p:nvSpPr>
          <p:cNvPr id="5" name="TextBox 4">
            <a:extLst>
              <a:ext uri="{FF2B5EF4-FFF2-40B4-BE49-F238E27FC236}">
                <a16:creationId xmlns:a16="http://schemas.microsoft.com/office/drawing/2014/main" id="{C6D40318-1B7B-F440-8A16-ADDD103501D8}"/>
              </a:ext>
            </a:extLst>
          </p:cNvPr>
          <p:cNvSpPr txBox="1"/>
          <p:nvPr/>
        </p:nvSpPr>
        <p:spPr>
          <a:xfrm>
            <a:off x="688970" y="3363838"/>
            <a:ext cx="7772400" cy="738664"/>
          </a:xfrm>
          <a:prstGeom prst="rect">
            <a:avLst/>
          </a:prstGeom>
          <a:noFill/>
        </p:spPr>
        <p:txBody>
          <a:bodyPr wrap="square" rtlCol="0">
            <a:spAutoFit/>
          </a:bodyPr>
          <a:lstStyle/>
          <a:p>
            <a:pPr algn="ctr"/>
            <a:r>
              <a:rPr lang="en-ZA" b="1" dirty="0">
                <a:latin typeface="Inter" panose="020B0604020202020204" charset="0"/>
                <a:cs typeface="Inter" panose="020B0604020202020204" charset="0"/>
              </a:rPr>
              <a:t>Terry Murphy </a:t>
            </a:r>
            <a:br>
              <a:rPr lang="en-ZA" dirty="0">
                <a:latin typeface="Inter" panose="020B0604020202020204" charset="0"/>
                <a:cs typeface="Inter" panose="020B0604020202020204" charset="0"/>
              </a:rPr>
            </a:br>
            <a:r>
              <a:rPr lang="en-ZA" dirty="0">
                <a:latin typeface="Inter" panose="020B0604020202020204" charset="0"/>
                <a:cs typeface="Inter" panose="020B0604020202020204" charset="0"/>
              </a:rPr>
              <a:t>Managing Director </a:t>
            </a:r>
          </a:p>
          <a:p>
            <a:pPr algn="ctr"/>
            <a:r>
              <a:rPr lang="en-ZA" dirty="0">
                <a:latin typeface="Inter" panose="020B0604020202020204" charset="0"/>
                <a:cs typeface="Inter" panose="020B0604020202020204" charset="0"/>
              </a:rPr>
              <a:t>Nielsen Media South Africa</a:t>
            </a:r>
          </a:p>
        </p:txBody>
      </p:sp>
    </p:spTree>
    <p:extLst>
      <p:ext uri="{BB962C8B-B14F-4D97-AF65-F5344CB8AC3E}">
        <p14:creationId xmlns:p14="http://schemas.microsoft.com/office/powerpoint/2010/main" val="307173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66686C-C371-B6C6-1E60-B7DE44283096}"/>
              </a:ext>
            </a:extLst>
          </p:cNvPr>
          <p:cNvSpPr txBox="1"/>
          <p:nvPr/>
        </p:nvSpPr>
        <p:spPr>
          <a:xfrm>
            <a:off x="120771" y="1330819"/>
            <a:ext cx="8981538" cy="1415772"/>
          </a:xfrm>
          <a:prstGeom prst="rect">
            <a:avLst/>
          </a:prstGeom>
          <a:noFill/>
        </p:spPr>
        <p:txBody>
          <a:bodyPr wrap="square">
            <a:spAutoFit/>
          </a:bodyPr>
          <a:lstStyle/>
          <a:p>
            <a:r>
              <a:rPr lang="en-ZA" sz="1600" b="1" dirty="0">
                <a:solidFill>
                  <a:srgbClr val="548235"/>
                </a:solidFill>
                <a:latin typeface="Inter" panose="020B0604020202020204" charset="0"/>
              </a:rPr>
              <a:t>1. IMPUTATION (fusion)</a:t>
            </a:r>
            <a:r>
              <a:rPr lang="en-ZA" sz="1600" b="1" dirty="0">
                <a:solidFill>
                  <a:srgbClr val="548235"/>
                </a:solidFill>
                <a:effectLst/>
                <a:latin typeface="Inter" panose="020B0604020202020204" charset="0"/>
              </a:rPr>
              <a:t>                                                                                                                                                                            </a:t>
            </a:r>
            <a:r>
              <a:rPr lang="en-ZA" sz="1600" dirty="0">
                <a:solidFill>
                  <a:srgbClr val="548235"/>
                </a:solidFill>
                <a:effectLst/>
                <a:latin typeface="Inter" panose="020B0604020202020204" charset="0"/>
                <a:ea typeface="Inter" panose="020B0604020202020204" charset="0"/>
                <a:cs typeface="Inter" panose="020B0604020202020204" charset="0"/>
              </a:rPr>
              <a:t> </a:t>
            </a:r>
            <a:r>
              <a:rPr lang="en-ZA" dirty="0">
                <a:latin typeface="Inter" panose="020B0604020202020204" charset="0"/>
                <a:ea typeface="Inter" panose="020B0604020202020204" charset="0"/>
              </a:rPr>
              <a:t>Due to the fact that the survey was online, the length of the questionnaire had to be reduced.</a:t>
            </a:r>
          </a:p>
          <a:p>
            <a:r>
              <a:rPr lang="en-ZA" dirty="0">
                <a:latin typeface="Inter" panose="020B0604020202020204" charset="0"/>
                <a:ea typeface="Inter" panose="020B0604020202020204" charset="0"/>
              </a:rPr>
              <a:t>To fill in the gaps due to the shorter questionnaire, Nielsen imputed the questions from the online component of the PAMS 2019 survey. Respondents who claimed to access the internet at least once a month in the PAMS 2019 survey, donated their data to the 2021 online respondents for questions that weren’t included in the PAMS 2021 online survey. </a:t>
            </a:r>
            <a:endParaRPr lang="en-ZA" dirty="0">
              <a:highlight>
                <a:srgbClr val="FFFF00"/>
              </a:highlight>
              <a:latin typeface="Inter" panose="020B0604020202020204" charset="0"/>
              <a:ea typeface="Inter" panose="020B0604020202020204" charset="0"/>
            </a:endParaRPr>
          </a:p>
        </p:txBody>
      </p:sp>
      <p:sp>
        <p:nvSpPr>
          <p:cNvPr id="4" name="TextBox 3">
            <a:extLst>
              <a:ext uri="{FF2B5EF4-FFF2-40B4-BE49-F238E27FC236}">
                <a16:creationId xmlns:a16="http://schemas.microsoft.com/office/drawing/2014/main" id="{9DAE27AA-ABEB-E101-9B87-4CB8AD878968}"/>
              </a:ext>
            </a:extLst>
          </p:cNvPr>
          <p:cNvSpPr txBox="1"/>
          <p:nvPr/>
        </p:nvSpPr>
        <p:spPr>
          <a:xfrm>
            <a:off x="1808312" y="2438814"/>
            <a:ext cx="5527375" cy="307777"/>
          </a:xfrm>
          <a:prstGeom prst="rect">
            <a:avLst/>
          </a:prstGeom>
          <a:noFill/>
        </p:spPr>
        <p:txBody>
          <a:bodyPr wrap="square">
            <a:spAutoFit/>
          </a:bodyPr>
          <a:lstStyle/>
          <a:p>
            <a:r>
              <a:rPr lang="en-ZA" dirty="0">
                <a:highlight>
                  <a:srgbClr val="FFFF00"/>
                </a:highlight>
                <a:latin typeface="Inter" panose="020B0604020202020204" charset="0"/>
                <a:ea typeface="Inter" panose="020B0604020202020204" charset="0"/>
              </a:rPr>
              <a:t>FMCG RETAIL ONLY BRANDS IN  READ 2021</a:t>
            </a:r>
            <a:endParaRPr lang="en-ZA" dirty="0"/>
          </a:p>
        </p:txBody>
      </p:sp>
      <p:sp>
        <p:nvSpPr>
          <p:cNvPr id="5" name="TextBox 4">
            <a:extLst>
              <a:ext uri="{FF2B5EF4-FFF2-40B4-BE49-F238E27FC236}">
                <a16:creationId xmlns:a16="http://schemas.microsoft.com/office/drawing/2014/main" id="{44E78C16-8B41-EB17-EA79-FE8D60CC3061}"/>
              </a:ext>
            </a:extLst>
          </p:cNvPr>
          <p:cNvSpPr txBox="1"/>
          <p:nvPr/>
        </p:nvSpPr>
        <p:spPr>
          <a:xfrm>
            <a:off x="162462" y="3134154"/>
            <a:ext cx="8981538" cy="1631216"/>
          </a:xfrm>
          <a:prstGeom prst="rect">
            <a:avLst/>
          </a:prstGeom>
          <a:noFill/>
        </p:spPr>
        <p:txBody>
          <a:bodyPr wrap="square">
            <a:spAutoFit/>
          </a:bodyPr>
          <a:lstStyle/>
          <a:p>
            <a:r>
              <a:rPr lang="en-ZA" sz="1600" b="1" dirty="0">
                <a:solidFill>
                  <a:srgbClr val="FFC000"/>
                </a:solidFill>
                <a:latin typeface="Inter" panose="020B0604020202020204" charset="0"/>
              </a:rPr>
              <a:t>2. DATA STACKING  </a:t>
            </a:r>
            <a:r>
              <a:rPr lang="en-ZA" sz="1600" b="1" dirty="0">
                <a:solidFill>
                  <a:srgbClr val="FFC000"/>
                </a:solidFill>
                <a:effectLst/>
                <a:latin typeface="Inter" panose="020B0604020202020204" charset="0"/>
              </a:rPr>
              <a:t>                                                                                                                                                                            </a:t>
            </a:r>
            <a:r>
              <a:rPr lang="en-ZA" sz="1600" dirty="0">
                <a:solidFill>
                  <a:srgbClr val="FFC000"/>
                </a:solidFill>
                <a:effectLst/>
                <a:latin typeface="Inter" panose="020B0604020202020204" charset="0"/>
                <a:ea typeface="Inter" panose="020B0604020202020204" charset="0"/>
                <a:cs typeface="Inter" panose="020B0604020202020204" charset="0"/>
              </a:rPr>
              <a:t> </a:t>
            </a:r>
            <a:r>
              <a:rPr lang="en-ZA" dirty="0">
                <a:latin typeface="Inter" panose="020B0604020202020204" charset="0"/>
                <a:ea typeface="Inter" panose="020B0604020202020204" charset="0"/>
              </a:rPr>
              <a:t>Nielsen then added the imputed 2021 online sample to the 2019 offline sample to create a unified dataset that represents the total population of South Africa. To work correctly there must be no overlap between the two datasets. </a:t>
            </a:r>
          </a:p>
          <a:p>
            <a:r>
              <a:rPr lang="en-ZA" dirty="0">
                <a:latin typeface="Inter" panose="020B0604020202020204" charset="0"/>
                <a:ea typeface="Inter" panose="020B0604020202020204" charset="0"/>
              </a:rPr>
              <a:t>Another key aspect is that both datasets must have identical questions and response codes. This is why the imputation step was so important because this ensured that the online sample was 100% consistent with the offline sample in terms of the questions</a:t>
            </a:r>
            <a:r>
              <a:rPr lang="en-ZA" dirty="0"/>
              <a:t>.</a:t>
            </a:r>
          </a:p>
        </p:txBody>
      </p:sp>
      <p:sp>
        <p:nvSpPr>
          <p:cNvPr id="6" name="TextBox 5">
            <a:extLst>
              <a:ext uri="{FF2B5EF4-FFF2-40B4-BE49-F238E27FC236}">
                <a16:creationId xmlns:a16="http://schemas.microsoft.com/office/drawing/2014/main" id="{E7217B34-5E76-4160-67F2-CAA835CE84F5}"/>
              </a:ext>
            </a:extLst>
          </p:cNvPr>
          <p:cNvSpPr txBox="1"/>
          <p:nvPr/>
        </p:nvSpPr>
        <p:spPr>
          <a:xfrm>
            <a:off x="120771" y="704274"/>
            <a:ext cx="7056406" cy="461665"/>
          </a:xfrm>
          <a:prstGeom prst="rect">
            <a:avLst/>
          </a:prstGeom>
          <a:noFill/>
        </p:spPr>
        <p:txBody>
          <a:bodyPr wrap="square">
            <a:spAutoFit/>
          </a:bodyPr>
          <a:lstStyle/>
          <a:p>
            <a:pPr rtl="1"/>
            <a:r>
              <a:rPr lang="en-ZA" sz="2400" b="1" dirty="0">
                <a:solidFill>
                  <a:srgbClr val="002041"/>
                </a:solidFill>
                <a:latin typeface="Inter" panose="020B0604020202020204" charset="0"/>
              </a:rPr>
              <a:t>STEPS TO PRODUCE READ21</a:t>
            </a:r>
            <a:endParaRPr lang="en-ZA" sz="2400" dirty="0"/>
          </a:p>
        </p:txBody>
      </p:sp>
    </p:spTree>
    <p:extLst>
      <p:ext uri="{BB962C8B-B14F-4D97-AF65-F5344CB8AC3E}">
        <p14:creationId xmlns:p14="http://schemas.microsoft.com/office/powerpoint/2010/main" val="19426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58CD09-61C7-F35F-A5A5-AD99112441D4}"/>
              </a:ext>
            </a:extLst>
          </p:cNvPr>
          <p:cNvSpPr txBox="1"/>
          <p:nvPr/>
        </p:nvSpPr>
        <p:spPr>
          <a:xfrm>
            <a:off x="112145" y="894052"/>
            <a:ext cx="7056406" cy="461665"/>
          </a:xfrm>
          <a:prstGeom prst="rect">
            <a:avLst/>
          </a:prstGeom>
          <a:noFill/>
        </p:spPr>
        <p:txBody>
          <a:bodyPr wrap="square">
            <a:spAutoFit/>
          </a:bodyPr>
          <a:lstStyle/>
          <a:p>
            <a:r>
              <a:rPr lang="en-ZA" sz="2400" b="1" dirty="0">
                <a:solidFill>
                  <a:srgbClr val="002041"/>
                </a:solidFill>
                <a:latin typeface="Inter" panose="020B0604020202020204" charset="0"/>
              </a:rPr>
              <a:t>STEPS TO PRODUCE READ21</a:t>
            </a:r>
            <a:endParaRPr lang="en-ZA" sz="2400" dirty="0"/>
          </a:p>
        </p:txBody>
      </p:sp>
      <p:sp>
        <p:nvSpPr>
          <p:cNvPr id="3" name="TextBox 2">
            <a:extLst>
              <a:ext uri="{FF2B5EF4-FFF2-40B4-BE49-F238E27FC236}">
                <a16:creationId xmlns:a16="http://schemas.microsoft.com/office/drawing/2014/main" id="{491BCF8B-3266-F01A-3949-0DCA6653B1CC}"/>
              </a:ext>
            </a:extLst>
          </p:cNvPr>
          <p:cNvSpPr txBox="1"/>
          <p:nvPr/>
        </p:nvSpPr>
        <p:spPr>
          <a:xfrm>
            <a:off x="162462" y="1466392"/>
            <a:ext cx="8981538" cy="849913"/>
          </a:xfrm>
          <a:prstGeom prst="rect">
            <a:avLst/>
          </a:prstGeom>
          <a:noFill/>
        </p:spPr>
        <p:txBody>
          <a:bodyPr wrap="square">
            <a:spAutoFit/>
          </a:bodyPr>
          <a:lstStyle/>
          <a:p>
            <a:pPr>
              <a:lnSpc>
                <a:spcPct val="115000"/>
              </a:lnSpc>
              <a:spcAft>
                <a:spcPts val="1000"/>
              </a:spcAft>
            </a:pPr>
            <a:r>
              <a:rPr lang="en-ZA" sz="1600" b="1" dirty="0">
                <a:solidFill>
                  <a:srgbClr val="3C699E"/>
                </a:solidFill>
                <a:latin typeface="Inter" panose="020B0604020202020204" charset="0"/>
              </a:rPr>
              <a:t>3. WEIGHTING  </a:t>
            </a:r>
            <a:r>
              <a:rPr lang="en-ZA" sz="1600" b="1" dirty="0">
                <a:solidFill>
                  <a:srgbClr val="3C699E"/>
                </a:solidFill>
                <a:effectLst/>
                <a:latin typeface="Inter" panose="020B0604020202020204" charset="0"/>
              </a:rPr>
              <a:t>                                                                                                                                                                                </a:t>
            </a:r>
            <a:r>
              <a:rPr lang="en-ZA" sz="1400" dirty="0">
                <a:solidFill>
                  <a:srgbClr val="002041"/>
                </a:solidFill>
                <a:effectLst/>
                <a:latin typeface="Inter" panose="020B0604020202020204" charset="0"/>
                <a:ea typeface="Inter" panose="020B0604020202020204" charset="0"/>
                <a:cs typeface="Inter" panose="020B0604020202020204" charset="0"/>
              </a:rPr>
              <a:t>An individual respondent results are weighted back to be representative of the population at large. Respondents are placed in cells and weighted back in terms of Province, Community size, Age, Gender and Race.   </a:t>
            </a:r>
          </a:p>
        </p:txBody>
      </p:sp>
      <p:sp>
        <p:nvSpPr>
          <p:cNvPr id="4" name="TextBox 3">
            <a:extLst>
              <a:ext uri="{FF2B5EF4-FFF2-40B4-BE49-F238E27FC236}">
                <a16:creationId xmlns:a16="http://schemas.microsoft.com/office/drawing/2014/main" id="{85EC5998-7AD2-FFE8-12D3-D91305E90BFB}"/>
              </a:ext>
            </a:extLst>
          </p:cNvPr>
          <p:cNvSpPr txBox="1"/>
          <p:nvPr/>
        </p:nvSpPr>
        <p:spPr>
          <a:xfrm>
            <a:off x="162462" y="2464407"/>
            <a:ext cx="8981538" cy="2216954"/>
          </a:xfrm>
          <a:prstGeom prst="rect">
            <a:avLst/>
          </a:prstGeom>
          <a:noFill/>
        </p:spPr>
        <p:txBody>
          <a:bodyPr wrap="square">
            <a:spAutoFit/>
          </a:bodyPr>
          <a:lstStyle/>
          <a:p>
            <a:pPr>
              <a:lnSpc>
                <a:spcPct val="115000"/>
              </a:lnSpc>
              <a:spcAft>
                <a:spcPts val="1000"/>
              </a:spcAft>
              <a:tabLst>
                <a:tab pos="-359410" algn="l"/>
                <a:tab pos="160020" algn="l"/>
                <a:tab pos="480695" algn="l"/>
                <a:tab pos="883920" algn="l"/>
                <a:tab pos="2159000" algn="l"/>
                <a:tab pos="3040380" algn="l"/>
                <a:tab pos="3232150" algn="l"/>
                <a:tab pos="3423920" algn="l"/>
                <a:tab pos="3583940" algn="l"/>
                <a:tab pos="3776345" algn="l"/>
                <a:tab pos="3936365" algn="l"/>
                <a:tab pos="4128135" algn="l"/>
                <a:tab pos="4480560" algn="l"/>
                <a:tab pos="4672330" algn="l"/>
                <a:tab pos="4864100" algn="l"/>
                <a:tab pos="5024120" algn="l"/>
                <a:tab pos="5216525" algn="l"/>
                <a:tab pos="5376545" algn="l"/>
                <a:tab pos="5568315" algn="l"/>
              </a:tabLst>
            </a:pPr>
            <a:r>
              <a:rPr lang="en-ZA" sz="1600" b="1" dirty="0">
                <a:solidFill>
                  <a:srgbClr val="FF0000"/>
                </a:solidFill>
                <a:latin typeface="Inter" panose="020B0604020202020204" charset="0"/>
              </a:rPr>
              <a:t>4. CALIBRATION</a:t>
            </a:r>
            <a:r>
              <a:rPr lang="en-ZA" sz="1600" b="1" dirty="0">
                <a:solidFill>
                  <a:srgbClr val="FF0000"/>
                </a:solidFill>
                <a:effectLst/>
                <a:latin typeface="Inter" panose="020B0604020202020204" charset="0"/>
              </a:rPr>
              <a:t>                                                                                                                                                                       </a:t>
            </a:r>
            <a:r>
              <a:rPr lang="en-ZA" sz="1600" dirty="0">
                <a:solidFill>
                  <a:srgbClr val="FF0000"/>
                </a:solidFill>
                <a:effectLst/>
                <a:latin typeface="Inter" panose="020B0604020202020204" charset="0"/>
                <a:ea typeface="Inter" panose="020B0604020202020204" charset="0"/>
                <a:cs typeface="Inter" panose="020B0604020202020204" charset="0"/>
              </a:rPr>
              <a:t> </a:t>
            </a:r>
            <a:r>
              <a:rPr lang="en-ZA" sz="1600" dirty="0">
                <a:solidFill>
                  <a:srgbClr val="FF0000"/>
                </a:solidFill>
                <a:latin typeface="Inter" panose="020B0604020202020204" charset="0"/>
                <a:ea typeface="Inter" panose="020B0604020202020204" charset="0"/>
              </a:rPr>
              <a:t>   </a:t>
            </a:r>
            <a:r>
              <a:rPr lang="en-ZA" dirty="0">
                <a:solidFill>
                  <a:srgbClr val="FF0000"/>
                </a:solidFill>
                <a:latin typeface="Inter" panose="020B0604020202020204" charset="0"/>
                <a:ea typeface="Inter" panose="020B0604020202020204" charset="0"/>
                <a:cs typeface="Inter" panose="020B0604020202020204" charset="0"/>
              </a:rPr>
              <a:t> </a:t>
            </a:r>
            <a:r>
              <a:rPr lang="en-ZA" dirty="0">
                <a:solidFill>
                  <a:srgbClr val="002041"/>
                </a:solidFill>
                <a:latin typeface="Inter" panose="020B0604020202020204" charset="0"/>
                <a:ea typeface="Inter" panose="020B0604020202020204" charset="0"/>
                <a:cs typeface="Inter" panose="020B0604020202020204" charset="0"/>
              </a:rPr>
              <a:t>Calibration is a technique similar to sample weighting, but there are many more target cells required so the convergence criteria are not as strict as normal sample weighting. However, the calibration methodology that was used is capable of mixing different levels of control in terms of convergence.  </a:t>
            </a:r>
          </a:p>
          <a:p>
            <a:pPr>
              <a:lnSpc>
                <a:spcPct val="115000"/>
              </a:lnSpc>
              <a:spcAft>
                <a:spcPts val="1000"/>
              </a:spcAft>
              <a:tabLst>
                <a:tab pos="-359410" algn="l"/>
                <a:tab pos="160020" algn="l"/>
                <a:tab pos="480695" algn="l"/>
                <a:tab pos="883920" algn="l"/>
                <a:tab pos="2159000" algn="l"/>
                <a:tab pos="3040380" algn="l"/>
                <a:tab pos="3232150" algn="l"/>
                <a:tab pos="3423920" algn="l"/>
                <a:tab pos="3583940" algn="l"/>
                <a:tab pos="3776345" algn="l"/>
                <a:tab pos="3936365" algn="l"/>
                <a:tab pos="4128135" algn="l"/>
                <a:tab pos="4480560" algn="l"/>
                <a:tab pos="4672330" algn="l"/>
                <a:tab pos="4864100" algn="l"/>
                <a:tab pos="5024120" algn="l"/>
                <a:tab pos="5216525" algn="l"/>
                <a:tab pos="5376545" algn="l"/>
                <a:tab pos="5568315" algn="l"/>
              </a:tabLst>
            </a:pPr>
            <a:r>
              <a:rPr lang="en-ZA" dirty="0">
                <a:solidFill>
                  <a:srgbClr val="002041"/>
                </a:solidFill>
                <a:latin typeface="Inter" panose="020B0604020202020204" charset="0"/>
                <a:ea typeface="Inter" panose="020B0604020202020204" charset="0"/>
                <a:cs typeface="Inter" panose="020B0604020202020204" charset="0"/>
              </a:rPr>
              <a:t>The standard weighting variables referred to in the weighting section were treated as ‘hard’ targets in the calibration process. Additional variables were calibrated to ensure metrics such as internet penetration and access aligned with other data sources. These additional variables were treated as ‘soft’ targets and the full list of these variables are shown in the next slide.</a:t>
            </a:r>
          </a:p>
        </p:txBody>
      </p:sp>
    </p:spTree>
    <p:extLst>
      <p:ext uri="{BB962C8B-B14F-4D97-AF65-F5344CB8AC3E}">
        <p14:creationId xmlns:p14="http://schemas.microsoft.com/office/powerpoint/2010/main" val="37438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06BF8-CD2B-79E3-516F-8D43B2729F6A}"/>
              </a:ext>
            </a:extLst>
          </p:cNvPr>
          <p:cNvSpPr txBox="1"/>
          <p:nvPr/>
        </p:nvSpPr>
        <p:spPr>
          <a:xfrm>
            <a:off x="120771" y="894051"/>
            <a:ext cx="7056406" cy="461665"/>
          </a:xfrm>
          <a:prstGeom prst="rect">
            <a:avLst/>
          </a:prstGeom>
          <a:noFill/>
        </p:spPr>
        <p:txBody>
          <a:bodyPr wrap="square">
            <a:spAutoFit/>
          </a:bodyPr>
          <a:lstStyle/>
          <a:p>
            <a:r>
              <a:rPr lang="en-ZA" sz="2400" b="1" dirty="0">
                <a:solidFill>
                  <a:srgbClr val="002041"/>
                </a:solidFill>
                <a:latin typeface="Inter" panose="020B0604020202020204" charset="0"/>
              </a:rPr>
              <a:t>STEPS TO PRODUCE READ21</a:t>
            </a:r>
            <a:endParaRPr lang="en-ZA" sz="2400" dirty="0"/>
          </a:p>
        </p:txBody>
      </p:sp>
      <p:sp>
        <p:nvSpPr>
          <p:cNvPr id="3" name="TextBox 2">
            <a:extLst>
              <a:ext uri="{FF2B5EF4-FFF2-40B4-BE49-F238E27FC236}">
                <a16:creationId xmlns:a16="http://schemas.microsoft.com/office/drawing/2014/main" id="{A82FCBCB-E3BD-2634-4A83-CF6571059537}"/>
              </a:ext>
            </a:extLst>
          </p:cNvPr>
          <p:cNvSpPr txBox="1"/>
          <p:nvPr/>
        </p:nvSpPr>
        <p:spPr>
          <a:xfrm>
            <a:off x="120771" y="1587866"/>
            <a:ext cx="8981538" cy="3187539"/>
          </a:xfrm>
          <a:prstGeom prst="rect">
            <a:avLst/>
          </a:prstGeom>
          <a:noFill/>
        </p:spPr>
        <p:txBody>
          <a:bodyPr wrap="square">
            <a:spAutoFit/>
          </a:bodyPr>
          <a:lstStyle/>
          <a:p>
            <a:pPr>
              <a:lnSpc>
                <a:spcPct val="115000"/>
              </a:lnSpc>
              <a:spcAft>
                <a:spcPts val="1000"/>
              </a:spcAft>
              <a:tabLst>
                <a:tab pos="-359410" algn="l"/>
                <a:tab pos="160020" algn="l"/>
                <a:tab pos="480695" algn="l"/>
                <a:tab pos="883920" algn="l"/>
                <a:tab pos="2159000" algn="l"/>
                <a:tab pos="3040380" algn="l"/>
                <a:tab pos="3232150" algn="l"/>
                <a:tab pos="3423920" algn="l"/>
                <a:tab pos="3583940" algn="l"/>
                <a:tab pos="3776345" algn="l"/>
                <a:tab pos="3936365" algn="l"/>
                <a:tab pos="4128135" algn="l"/>
                <a:tab pos="4480560" algn="l"/>
                <a:tab pos="4672330" algn="l"/>
                <a:tab pos="4864100" algn="l"/>
                <a:tab pos="5024120" algn="l"/>
                <a:tab pos="5216525" algn="l"/>
                <a:tab pos="5376545" algn="l"/>
                <a:tab pos="5568315" algn="l"/>
              </a:tabLst>
            </a:pPr>
            <a:r>
              <a:rPr lang="en-ZA" sz="1600" b="1" dirty="0">
                <a:solidFill>
                  <a:srgbClr val="FF0000"/>
                </a:solidFill>
                <a:latin typeface="Inter" panose="020B0604020202020204" charset="0"/>
              </a:rPr>
              <a:t>4. CALIBRATION</a:t>
            </a:r>
            <a:r>
              <a:rPr lang="en-ZA" sz="1600" b="1" dirty="0">
                <a:solidFill>
                  <a:srgbClr val="FF0000"/>
                </a:solidFill>
                <a:effectLst/>
                <a:latin typeface="Inter" panose="020B0604020202020204" charset="0"/>
              </a:rPr>
              <a:t>  CONT’D</a:t>
            </a:r>
            <a:endParaRPr lang="en-ZA" sz="1600" dirty="0">
              <a:solidFill>
                <a:srgbClr val="FF0000"/>
              </a:solidFill>
              <a:latin typeface="Inter" panose="020B0604020202020204" charset="0"/>
              <a:ea typeface="Inter" panose="020B0604020202020204" charset="0"/>
              <a:cs typeface="Inter" panose="020B0604020202020204" charset="0"/>
            </a:endParaRPr>
          </a:p>
          <a:p>
            <a:pPr marL="342900" lvl="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SEMs</a:t>
            </a:r>
          </a:p>
          <a:p>
            <a:pPr marL="342900" lvl="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Motor vehicle own/use/maintain</a:t>
            </a:r>
          </a:p>
          <a:p>
            <a:pPr marL="342900" lvl="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Home language</a:t>
            </a:r>
          </a:p>
          <a:p>
            <a:pPr marL="342900" lvl="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Work Status</a:t>
            </a:r>
          </a:p>
          <a:p>
            <a:pPr marL="342900" lvl="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Education</a:t>
            </a:r>
          </a:p>
          <a:p>
            <a:pPr marL="342900" indent="-342900">
              <a:lnSpc>
                <a:spcPct val="115000"/>
              </a:lnSpc>
              <a:spcAft>
                <a:spcPts val="1000"/>
              </a:spcAft>
              <a:buFont typeface="Arial" panose="020B0604020202020204" pitchFamily="34" charset="0"/>
              <a:buChar char="●"/>
            </a:pPr>
            <a:r>
              <a:rPr lang="en-ZA" sz="1600" dirty="0">
                <a:solidFill>
                  <a:srgbClr val="002041"/>
                </a:solidFill>
                <a:latin typeface="Inter" panose="020B0604020202020204" charset="0"/>
                <a:ea typeface="Inter" panose="020B0604020202020204" charset="0"/>
                <a:cs typeface="Inter" panose="020B0604020202020204" charset="0"/>
              </a:rPr>
              <a:t>How often access the internet</a:t>
            </a:r>
          </a:p>
          <a:p>
            <a:r>
              <a:rPr lang="en-ZA" sz="1600" dirty="0">
                <a:latin typeface="Inter" panose="020B0604020202020204" charset="0"/>
                <a:ea typeface="Inter" panose="020B0604020202020204" charset="0"/>
              </a:rPr>
              <a:t> </a:t>
            </a:r>
            <a:endParaRPr lang="en-ZA" sz="1600" dirty="0">
              <a:highlight>
                <a:srgbClr val="FFFF00"/>
              </a:highlight>
              <a:latin typeface="Inter" panose="020B0604020202020204" charset="0"/>
              <a:ea typeface="Inter" panose="020B0604020202020204" charset="0"/>
            </a:endParaRPr>
          </a:p>
        </p:txBody>
      </p:sp>
    </p:spTree>
    <p:extLst>
      <p:ext uri="{BB962C8B-B14F-4D97-AF65-F5344CB8AC3E}">
        <p14:creationId xmlns:p14="http://schemas.microsoft.com/office/powerpoint/2010/main" val="33332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1E1D03AF-3DA3-82D2-A542-C6E0AA5A1744}"/>
              </a:ext>
            </a:extLst>
          </p:cNvPr>
          <p:cNvSpPr txBox="1"/>
          <p:nvPr/>
        </p:nvSpPr>
        <p:spPr>
          <a:xfrm>
            <a:off x="493268" y="1125155"/>
            <a:ext cx="7971536" cy="850900"/>
          </a:xfrm>
          <a:prstGeom prst="rect">
            <a:avLst/>
          </a:prstGeom>
        </p:spPr>
        <p:txBody>
          <a:bodyPr wrap="square" lIns="0" tIns="19462" rIns="0" bIns="0" rtlCol="0">
            <a:noAutofit/>
          </a:bodyPr>
          <a:lstStyle/>
          <a:p>
            <a:pPr marL="12700">
              <a:lnSpc>
                <a:spcPts val="3065"/>
              </a:lnSpc>
            </a:pPr>
            <a:r>
              <a:rPr sz="2900" b="1" spc="110" dirty="0">
                <a:solidFill>
                  <a:schemeClr val="tx1">
                    <a:lumMod val="75000"/>
                    <a:lumOff val="25000"/>
                  </a:schemeClr>
                </a:solidFill>
                <a:latin typeface="Inter" panose="020B0604020202020204" charset="0"/>
                <a:ea typeface="Inter" panose="020B0604020202020204" charset="0"/>
              </a:rPr>
              <a:t>Statement from Andrew Whitney,</a:t>
            </a:r>
            <a:endParaRPr sz="2900" dirty="0">
              <a:solidFill>
                <a:schemeClr val="tx1">
                  <a:lumMod val="75000"/>
                  <a:lumOff val="25000"/>
                </a:schemeClr>
              </a:solidFill>
              <a:latin typeface="Inter" panose="020B0604020202020204" charset="0"/>
              <a:ea typeface="Inter" panose="020B0604020202020204" charset="0"/>
            </a:endParaRPr>
          </a:p>
          <a:p>
            <a:pPr marL="21843" marR="55245">
              <a:lnSpc>
                <a:spcPct val="95825"/>
              </a:lnSpc>
              <a:spcBef>
                <a:spcPts val="111"/>
              </a:spcBef>
            </a:pPr>
            <a:r>
              <a:rPr sz="2900" b="1" spc="63" dirty="0">
                <a:solidFill>
                  <a:schemeClr val="tx1">
                    <a:lumMod val="75000"/>
                    <a:lumOff val="25000"/>
                  </a:schemeClr>
                </a:solidFill>
                <a:latin typeface="Inter" panose="020B0604020202020204" charset="0"/>
                <a:ea typeface="Inter" panose="020B0604020202020204" charset="0"/>
              </a:rPr>
              <a:t>Nielsen Data Science Lead</a:t>
            </a:r>
            <a:r>
              <a:rPr lang="en-ZA" sz="2900" b="1" spc="63" dirty="0">
                <a:solidFill>
                  <a:schemeClr val="tx1">
                    <a:lumMod val="75000"/>
                    <a:lumOff val="25000"/>
                  </a:schemeClr>
                </a:solidFill>
                <a:latin typeface="Inter" panose="020B0604020202020204" charset="0"/>
                <a:ea typeface="Inter" panose="020B0604020202020204" charset="0"/>
              </a:rPr>
              <a:t> </a:t>
            </a:r>
            <a:endParaRPr sz="2900" dirty="0">
              <a:solidFill>
                <a:schemeClr val="tx1">
                  <a:lumMod val="75000"/>
                  <a:lumOff val="25000"/>
                </a:schemeClr>
              </a:solidFill>
              <a:latin typeface="Inter" panose="020B0604020202020204" charset="0"/>
              <a:ea typeface="Inter" panose="020B0604020202020204" charset="0"/>
            </a:endParaRPr>
          </a:p>
        </p:txBody>
      </p:sp>
      <p:sp>
        <p:nvSpPr>
          <p:cNvPr id="3" name="object 6">
            <a:extLst>
              <a:ext uri="{FF2B5EF4-FFF2-40B4-BE49-F238E27FC236}">
                <a16:creationId xmlns:a16="http://schemas.microsoft.com/office/drawing/2014/main" id="{F9F5B6F4-50F3-D133-F9B6-AEBAA2746B04}"/>
              </a:ext>
            </a:extLst>
          </p:cNvPr>
          <p:cNvSpPr txBox="1"/>
          <p:nvPr/>
        </p:nvSpPr>
        <p:spPr>
          <a:xfrm>
            <a:off x="177139" y="2581770"/>
            <a:ext cx="8647685" cy="789432"/>
          </a:xfrm>
          <a:prstGeom prst="rect">
            <a:avLst/>
          </a:prstGeom>
        </p:spPr>
        <p:txBody>
          <a:bodyPr wrap="square" lIns="0" tIns="11017" rIns="0" bIns="0" rtlCol="0">
            <a:noAutofit/>
          </a:bodyPr>
          <a:lstStyle/>
          <a:p>
            <a:pPr marL="18796" algn="ctr">
              <a:lnSpc>
                <a:spcPts val="1735"/>
              </a:lnSpc>
            </a:pPr>
            <a:r>
              <a:rPr sz="1600" i="1" spc="50" dirty="0">
                <a:solidFill>
                  <a:schemeClr val="tx1">
                    <a:lumMod val="75000"/>
                    <a:lumOff val="25000"/>
                  </a:schemeClr>
                </a:solidFill>
                <a:latin typeface="Inter" panose="020B0604020202020204" charset="0"/>
                <a:ea typeface="Inter" panose="020B0604020202020204" charset="0"/>
              </a:rPr>
              <a:t>"This was a highly complex project that required a number of statistical techniques</a:t>
            </a:r>
            <a:r>
              <a:rPr lang="en-ZA" sz="1600" i="1" spc="50" dirty="0">
                <a:solidFill>
                  <a:schemeClr val="tx1">
                    <a:lumMod val="75000"/>
                    <a:lumOff val="25000"/>
                  </a:schemeClr>
                </a:solidFill>
                <a:latin typeface="Inter" panose="020B0604020202020204" charset="0"/>
                <a:ea typeface="Inter" panose="020B0604020202020204" charset="0"/>
              </a:rPr>
              <a:t> </a:t>
            </a:r>
            <a:r>
              <a:rPr sz="1600" i="1" spc="43" dirty="0">
                <a:solidFill>
                  <a:schemeClr val="tx1">
                    <a:lumMod val="75000"/>
                    <a:lumOff val="25000"/>
                  </a:schemeClr>
                </a:solidFill>
                <a:latin typeface="Inter" panose="020B0604020202020204" charset="0"/>
                <a:ea typeface="Inter" panose="020B0604020202020204" charset="0"/>
              </a:rPr>
              <a:t>to be deployed. A team of 4 Data Scientists  were involved over a period of 3 months,  meticulously planning and checking each stage of the process."</a:t>
            </a:r>
            <a:endParaRPr sz="1600" dirty="0">
              <a:solidFill>
                <a:schemeClr val="tx1">
                  <a:lumMod val="75000"/>
                  <a:lumOff val="25000"/>
                </a:schemeClr>
              </a:solidFill>
              <a:latin typeface="Inter" panose="020B0604020202020204" charset="0"/>
              <a:ea typeface="Inter" panose="020B0604020202020204" charset="0"/>
            </a:endParaRPr>
          </a:p>
        </p:txBody>
      </p:sp>
      <p:sp>
        <p:nvSpPr>
          <p:cNvPr id="4" name="object 5">
            <a:extLst>
              <a:ext uri="{FF2B5EF4-FFF2-40B4-BE49-F238E27FC236}">
                <a16:creationId xmlns:a16="http://schemas.microsoft.com/office/drawing/2014/main" id="{374C3DE3-04A4-1033-F572-DBD731A24A96}"/>
              </a:ext>
            </a:extLst>
          </p:cNvPr>
          <p:cNvSpPr txBox="1"/>
          <p:nvPr/>
        </p:nvSpPr>
        <p:spPr>
          <a:xfrm>
            <a:off x="250166" y="4016767"/>
            <a:ext cx="9144000" cy="884936"/>
          </a:xfrm>
          <a:prstGeom prst="rect">
            <a:avLst/>
          </a:prstGeom>
        </p:spPr>
        <p:txBody>
          <a:bodyPr wrap="square" lIns="0" tIns="12319" rIns="0" bIns="0" rtlCol="0">
            <a:noAutofit/>
          </a:bodyPr>
          <a:lstStyle/>
          <a:p>
            <a:pPr marL="34036" marR="39430">
              <a:lnSpc>
                <a:spcPts val="1939"/>
              </a:lnSpc>
            </a:pPr>
            <a:r>
              <a:rPr sz="1700" b="1" i="1" spc="30" dirty="0">
                <a:solidFill>
                  <a:schemeClr val="tx1">
                    <a:lumMod val="75000"/>
                    <a:lumOff val="25000"/>
                  </a:schemeClr>
                </a:solidFill>
                <a:latin typeface="Inter" panose="020B0604020202020204" charset="0"/>
                <a:ea typeface="Inter" panose="020B0604020202020204" charset="0"/>
              </a:rPr>
              <a:t>"</a:t>
            </a:r>
            <a:r>
              <a:rPr lang="en-ZA" sz="1700" b="1" i="1" spc="30" dirty="0">
                <a:solidFill>
                  <a:schemeClr val="tx1">
                    <a:lumMod val="75000"/>
                    <a:lumOff val="25000"/>
                  </a:schemeClr>
                </a:solidFill>
                <a:latin typeface="Inter" panose="020B0604020202020204" charset="0"/>
                <a:ea typeface="Inter" panose="020B0604020202020204" charset="0"/>
              </a:rPr>
              <a:t>I’</a:t>
            </a:r>
            <a:r>
              <a:rPr sz="1800" b="1" i="1" spc="30" dirty="0">
                <a:solidFill>
                  <a:schemeClr val="tx1">
                    <a:lumMod val="75000"/>
                    <a:lumOff val="25000"/>
                  </a:schemeClr>
                </a:solidFill>
                <a:latin typeface="Inter" panose="020B0604020202020204" charset="0"/>
                <a:ea typeface="Inter" panose="020B0604020202020204" charset="0"/>
              </a:rPr>
              <a:t>m proud of what the team has achieved and I'm confident that the</a:t>
            </a:r>
            <a:r>
              <a:rPr lang="en-ZA" sz="1800" b="1" i="1" spc="30" dirty="0">
                <a:solidFill>
                  <a:schemeClr val="tx1">
                    <a:lumMod val="75000"/>
                    <a:lumOff val="25000"/>
                  </a:schemeClr>
                </a:solidFill>
                <a:latin typeface="Inter" panose="020B0604020202020204" charset="0"/>
                <a:ea typeface="Inter" panose="020B0604020202020204" charset="0"/>
              </a:rPr>
              <a:t> results </a:t>
            </a:r>
            <a:endParaRPr sz="1800" dirty="0">
              <a:solidFill>
                <a:schemeClr val="tx1">
                  <a:lumMod val="75000"/>
                  <a:lumOff val="25000"/>
                </a:schemeClr>
              </a:solidFill>
              <a:latin typeface="Inter" panose="020B0604020202020204" charset="0"/>
              <a:ea typeface="Inter" panose="020B0604020202020204" charset="0"/>
            </a:endParaRPr>
          </a:p>
          <a:p>
            <a:pPr marL="18796" algn="ctr">
              <a:lnSpc>
                <a:spcPct val="95825"/>
              </a:lnSpc>
              <a:spcBef>
                <a:spcPts val="303"/>
              </a:spcBef>
            </a:pPr>
            <a:r>
              <a:rPr sz="1800" b="1" i="1" spc="23" dirty="0">
                <a:solidFill>
                  <a:schemeClr val="tx1">
                    <a:lumMod val="75000"/>
                    <a:lumOff val="25000"/>
                  </a:schemeClr>
                </a:solidFill>
                <a:latin typeface="Inter" panose="020B0604020202020204" charset="0"/>
                <a:ea typeface="Inter" panose="020B0604020202020204" charset="0"/>
              </a:rPr>
              <a:t>are an accurate reflection of the readership behaviour in South</a:t>
            </a:r>
            <a:r>
              <a:rPr lang="en-ZA" sz="1800" dirty="0">
                <a:solidFill>
                  <a:schemeClr val="tx1">
                    <a:lumMod val="75000"/>
                    <a:lumOff val="25000"/>
                  </a:schemeClr>
                </a:solidFill>
                <a:latin typeface="Inter" panose="020B0604020202020204" charset="0"/>
                <a:ea typeface="Inter" panose="020B0604020202020204" charset="0"/>
              </a:rPr>
              <a:t> </a:t>
            </a:r>
            <a:r>
              <a:rPr sz="1800" b="1" i="1" spc="51" dirty="0">
                <a:solidFill>
                  <a:schemeClr val="tx1">
                    <a:lumMod val="75000"/>
                    <a:lumOff val="25000"/>
                  </a:schemeClr>
                </a:solidFill>
                <a:latin typeface="Inter" panose="020B0604020202020204" charset="0"/>
                <a:ea typeface="Inter" panose="020B0604020202020204" charset="0"/>
              </a:rPr>
              <a:t>Africa"</a:t>
            </a:r>
            <a:endParaRPr sz="1800" dirty="0">
              <a:solidFill>
                <a:schemeClr val="tx1">
                  <a:lumMod val="75000"/>
                  <a:lumOff val="25000"/>
                </a:schemeClr>
              </a:solidFill>
              <a:latin typeface="Inter" panose="020B0604020202020204" charset="0"/>
              <a:ea typeface="Inter" panose="020B0604020202020204" charset="0"/>
            </a:endParaRPr>
          </a:p>
        </p:txBody>
      </p:sp>
    </p:spTree>
    <p:extLst>
      <p:ext uri="{BB962C8B-B14F-4D97-AF65-F5344CB8AC3E}">
        <p14:creationId xmlns:p14="http://schemas.microsoft.com/office/powerpoint/2010/main" val="215001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1"/>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dirty="0"/>
          </a:p>
        </p:txBody>
      </p:sp>
      <p:sp>
        <p:nvSpPr>
          <p:cNvPr id="5" name="TextBox 4">
            <a:extLst>
              <a:ext uri="{FF2B5EF4-FFF2-40B4-BE49-F238E27FC236}">
                <a16:creationId xmlns:a16="http://schemas.microsoft.com/office/drawing/2014/main" id="{F06E42DA-7F0F-604A-4416-182C88F7EAD3}"/>
              </a:ext>
            </a:extLst>
          </p:cNvPr>
          <p:cNvSpPr txBox="1"/>
          <p:nvPr/>
        </p:nvSpPr>
        <p:spPr>
          <a:xfrm>
            <a:off x="215661" y="615017"/>
            <a:ext cx="4572000" cy="307777"/>
          </a:xfrm>
          <a:prstGeom prst="rect">
            <a:avLst/>
          </a:prstGeom>
          <a:noFill/>
        </p:spPr>
        <p:txBody>
          <a:bodyPr wrap="square">
            <a:spAutoFit/>
          </a:bodyPr>
          <a:lstStyle/>
          <a:p>
            <a:r>
              <a:rPr lang="en-ZA" b="1" dirty="0">
                <a:solidFill>
                  <a:srgbClr val="00B050"/>
                </a:solidFill>
                <a:latin typeface="Inter" panose="020B0604020202020204" charset="0"/>
              </a:rPr>
              <a:t>STUDY PROFILE</a:t>
            </a:r>
            <a:endParaRPr lang="en-ZA" dirty="0"/>
          </a:p>
        </p:txBody>
      </p:sp>
      <p:sp>
        <p:nvSpPr>
          <p:cNvPr id="3" name="TextBox 2">
            <a:extLst>
              <a:ext uri="{FF2B5EF4-FFF2-40B4-BE49-F238E27FC236}">
                <a16:creationId xmlns:a16="http://schemas.microsoft.com/office/drawing/2014/main" id="{8A3A73C1-F417-E114-62C7-29108D171AED}"/>
              </a:ext>
            </a:extLst>
          </p:cNvPr>
          <p:cNvSpPr txBox="1"/>
          <p:nvPr/>
        </p:nvSpPr>
        <p:spPr>
          <a:xfrm>
            <a:off x="51762" y="91797"/>
            <a:ext cx="9221637" cy="523220"/>
          </a:xfrm>
          <a:prstGeom prst="rect">
            <a:avLst/>
          </a:prstGeom>
          <a:noFill/>
        </p:spPr>
        <p:txBody>
          <a:bodyPr wrap="square">
            <a:spAutoFit/>
          </a:bodyPr>
          <a:lstStyle/>
          <a:p>
            <a:r>
              <a:rPr lang="en-ZA" sz="2800" b="1" dirty="0">
                <a:solidFill>
                  <a:srgbClr val="002041"/>
                </a:solidFill>
                <a:latin typeface="Inter" panose="020B0604020202020204" charset="0"/>
              </a:rPr>
              <a:t>TRADITIONAL F2F PAMS VS. MIXED METHOD READ</a:t>
            </a:r>
            <a:endParaRPr lang="en-ZA" sz="2800" dirty="0"/>
          </a:p>
        </p:txBody>
      </p:sp>
      <p:pic>
        <p:nvPicPr>
          <p:cNvPr id="6" name="Picture 5">
            <a:extLst>
              <a:ext uri="{FF2B5EF4-FFF2-40B4-BE49-F238E27FC236}">
                <a16:creationId xmlns:a16="http://schemas.microsoft.com/office/drawing/2014/main" id="{051A2D4A-6403-B4F5-B775-DBBFA47924AE}"/>
              </a:ext>
            </a:extLst>
          </p:cNvPr>
          <p:cNvPicPr>
            <a:picLocks noChangeAspect="1"/>
          </p:cNvPicPr>
          <p:nvPr/>
        </p:nvPicPr>
        <p:blipFill>
          <a:blip r:embed="rId3"/>
          <a:stretch>
            <a:fillRect/>
          </a:stretch>
        </p:blipFill>
        <p:spPr>
          <a:xfrm>
            <a:off x="2457211" y="654050"/>
            <a:ext cx="4660900" cy="4489450"/>
          </a:xfrm>
          <a:prstGeom prst="rect">
            <a:avLst/>
          </a:prstGeom>
          <a:solidFill>
            <a:srgbClr val="EBF8FF"/>
          </a:solidFill>
        </p:spPr>
      </p:pic>
      <p:sp>
        <p:nvSpPr>
          <p:cNvPr id="2" name="Rectangle 1">
            <a:extLst>
              <a:ext uri="{FF2B5EF4-FFF2-40B4-BE49-F238E27FC236}">
                <a16:creationId xmlns:a16="http://schemas.microsoft.com/office/drawing/2014/main" id="{B7B6D3B9-FA02-2FB4-8E14-7F687B02F4D4}"/>
              </a:ext>
            </a:extLst>
          </p:cNvPr>
          <p:cNvSpPr/>
          <p:nvPr/>
        </p:nvSpPr>
        <p:spPr>
          <a:xfrm>
            <a:off x="7539487" y="4215946"/>
            <a:ext cx="1388852" cy="250166"/>
          </a:xfrm>
          <a:prstGeom prst="rect">
            <a:avLst/>
          </a:prstGeom>
          <a:solidFill>
            <a:srgbClr val="EB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6653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1"/>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dirty="0"/>
          </a:p>
        </p:txBody>
      </p:sp>
      <p:sp>
        <p:nvSpPr>
          <p:cNvPr id="5" name="TextBox 4">
            <a:extLst>
              <a:ext uri="{FF2B5EF4-FFF2-40B4-BE49-F238E27FC236}">
                <a16:creationId xmlns:a16="http://schemas.microsoft.com/office/drawing/2014/main" id="{F06E42DA-7F0F-604A-4416-182C88F7EAD3}"/>
              </a:ext>
            </a:extLst>
          </p:cNvPr>
          <p:cNvSpPr txBox="1"/>
          <p:nvPr/>
        </p:nvSpPr>
        <p:spPr>
          <a:xfrm>
            <a:off x="215661" y="615017"/>
            <a:ext cx="4572000" cy="307777"/>
          </a:xfrm>
          <a:prstGeom prst="rect">
            <a:avLst/>
          </a:prstGeom>
          <a:noFill/>
        </p:spPr>
        <p:txBody>
          <a:bodyPr wrap="square">
            <a:spAutoFit/>
          </a:bodyPr>
          <a:lstStyle/>
          <a:p>
            <a:r>
              <a:rPr lang="en-ZA" b="1" dirty="0">
                <a:solidFill>
                  <a:srgbClr val="00B050"/>
                </a:solidFill>
                <a:latin typeface="Inter" panose="020B0604020202020204" charset="0"/>
              </a:rPr>
              <a:t>STUDY PROFILE</a:t>
            </a:r>
            <a:endParaRPr lang="en-ZA" dirty="0"/>
          </a:p>
        </p:txBody>
      </p:sp>
      <p:pic>
        <p:nvPicPr>
          <p:cNvPr id="4" name="Picture 3">
            <a:extLst>
              <a:ext uri="{FF2B5EF4-FFF2-40B4-BE49-F238E27FC236}">
                <a16:creationId xmlns:a16="http://schemas.microsoft.com/office/drawing/2014/main" id="{28CA93C4-AD63-12BB-D0BF-D6FB1CE4874B}"/>
              </a:ext>
            </a:extLst>
          </p:cNvPr>
          <p:cNvPicPr>
            <a:picLocks noChangeAspect="1"/>
          </p:cNvPicPr>
          <p:nvPr/>
        </p:nvPicPr>
        <p:blipFill>
          <a:blip r:embed="rId3"/>
          <a:stretch>
            <a:fillRect/>
          </a:stretch>
        </p:blipFill>
        <p:spPr>
          <a:xfrm>
            <a:off x="1948252" y="733703"/>
            <a:ext cx="4660900" cy="4318000"/>
          </a:xfrm>
          <a:prstGeom prst="rect">
            <a:avLst/>
          </a:prstGeom>
          <a:solidFill>
            <a:srgbClr val="EBF8FF"/>
          </a:solidFill>
        </p:spPr>
      </p:pic>
      <p:sp>
        <p:nvSpPr>
          <p:cNvPr id="3" name="TextBox 2">
            <a:extLst>
              <a:ext uri="{FF2B5EF4-FFF2-40B4-BE49-F238E27FC236}">
                <a16:creationId xmlns:a16="http://schemas.microsoft.com/office/drawing/2014/main" id="{8A3A73C1-F417-E114-62C7-29108D171AED}"/>
              </a:ext>
            </a:extLst>
          </p:cNvPr>
          <p:cNvSpPr txBox="1"/>
          <p:nvPr/>
        </p:nvSpPr>
        <p:spPr>
          <a:xfrm>
            <a:off x="51762" y="91797"/>
            <a:ext cx="9221637" cy="523220"/>
          </a:xfrm>
          <a:prstGeom prst="rect">
            <a:avLst/>
          </a:prstGeom>
          <a:noFill/>
        </p:spPr>
        <p:txBody>
          <a:bodyPr wrap="square">
            <a:spAutoFit/>
          </a:bodyPr>
          <a:lstStyle/>
          <a:p>
            <a:r>
              <a:rPr lang="en-ZA" sz="2800" b="1" dirty="0">
                <a:solidFill>
                  <a:srgbClr val="002041"/>
                </a:solidFill>
                <a:latin typeface="Inter" panose="020B0604020202020204" charset="0"/>
              </a:rPr>
              <a:t>TRADITIONAL F2F PAMS VS. MIXED METHOD READ</a:t>
            </a:r>
            <a:endParaRPr lang="en-ZA" sz="2800" dirty="0"/>
          </a:p>
        </p:txBody>
      </p:sp>
    </p:spTree>
    <p:extLst>
      <p:ext uri="{BB962C8B-B14F-4D97-AF65-F5344CB8AC3E}">
        <p14:creationId xmlns:p14="http://schemas.microsoft.com/office/powerpoint/2010/main" val="423478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1"/>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dirty="0"/>
          </a:p>
        </p:txBody>
      </p:sp>
      <p:sp>
        <p:nvSpPr>
          <p:cNvPr id="2" name="TextBox 1">
            <a:extLst>
              <a:ext uri="{FF2B5EF4-FFF2-40B4-BE49-F238E27FC236}">
                <a16:creationId xmlns:a16="http://schemas.microsoft.com/office/drawing/2014/main" id="{D9A950B0-4247-DABD-95B5-A6E9B84D97D7}"/>
              </a:ext>
            </a:extLst>
          </p:cNvPr>
          <p:cNvSpPr txBox="1"/>
          <p:nvPr/>
        </p:nvSpPr>
        <p:spPr>
          <a:xfrm>
            <a:off x="101427" y="111428"/>
            <a:ext cx="3234899" cy="523220"/>
          </a:xfrm>
          <a:prstGeom prst="rect">
            <a:avLst/>
          </a:prstGeom>
          <a:noFill/>
        </p:spPr>
        <p:txBody>
          <a:bodyPr wrap="square">
            <a:spAutoFit/>
          </a:bodyPr>
          <a:lstStyle/>
          <a:p>
            <a:r>
              <a:rPr lang="en-ZA" sz="2800" b="1" dirty="0">
                <a:solidFill>
                  <a:srgbClr val="002041"/>
                </a:solidFill>
                <a:latin typeface="Inter" panose="020B0604020202020204" charset="0"/>
              </a:rPr>
              <a:t>COMPARISON</a:t>
            </a:r>
            <a:endParaRPr lang="en-ZA" sz="2800" dirty="0"/>
          </a:p>
        </p:txBody>
      </p:sp>
      <p:sp>
        <p:nvSpPr>
          <p:cNvPr id="5" name="TextBox 4">
            <a:extLst>
              <a:ext uri="{FF2B5EF4-FFF2-40B4-BE49-F238E27FC236}">
                <a16:creationId xmlns:a16="http://schemas.microsoft.com/office/drawing/2014/main" id="{F06E42DA-7F0F-604A-4416-182C88F7EAD3}"/>
              </a:ext>
            </a:extLst>
          </p:cNvPr>
          <p:cNvSpPr txBox="1"/>
          <p:nvPr/>
        </p:nvSpPr>
        <p:spPr>
          <a:xfrm>
            <a:off x="152400" y="478300"/>
            <a:ext cx="4572000" cy="307777"/>
          </a:xfrm>
          <a:prstGeom prst="rect">
            <a:avLst/>
          </a:prstGeom>
          <a:noFill/>
        </p:spPr>
        <p:txBody>
          <a:bodyPr wrap="square">
            <a:spAutoFit/>
          </a:bodyPr>
          <a:lstStyle/>
          <a:p>
            <a:r>
              <a:rPr lang="en-ZA" b="1" dirty="0">
                <a:solidFill>
                  <a:srgbClr val="00B050"/>
                </a:solidFill>
                <a:latin typeface="Inter" panose="020B0604020202020204" charset="0"/>
              </a:rPr>
              <a:t>STUDY PROFILE</a:t>
            </a:r>
            <a:endParaRPr lang="en-ZA" dirty="0"/>
          </a:p>
        </p:txBody>
      </p:sp>
      <p:pic>
        <p:nvPicPr>
          <p:cNvPr id="6" name="Picture 5">
            <a:extLst>
              <a:ext uri="{FF2B5EF4-FFF2-40B4-BE49-F238E27FC236}">
                <a16:creationId xmlns:a16="http://schemas.microsoft.com/office/drawing/2014/main" id="{91D5A949-E6F6-58E3-B824-16D1F05E3E6A}"/>
              </a:ext>
            </a:extLst>
          </p:cNvPr>
          <p:cNvPicPr>
            <a:picLocks noChangeAspect="1"/>
          </p:cNvPicPr>
          <p:nvPr/>
        </p:nvPicPr>
        <p:blipFill>
          <a:blip r:embed="rId3"/>
          <a:stretch>
            <a:fillRect/>
          </a:stretch>
        </p:blipFill>
        <p:spPr>
          <a:xfrm>
            <a:off x="2828152" y="74625"/>
            <a:ext cx="4660900" cy="4933950"/>
          </a:xfrm>
          <a:prstGeom prst="rect">
            <a:avLst/>
          </a:prstGeom>
        </p:spPr>
      </p:pic>
    </p:spTree>
    <p:extLst>
      <p:ext uri="{BB962C8B-B14F-4D97-AF65-F5344CB8AC3E}">
        <p14:creationId xmlns:p14="http://schemas.microsoft.com/office/powerpoint/2010/main" val="302407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00050" y="227525"/>
            <a:ext cx="828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
        <p:nvSpPr>
          <p:cNvPr id="166" name="Google Shape;166;p31"/>
          <p:cNvSpPr txBox="1">
            <a:spLocks noGrp="1"/>
          </p:cNvSpPr>
          <p:nvPr>
            <p:ph type="body" idx="1"/>
          </p:nvPr>
        </p:nvSpPr>
        <p:spPr>
          <a:xfrm>
            <a:off x="0" y="421034"/>
            <a:ext cx="9310673" cy="379191"/>
          </a:xfrm>
          <a:prstGeom prst="rect">
            <a:avLst/>
          </a:prstGeom>
        </p:spPr>
        <p:txBody>
          <a:bodyPr spcFirstLastPara="1" wrap="square" lIns="91425" tIns="91425" rIns="91425" bIns="91425" anchor="t" anchorCtr="0">
            <a:noAutofit/>
          </a:bodyPr>
          <a:lstStyle/>
          <a:p>
            <a:pPr marL="139700" indent="0">
              <a:buNone/>
            </a:pPr>
            <a:r>
              <a:rPr lang="en-ZA" dirty="0">
                <a:solidFill>
                  <a:srgbClr val="00B050"/>
                </a:solidFill>
              </a:rPr>
              <a:t>ONLINE </a:t>
            </a:r>
            <a:endParaRPr dirty="0"/>
          </a:p>
        </p:txBody>
      </p:sp>
      <p:sp>
        <p:nvSpPr>
          <p:cNvPr id="167" name="Google Shape;167;p31"/>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dirty="0"/>
          </a:p>
        </p:txBody>
      </p:sp>
      <p:sp>
        <p:nvSpPr>
          <p:cNvPr id="2" name="Google Shape;165;p31">
            <a:extLst>
              <a:ext uri="{FF2B5EF4-FFF2-40B4-BE49-F238E27FC236}">
                <a16:creationId xmlns:a16="http://schemas.microsoft.com/office/drawing/2014/main" id="{937D07C1-D1B2-34AE-A8C4-4BCEE11D2752}"/>
              </a:ext>
            </a:extLst>
          </p:cNvPr>
          <p:cNvSpPr txBox="1">
            <a:spLocks/>
          </p:cNvSpPr>
          <p:nvPr/>
        </p:nvSpPr>
        <p:spPr>
          <a:xfrm>
            <a:off x="152400" y="14986"/>
            <a:ext cx="951170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r>
              <a:rPr lang="en-US" sz="2600" dirty="0">
                <a:solidFill>
                  <a:srgbClr val="000000"/>
                </a:solidFill>
                <a:latin typeface="Inter" panose="020B0604020202020204" charset="0"/>
                <a:ea typeface="Inter" panose="020B0604020202020204" charset="0"/>
                <a:cs typeface="Cordia New" panose="020B0304020202020204" pitchFamily="34" charset="-34"/>
              </a:rPr>
              <a:t>NEW AIR METHODOLOGY </a:t>
            </a:r>
            <a:endParaRPr lang="en-US" sz="2600" dirty="0">
              <a:latin typeface="Inter" panose="020B0604020202020204" charset="0"/>
              <a:ea typeface="Inter" panose="020B0604020202020204" charset="0"/>
            </a:endParaRPr>
          </a:p>
        </p:txBody>
      </p:sp>
      <p:graphicFrame>
        <p:nvGraphicFramePr>
          <p:cNvPr id="5" name="Table 4">
            <a:extLst>
              <a:ext uri="{FF2B5EF4-FFF2-40B4-BE49-F238E27FC236}">
                <a16:creationId xmlns:a16="http://schemas.microsoft.com/office/drawing/2014/main" id="{FD4E8AA4-201F-ED54-6555-F17D5EDD99B2}"/>
              </a:ext>
            </a:extLst>
          </p:cNvPr>
          <p:cNvGraphicFramePr>
            <a:graphicFrameLocks noGrp="1"/>
          </p:cNvGraphicFramePr>
          <p:nvPr>
            <p:extLst>
              <p:ext uri="{D42A27DB-BD31-4B8C-83A1-F6EECF244321}">
                <p14:modId xmlns:p14="http://schemas.microsoft.com/office/powerpoint/2010/main" val="3929427271"/>
              </p:ext>
            </p:extLst>
          </p:nvPr>
        </p:nvGraphicFramePr>
        <p:xfrm>
          <a:off x="339306" y="2206513"/>
          <a:ext cx="8652294" cy="2665447"/>
        </p:xfrm>
        <a:graphic>
          <a:graphicData uri="http://schemas.openxmlformats.org/drawingml/2006/table">
            <a:tbl>
              <a:tblPr bandRow="1"/>
              <a:tblGrid>
                <a:gridCol w="1989826">
                  <a:extLst>
                    <a:ext uri="{9D8B030D-6E8A-4147-A177-3AD203B41FA5}">
                      <a16:colId xmlns:a16="http://schemas.microsoft.com/office/drawing/2014/main" val="1925509814"/>
                    </a:ext>
                  </a:extLst>
                </a:gridCol>
                <a:gridCol w="1961074">
                  <a:extLst>
                    <a:ext uri="{9D8B030D-6E8A-4147-A177-3AD203B41FA5}">
                      <a16:colId xmlns:a16="http://schemas.microsoft.com/office/drawing/2014/main" val="3061389481"/>
                    </a:ext>
                  </a:extLst>
                </a:gridCol>
                <a:gridCol w="2078966">
                  <a:extLst>
                    <a:ext uri="{9D8B030D-6E8A-4147-A177-3AD203B41FA5}">
                      <a16:colId xmlns:a16="http://schemas.microsoft.com/office/drawing/2014/main" val="73894653"/>
                    </a:ext>
                  </a:extLst>
                </a:gridCol>
                <a:gridCol w="2622428">
                  <a:extLst>
                    <a:ext uri="{9D8B030D-6E8A-4147-A177-3AD203B41FA5}">
                      <a16:colId xmlns:a16="http://schemas.microsoft.com/office/drawing/2014/main" val="2496994954"/>
                    </a:ext>
                  </a:extLst>
                </a:gridCol>
              </a:tblGrid>
              <a:tr h="370711">
                <a:tc>
                  <a:txBody>
                    <a:bodyPr/>
                    <a:lstStyle/>
                    <a:p>
                      <a:pPr>
                        <a:lnSpc>
                          <a:spcPct val="115000"/>
                        </a:lnSpc>
                      </a:pPr>
                      <a:r>
                        <a:rPr lang="en-ZA" sz="1600" b="1" dirty="0">
                          <a:effectLst/>
                        </a:rPr>
                        <a:t>LAST READ      </a:t>
                      </a:r>
                      <a:endParaRPr lang="en-ZA" sz="16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600" b="1" dirty="0">
                          <a:effectLst/>
                        </a:rPr>
                        <a:t>PROBABILITY (A)</a:t>
                      </a:r>
                      <a:endParaRPr lang="en-ZA" sz="16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600" b="1" dirty="0">
                          <a:effectLst/>
                        </a:rPr>
                        <a:t>HOW OFTEN</a:t>
                      </a:r>
                      <a:endParaRPr lang="en-ZA" sz="16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600" b="1" dirty="0">
                          <a:effectLst/>
                        </a:rPr>
                        <a:t>PROBABILITY (B)</a:t>
                      </a:r>
                      <a:endParaRPr lang="en-ZA" sz="16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188265971"/>
                  </a:ext>
                </a:extLst>
              </a:tr>
              <a:tr h="258530">
                <a:tc>
                  <a:txBody>
                    <a:bodyPr/>
                    <a:lstStyle/>
                    <a:p>
                      <a:pPr>
                        <a:lnSpc>
                          <a:spcPct val="115000"/>
                        </a:lnSpc>
                      </a:pPr>
                      <a:r>
                        <a:rPr lang="en-ZA" sz="1400" b="1" dirty="0">
                          <a:effectLst/>
                        </a:rPr>
                        <a:t>Yesterday</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1,00</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4 or more times a day</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1,00</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1444383437"/>
                  </a:ext>
                </a:extLst>
              </a:tr>
              <a:tr h="206872">
                <a:tc>
                  <a:txBody>
                    <a:bodyPr/>
                    <a:lstStyle/>
                    <a:p>
                      <a:pPr>
                        <a:lnSpc>
                          <a:spcPct val="115000"/>
                        </a:lnSpc>
                      </a:pPr>
                      <a:r>
                        <a:rPr lang="en-ZA" sz="1400" b="1" dirty="0">
                          <a:effectLst/>
                        </a:rPr>
                        <a:t>2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0,80</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2 - 3 times a day</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0,71</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888916817"/>
                  </a:ext>
                </a:extLst>
              </a:tr>
              <a:tr h="177114">
                <a:tc>
                  <a:txBody>
                    <a:bodyPr/>
                    <a:lstStyle/>
                    <a:p>
                      <a:pPr>
                        <a:lnSpc>
                          <a:spcPct val="115000"/>
                        </a:lnSpc>
                      </a:pPr>
                      <a:r>
                        <a:rPr lang="en-ZA" sz="1400" b="1" dirty="0">
                          <a:effectLst/>
                        </a:rPr>
                        <a:t>3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0,62</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Once a day</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0,47</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31171204"/>
                  </a:ext>
                </a:extLst>
              </a:tr>
              <a:tr h="206872">
                <a:tc>
                  <a:txBody>
                    <a:bodyPr/>
                    <a:lstStyle/>
                    <a:p>
                      <a:pPr>
                        <a:lnSpc>
                          <a:spcPct val="115000"/>
                        </a:lnSpc>
                      </a:pPr>
                      <a:r>
                        <a:rPr lang="en-ZA" sz="1400" b="1" dirty="0">
                          <a:effectLst/>
                        </a:rPr>
                        <a:t>4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0,46</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2 - 6 times a week</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0,28</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2553753319"/>
                  </a:ext>
                </a:extLst>
              </a:tr>
              <a:tr h="206872">
                <a:tc>
                  <a:txBody>
                    <a:bodyPr/>
                    <a:lstStyle/>
                    <a:p>
                      <a:pPr>
                        <a:lnSpc>
                          <a:spcPct val="115000"/>
                        </a:lnSpc>
                      </a:pPr>
                      <a:r>
                        <a:rPr lang="en-ZA" sz="1400" b="1" dirty="0">
                          <a:effectLst/>
                        </a:rPr>
                        <a:t>5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0,33</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Once in the week</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0,14</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431995871"/>
                  </a:ext>
                </a:extLst>
              </a:tr>
              <a:tr h="177114">
                <a:tc>
                  <a:txBody>
                    <a:bodyPr/>
                    <a:lstStyle/>
                    <a:p>
                      <a:pPr>
                        <a:lnSpc>
                          <a:spcPct val="115000"/>
                        </a:lnSpc>
                      </a:pPr>
                      <a:r>
                        <a:rPr lang="en-ZA" sz="1400" b="1" dirty="0">
                          <a:effectLst/>
                        </a:rPr>
                        <a:t>6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0,22</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Less often</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0,04</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545322446"/>
                  </a:ext>
                </a:extLst>
              </a:tr>
              <a:tr h="177114">
                <a:tc>
                  <a:txBody>
                    <a:bodyPr/>
                    <a:lstStyle/>
                    <a:p>
                      <a:pPr>
                        <a:lnSpc>
                          <a:spcPct val="115000"/>
                        </a:lnSpc>
                      </a:pPr>
                      <a:r>
                        <a:rPr lang="en-ZA" sz="1400" b="1" dirty="0">
                          <a:effectLst/>
                        </a:rPr>
                        <a:t>7 Days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0,13</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923014374"/>
                  </a:ext>
                </a:extLst>
              </a:tr>
              <a:tr h="240422">
                <a:tc>
                  <a:txBody>
                    <a:bodyPr/>
                    <a:lstStyle/>
                    <a:p>
                      <a:pPr>
                        <a:lnSpc>
                          <a:spcPct val="115000"/>
                        </a:lnSpc>
                      </a:pPr>
                      <a:r>
                        <a:rPr lang="en-ZA" sz="1400" b="1" dirty="0">
                          <a:effectLst/>
                        </a:rPr>
                        <a:t>8 Days - 2 Weeks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0,06</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2345929794"/>
                  </a:ext>
                </a:extLst>
              </a:tr>
              <a:tr h="206872">
                <a:tc>
                  <a:txBody>
                    <a:bodyPr/>
                    <a:lstStyle/>
                    <a:p>
                      <a:pPr>
                        <a:lnSpc>
                          <a:spcPct val="115000"/>
                        </a:lnSpc>
                      </a:pPr>
                      <a:r>
                        <a:rPr lang="en-ZA" sz="1400" b="1" dirty="0">
                          <a:effectLst/>
                        </a:rPr>
                        <a:t>3 - 4 Weeks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0,02</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3054650657"/>
                  </a:ext>
                </a:extLst>
              </a:tr>
              <a:tr h="177114">
                <a:tc>
                  <a:txBody>
                    <a:bodyPr/>
                    <a:lstStyle/>
                    <a:p>
                      <a:pPr>
                        <a:lnSpc>
                          <a:spcPct val="115000"/>
                        </a:lnSpc>
                      </a:pPr>
                      <a:r>
                        <a:rPr lang="en-ZA" sz="1400" b="1" dirty="0">
                          <a:effectLst/>
                        </a:rPr>
                        <a:t>Longer ago</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gn="ctr">
                        <a:lnSpc>
                          <a:spcPct val="115000"/>
                        </a:lnSpc>
                      </a:pPr>
                      <a:r>
                        <a:rPr lang="en-ZA" sz="1400" b="1" dirty="0">
                          <a:effectLst/>
                        </a:rPr>
                        <a:t>0,00</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tc>
                  <a:txBody>
                    <a:bodyPr/>
                    <a:lstStyle/>
                    <a:p>
                      <a:pPr>
                        <a:lnSpc>
                          <a:spcPct val="115000"/>
                        </a:lnSpc>
                      </a:pPr>
                      <a:r>
                        <a:rPr lang="en-ZA" sz="1400" b="1" dirty="0">
                          <a:effectLst/>
                        </a:rPr>
                        <a:t> </a:t>
                      </a:r>
                      <a:endParaRPr lang="en-ZA" sz="1400" b="1" dirty="0">
                        <a:solidFill>
                          <a:srgbClr val="000000"/>
                        </a:solidFill>
                        <a:effectLst/>
                        <a:latin typeface="Arial" panose="020B0604020202020204" pitchFamily="34" charset="0"/>
                        <a:ea typeface="Arial" panose="020B0604020202020204" pitchFamily="34" charset="0"/>
                      </a:endParaRPr>
                    </a:p>
                  </a:txBody>
                  <a:tcPr marL="65439" marR="65439" marT="0" marB="0"/>
                </a:tc>
                <a:extLst>
                  <a:ext uri="{0D108BD9-81ED-4DB2-BD59-A6C34878D82A}">
                    <a16:rowId xmlns:a16="http://schemas.microsoft.com/office/drawing/2014/main" val="2679970479"/>
                  </a:ext>
                </a:extLst>
              </a:tr>
            </a:tbl>
          </a:graphicData>
        </a:graphic>
      </p:graphicFrame>
      <p:sp>
        <p:nvSpPr>
          <p:cNvPr id="7" name="Rectangle 1">
            <a:extLst>
              <a:ext uri="{FF2B5EF4-FFF2-40B4-BE49-F238E27FC236}">
                <a16:creationId xmlns:a16="http://schemas.microsoft.com/office/drawing/2014/main" id="{151EA12A-EFD4-BA7E-0BF1-D98F25767369}"/>
              </a:ext>
            </a:extLst>
          </p:cNvPr>
          <p:cNvSpPr>
            <a:spLocks noChangeArrowheads="1"/>
          </p:cNvSpPr>
          <p:nvPr/>
        </p:nvSpPr>
        <p:spPr bwMode="auto">
          <a:xfrm>
            <a:off x="152400" y="683946"/>
            <a:ext cx="875006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0" i="0" u="none" strike="noStrike" cap="none" normalizeH="0" baseline="0" dirty="0">
                <a:ln>
                  <a:noFill/>
                </a:ln>
                <a:solidFill>
                  <a:srgbClr val="000000"/>
                </a:solidFill>
                <a:effectLst/>
                <a:latin typeface="Inter" panose="020B0604020202020204" charset="0"/>
                <a:ea typeface="Inter" panose="020B0604020202020204" charset="0"/>
                <a:cs typeface="Calibri" panose="020F0502020204030204" pitchFamily="34" charset="0"/>
              </a:rPr>
              <a:t>J</a:t>
            </a:r>
            <a:r>
              <a:rPr kumimoji="0" lang="en-ZA" altLang="en-US" b="0" i="0" u="none" strike="noStrike" cap="none" normalizeH="0" baseline="0" dirty="0" bmk="">
                <a:ln>
                  <a:noFill/>
                </a:ln>
                <a:solidFill>
                  <a:srgbClr val="000000"/>
                </a:solidFill>
                <a:effectLst/>
                <a:latin typeface="Inter" panose="020B0604020202020204" charset="0"/>
                <a:ea typeface="Inter" panose="020B0604020202020204" charset="0"/>
                <a:cs typeface="Calibri" panose="020F0502020204030204" pitchFamily="34" charset="0"/>
              </a:rPr>
              <a:t>ust as PRINT CORE has been implemented to align readers more closely with circulation, we have applied the same principle to reduce Digital Past 7 Day and Past 4 Week readers to match industry Digital currency UB figures more closely. An advertiser is not going to reach the total P4W or P7D audience, so to get a more realistic measure we have applied probability to both the Recency and Frequency digital questions as shown in this table:  </a:t>
            </a:r>
            <a:r>
              <a:rPr kumimoji="0" lang="en-ZA" altLang="en-US" sz="1000" b="0" i="0" u="none" strike="noStrike" cap="none" normalizeH="0" baseline="0" dirty="0">
                <a:ln>
                  <a:noFill/>
                </a:ln>
                <a:solidFill>
                  <a:srgbClr val="000000"/>
                </a:solidFill>
                <a:effectLst/>
                <a:latin typeface="Meiryo" panose="020B0604030504040204" pitchFamily="34" charset="-128"/>
                <a:ea typeface="Meiryo" panose="020B0604030504040204" pitchFamily="34" charset="-128"/>
                <a:cs typeface="Calibri" panose="020F0502020204030204" pitchFamily="34" charset="0"/>
              </a:rPr>
              <a:t>	</a:t>
            </a:r>
            <a:endParaRPr kumimoji="0" lang="en-ZA"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09902910-8357-4456-9501-83B8D13AEE6F}"/>
              </a:ext>
            </a:extLst>
          </p:cNvPr>
          <p:cNvSpPr txBox="1"/>
          <p:nvPr/>
        </p:nvSpPr>
        <p:spPr>
          <a:xfrm>
            <a:off x="2889848" y="1826800"/>
            <a:ext cx="4830792" cy="338554"/>
          </a:xfrm>
          <a:prstGeom prst="rect">
            <a:avLst/>
          </a:prstGeom>
          <a:noFill/>
        </p:spPr>
        <p:txBody>
          <a:bodyPr wrap="square">
            <a:spAutoFit/>
          </a:bodyPr>
          <a:lstStyle/>
          <a:p>
            <a:r>
              <a:rPr kumimoji="0" lang="en-ZA" altLang="en-US" sz="1600" b="1" i="0" u="none" strike="noStrike" cap="none" normalizeH="0" baseline="0" dirty="0">
                <a:ln>
                  <a:noFill/>
                </a:ln>
                <a:solidFill>
                  <a:srgbClr val="000000"/>
                </a:solidFill>
                <a:effectLst/>
                <a:latin typeface="Inter" panose="020B0604020202020204" charset="0"/>
                <a:ea typeface="Inter" panose="020B0604020202020204" charset="0"/>
                <a:cs typeface="Calibri" panose="020F0502020204030204" pitchFamily="34" charset="0"/>
              </a:rPr>
              <a:t>DIGITAL PROBABILITIES </a:t>
            </a:r>
            <a:endParaRPr lang="en-ZA" sz="1600" dirty="0">
              <a:latin typeface="Inter" panose="020B0604020202020204" charset="0"/>
              <a:ea typeface="Inter" panose="020B0604020202020204" charset="0"/>
            </a:endParaRPr>
          </a:p>
        </p:txBody>
      </p:sp>
    </p:spTree>
    <p:extLst>
      <p:ext uri="{BB962C8B-B14F-4D97-AF65-F5344CB8AC3E}">
        <p14:creationId xmlns:p14="http://schemas.microsoft.com/office/powerpoint/2010/main" val="168122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00050" y="227525"/>
            <a:ext cx="828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
        <p:nvSpPr>
          <p:cNvPr id="166" name="Google Shape;166;p31"/>
          <p:cNvSpPr txBox="1">
            <a:spLocks noGrp="1"/>
          </p:cNvSpPr>
          <p:nvPr>
            <p:ph type="body" idx="1"/>
          </p:nvPr>
        </p:nvSpPr>
        <p:spPr>
          <a:xfrm>
            <a:off x="0" y="421034"/>
            <a:ext cx="9310673" cy="379191"/>
          </a:xfrm>
          <a:prstGeom prst="rect">
            <a:avLst/>
          </a:prstGeom>
        </p:spPr>
        <p:txBody>
          <a:bodyPr spcFirstLastPara="1" wrap="square" lIns="91425" tIns="91425" rIns="91425" bIns="91425" anchor="t" anchorCtr="0">
            <a:noAutofit/>
          </a:bodyPr>
          <a:lstStyle/>
          <a:p>
            <a:pPr marL="139700" indent="0">
              <a:buNone/>
            </a:pPr>
            <a:r>
              <a:rPr lang="en-ZA" dirty="0">
                <a:solidFill>
                  <a:srgbClr val="00B050"/>
                </a:solidFill>
              </a:rPr>
              <a:t>PAPER </a:t>
            </a:r>
            <a:endParaRPr dirty="0"/>
          </a:p>
        </p:txBody>
      </p:sp>
      <p:sp>
        <p:nvSpPr>
          <p:cNvPr id="167" name="Google Shape;167;p31"/>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dirty="0"/>
          </a:p>
        </p:txBody>
      </p:sp>
      <p:sp>
        <p:nvSpPr>
          <p:cNvPr id="2" name="Google Shape;165;p31">
            <a:extLst>
              <a:ext uri="{FF2B5EF4-FFF2-40B4-BE49-F238E27FC236}">
                <a16:creationId xmlns:a16="http://schemas.microsoft.com/office/drawing/2014/main" id="{937D07C1-D1B2-34AE-A8C4-4BCEE11D2752}"/>
              </a:ext>
            </a:extLst>
          </p:cNvPr>
          <p:cNvSpPr txBox="1">
            <a:spLocks/>
          </p:cNvSpPr>
          <p:nvPr/>
        </p:nvSpPr>
        <p:spPr>
          <a:xfrm>
            <a:off x="152400" y="14986"/>
            <a:ext cx="951170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000"/>
              <a:buFont typeface="Inter"/>
              <a:buNone/>
              <a:defRPr sz="3000" b="1" i="0" u="none" strike="noStrike" cap="none">
                <a:solidFill>
                  <a:schemeClr val="dk1"/>
                </a:solidFill>
                <a:latin typeface="Inter"/>
                <a:ea typeface="Inter"/>
                <a:cs typeface="Inter"/>
                <a:sym typeface="Inter"/>
              </a:defRPr>
            </a:lvl9pPr>
          </a:lstStyle>
          <a:p>
            <a:r>
              <a:rPr lang="en-US" sz="2600" dirty="0">
                <a:solidFill>
                  <a:srgbClr val="000000"/>
                </a:solidFill>
                <a:latin typeface="Inter" panose="020B0604020202020204" charset="0"/>
                <a:ea typeface="Inter" panose="020B0604020202020204" charset="0"/>
                <a:cs typeface="Cordia New" panose="020B0304020202020204" pitchFamily="34" charset="-34"/>
              </a:rPr>
              <a:t>NEW AVERAGE ISSUE READER METHODOLOGY  </a:t>
            </a:r>
            <a:endParaRPr lang="en-US" sz="2600" dirty="0">
              <a:latin typeface="Inter" panose="020B0604020202020204" charset="0"/>
              <a:ea typeface="Inter" panose="020B0604020202020204" charset="0"/>
            </a:endParaRPr>
          </a:p>
        </p:txBody>
      </p:sp>
      <p:graphicFrame>
        <p:nvGraphicFramePr>
          <p:cNvPr id="3" name="Table 2">
            <a:extLst>
              <a:ext uri="{FF2B5EF4-FFF2-40B4-BE49-F238E27FC236}">
                <a16:creationId xmlns:a16="http://schemas.microsoft.com/office/drawing/2014/main" id="{465C3BF8-F361-29FA-EDDA-A7D9E197FFEF}"/>
              </a:ext>
            </a:extLst>
          </p:cNvPr>
          <p:cNvGraphicFramePr>
            <a:graphicFrameLocks noGrp="1"/>
          </p:cNvGraphicFramePr>
          <p:nvPr/>
        </p:nvGraphicFramePr>
        <p:xfrm>
          <a:off x="889980" y="2748020"/>
          <a:ext cx="7073661" cy="1833183"/>
        </p:xfrm>
        <a:graphic>
          <a:graphicData uri="http://schemas.openxmlformats.org/drawingml/2006/table">
            <a:tbl>
              <a:tblPr bandRow="1"/>
              <a:tblGrid>
                <a:gridCol w="1899950">
                  <a:extLst>
                    <a:ext uri="{9D8B030D-6E8A-4147-A177-3AD203B41FA5}">
                      <a16:colId xmlns:a16="http://schemas.microsoft.com/office/drawing/2014/main" val="3447944576"/>
                    </a:ext>
                  </a:extLst>
                </a:gridCol>
                <a:gridCol w="1688033">
                  <a:extLst>
                    <a:ext uri="{9D8B030D-6E8A-4147-A177-3AD203B41FA5}">
                      <a16:colId xmlns:a16="http://schemas.microsoft.com/office/drawing/2014/main" val="287343676"/>
                    </a:ext>
                  </a:extLst>
                </a:gridCol>
                <a:gridCol w="1688033">
                  <a:extLst>
                    <a:ext uri="{9D8B030D-6E8A-4147-A177-3AD203B41FA5}">
                      <a16:colId xmlns:a16="http://schemas.microsoft.com/office/drawing/2014/main" val="2732552920"/>
                    </a:ext>
                  </a:extLst>
                </a:gridCol>
                <a:gridCol w="1797645">
                  <a:extLst>
                    <a:ext uri="{9D8B030D-6E8A-4147-A177-3AD203B41FA5}">
                      <a16:colId xmlns:a16="http://schemas.microsoft.com/office/drawing/2014/main" val="2678372193"/>
                    </a:ext>
                  </a:extLst>
                </a:gridCol>
              </a:tblGrid>
              <a:tr h="198101">
                <a:tc>
                  <a:txBody>
                    <a:bodyPr/>
                    <a:lstStyle/>
                    <a:p>
                      <a:pPr>
                        <a:lnSpc>
                          <a:spcPct val="115000"/>
                        </a:lnSpc>
                        <a:spcAft>
                          <a:spcPts val="1000"/>
                        </a:spcAft>
                      </a:pPr>
                      <a:r>
                        <a:rPr lang="en-ZA" sz="1400" b="1" dirty="0">
                          <a:effectLst/>
                        </a:rPr>
                        <a:t>FREQUENCY GROUP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PROBABILITY (A)</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RECENCY READERS (B)</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AIR (AxB)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944244770"/>
                  </a:ext>
                </a:extLst>
              </a:tr>
              <a:tr h="228600">
                <a:tc>
                  <a:txBody>
                    <a:bodyPr/>
                    <a:lstStyle/>
                    <a:p>
                      <a:pPr>
                        <a:lnSpc>
                          <a:spcPct val="115000"/>
                        </a:lnSpc>
                        <a:spcAft>
                          <a:spcPts val="1000"/>
                        </a:spcAft>
                      </a:pPr>
                      <a:r>
                        <a:rPr lang="en-ZA" sz="1400" b="1" dirty="0">
                          <a:effectLst/>
                        </a:rPr>
                        <a:t>1 OUT OF 5 ISSUES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0,2</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120</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24</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2818050233"/>
                  </a:ext>
                </a:extLst>
              </a:tr>
              <a:tr h="228600">
                <a:tc>
                  <a:txBody>
                    <a:bodyPr/>
                    <a:lstStyle/>
                    <a:p>
                      <a:pPr>
                        <a:lnSpc>
                          <a:spcPct val="115000"/>
                        </a:lnSpc>
                        <a:spcAft>
                          <a:spcPts val="1000"/>
                        </a:spcAft>
                      </a:pPr>
                      <a:r>
                        <a:rPr lang="en-ZA" sz="1400" b="1" dirty="0">
                          <a:effectLst/>
                        </a:rPr>
                        <a:t>2 OUT OF 5 ISSUES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0,4</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115</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46</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2064830080"/>
                  </a:ext>
                </a:extLst>
              </a:tr>
              <a:tr h="228600">
                <a:tc>
                  <a:txBody>
                    <a:bodyPr/>
                    <a:lstStyle/>
                    <a:p>
                      <a:pPr>
                        <a:lnSpc>
                          <a:spcPct val="115000"/>
                        </a:lnSpc>
                        <a:spcAft>
                          <a:spcPts val="1000"/>
                        </a:spcAft>
                      </a:pPr>
                      <a:r>
                        <a:rPr lang="en-ZA" sz="1400" b="1" dirty="0">
                          <a:effectLst/>
                        </a:rPr>
                        <a:t>3 OUT OF 5 ISSUES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0,6</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95</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57</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1969965549"/>
                  </a:ext>
                </a:extLst>
              </a:tr>
              <a:tr h="228600">
                <a:tc>
                  <a:txBody>
                    <a:bodyPr/>
                    <a:lstStyle/>
                    <a:p>
                      <a:pPr>
                        <a:lnSpc>
                          <a:spcPct val="115000"/>
                        </a:lnSpc>
                        <a:spcAft>
                          <a:spcPts val="1000"/>
                        </a:spcAft>
                      </a:pPr>
                      <a:r>
                        <a:rPr lang="en-ZA" sz="1400" b="1" dirty="0">
                          <a:effectLst/>
                        </a:rPr>
                        <a:t>4 OUT OF 5 ISSUES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0,8</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158</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126</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3477986494"/>
                  </a:ext>
                </a:extLst>
              </a:tr>
              <a:tr h="0">
                <a:tc>
                  <a:txBody>
                    <a:bodyPr/>
                    <a:lstStyle/>
                    <a:p>
                      <a:pPr>
                        <a:lnSpc>
                          <a:spcPct val="115000"/>
                        </a:lnSpc>
                        <a:spcAft>
                          <a:spcPts val="1000"/>
                        </a:spcAft>
                      </a:pPr>
                      <a:r>
                        <a:rPr lang="en-ZA" sz="1400" b="1" dirty="0">
                          <a:effectLst/>
                        </a:rPr>
                        <a:t>5 OUT OF 5 ISSUES </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1,0</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212</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212</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3528833842"/>
                  </a:ext>
                </a:extLst>
              </a:tr>
              <a:tr h="190500">
                <a:tc gridSpan="2">
                  <a:txBody>
                    <a:bodyPr/>
                    <a:lstStyle/>
                    <a:p>
                      <a:pPr>
                        <a:lnSpc>
                          <a:spcPct val="115000"/>
                        </a:lnSpc>
                        <a:spcAft>
                          <a:spcPts val="1000"/>
                        </a:spcAft>
                      </a:pPr>
                      <a:r>
                        <a:rPr lang="en-ZA" sz="1400" b="1" dirty="0">
                          <a:effectLst/>
                        </a:rPr>
                        <a:t>TOTAL READERS</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hMerge="1">
                  <a:txBody>
                    <a:bodyPr/>
                    <a:lstStyle/>
                    <a:p>
                      <a:endParaRPr lang="en-ZA"/>
                    </a:p>
                  </a:txBody>
                  <a:tcPr/>
                </a:tc>
                <a:tc>
                  <a:txBody>
                    <a:bodyPr/>
                    <a:lstStyle/>
                    <a:p>
                      <a:pPr algn="ctr">
                        <a:lnSpc>
                          <a:spcPct val="115000"/>
                        </a:lnSpc>
                        <a:spcAft>
                          <a:spcPts val="1000"/>
                        </a:spcAft>
                      </a:pPr>
                      <a:r>
                        <a:rPr lang="en-ZA" sz="1400" b="1" dirty="0">
                          <a:effectLst/>
                        </a:rPr>
                        <a:t>700</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tc>
                  <a:txBody>
                    <a:bodyPr/>
                    <a:lstStyle/>
                    <a:p>
                      <a:pPr algn="ctr">
                        <a:lnSpc>
                          <a:spcPct val="115000"/>
                        </a:lnSpc>
                        <a:spcAft>
                          <a:spcPts val="1000"/>
                        </a:spcAft>
                      </a:pPr>
                      <a:r>
                        <a:rPr lang="en-ZA" sz="1400" b="1" dirty="0">
                          <a:effectLst/>
                        </a:rPr>
                        <a:t>465</a:t>
                      </a:r>
                      <a:endParaRPr lang="en-ZA" sz="1400" b="1" dirty="0">
                        <a:solidFill>
                          <a:srgbClr val="002041"/>
                        </a:solidFill>
                        <a:effectLst/>
                        <a:latin typeface="Inter" panose="020B0604020202020204" charset="0"/>
                        <a:ea typeface="Inter" panose="020B0604020202020204" charset="0"/>
                        <a:cs typeface="Inter" panose="020B0604020202020204" charset="0"/>
                      </a:endParaRPr>
                    </a:p>
                  </a:txBody>
                  <a:tcPr marL="68580" marR="68580" marT="0" marB="0"/>
                </a:tc>
                <a:extLst>
                  <a:ext uri="{0D108BD9-81ED-4DB2-BD59-A6C34878D82A}">
                    <a16:rowId xmlns:a16="http://schemas.microsoft.com/office/drawing/2014/main" val="36573257"/>
                  </a:ext>
                </a:extLst>
              </a:tr>
            </a:tbl>
          </a:graphicData>
        </a:graphic>
      </p:graphicFrame>
      <p:sp>
        <p:nvSpPr>
          <p:cNvPr id="4" name="Rectangle 1">
            <a:extLst>
              <a:ext uri="{FF2B5EF4-FFF2-40B4-BE49-F238E27FC236}">
                <a16:creationId xmlns:a16="http://schemas.microsoft.com/office/drawing/2014/main" id="{B3488261-E4C8-F565-7E5F-147144C9B093}"/>
              </a:ext>
            </a:extLst>
          </p:cNvPr>
          <p:cNvSpPr>
            <a:spLocks noChangeArrowheads="1"/>
          </p:cNvSpPr>
          <p:nvPr/>
        </p:nvSpPr>
        <p:spPr bwMode="auto">
          <a:xfrm>
            <a:off x="166673" y="737216"/>
            <a:ext cx="8520277" cy="146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41"/>
                </a:solidFill>
                <a:effectLst/>
                <a:latin typeface="Inter" panose="020B0604020202020204" charset="0"/>
                <a:ea typeface="Inter" panose="020B0604020202020204" charset="0"/>
                <a:cs typeface="Inter" panose="020B0604020202020204" charset="0"/>
              </a:rPr>
              <a:t>The CORE (Consistency Over Recency) sometimes referred to as FORE (Frequency over Recency) method uses the Frequency “number of issues” </a:t>
            </a:r>
            <a:r>
              <a:rPr lang="en-US" altLang="en-US" dirty="0">
                <a:solidFill>
                  <a:srgbClr val="002041"/>
                </a:solidFill>
                <a:latin typeface="Inter" panose="020B0604020202020204" charset="0"/>
                <a:ea typeface="Inter" panose="020B0604020202020204" charset="0"/>
                <a:cs typeface="Inter" panose="020B0604020202020204" charset="0"/>
              </a:rPr>
              <a:t>scale and assigns a p</a:t>
            </a:r>
            <a:r>
              <a:rPr kumimoji="0" lang="en-US" altLang="en-US" b="0" i="0" u="none" strike="noStrike" cap="none" normalizeH="0" baseline="0" dirty="0">
                <a:ln>
                  <a:noFill/>
                </a:ln>
                <a:solidFill>
                  <a:srgbClr val="002041"/>
                </a:solidFill>
                <a:effectLst/>
                <a:latin typeface="Inter" panose="020B0604020202020204" charset="0"/>
                <a:ea typeface="Inter" panose="020B0604020202020204" charset="0"/>
                <a:cs typeface="Inter" panose="020B0604020202020204" charset="0"/>
              </a:rPr>
              <a:t>robability  to each of these that is then multiplied against the traditional Recency Readers at each level, as shown in the table below.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b="0" i="0" u="none" strike="noStrike" cap="none" normalizeH="0" baseline="0" dirty="0">
              <a:ln>
                <a:noFill/>
              </a:ln>
              <a:solidFill>
                <a:schemeClr val="tx1"/>
              </a:solidFill>
              <a:effectLst/>
              <a:latin typeface="Inter" panose="020B0604020202020204" charset="0"/>
              <a:ea typeface="Inte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2041"/>
                </a:solidFill>
                <a:effectLst/>
                <a:latin typeface="Inter" panose="020B0604020202020204" charset="0"/>
                <a:ea typeface="Inter" panose="020B0604020202020204" charset="0"/>
                <a:cs typeface="Inter" panose="020B0604020202020204" charset="0"/>
              </a:rPr>
              <a:t>For example, for daily newspapers, a 5-issue frequency scale is applied, as there are five issues published from Monday to Friday.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F3AE6B5-0424-BF2D-8D3A-93CE913F6F45}"/>
              </a:ext>
            </a:extLst>
          </p:cNvPr>
          <p:cNvSpPr txBox="1"/>
          <p:nvPr/>
        </p:nvSpPr>
        <p:spPr>
          <a:xfrm>
            <a:off x="1794293" y="2309061"/>
            <a:ext cx="5831456" cy="307777"/>
          </a:xfrm>
          <a:prstGeom prst="rect">
            <a:avLst/>
          </a:prstGeom>
          <a:noFill/>
        </p:spPr>
        <p:txBody>
          <a:bodyPr wrap="square">
            <a:spAutoFit/>
          </a:bodyPr>
          <a:lstStyle/>
          <a:p>
            <a:r>
              <a:rPr kumimoji="0" lang="en-US" altLang="en-US" b="1" i="0" u="none" strike="noStrike" cap="none" normalizeH="0" baseline="0" dirty="0">
                <a:ln>
                  <a:noFill/>
                </a:ln>
                <a:solidFill>
                  <a:srgbClr val="002041"/>
                </a:solidFill>
                <a:effectLst/>
                <a:latin typeface="Inter" panose="020B0604020202020204" charset="0"/>
                <a:ea typeface="Inter" panose="020B0604020202020204" charset="0"/>
                <a:cs typeface="Inter" panose="020B0604020202020204" charset="0"/>
              </a:rPr>
              <a:t>DAILY NEWSPAPER - PAPER AIR CALCULATION EXAMPLE</a:t>
            </a:r>
            <a:endParaRPr lang="en-ZA" dirty="0"/>
          </a:p>
        </p:txBody>
      </p:sp>
    </p:spTree>
    <p:extLst>
      <p:ext uri="{BB962C8B-B14F-4D97-AF65-F5344CB8AC3E}">
        <p14:creationId xmlns:p14="http://schemas.microsoft.com/office/powerpoint/2010/main" val="33418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sldNum" idx="12"/>
          </p:nvPr>
        </p:nvSpPr>
        <p:spPr>
          <a:xfrm>
            <a:off x="152400" y="4796775"/>
            <a:ext cx="457200" cy="21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605"/>
              <a:buFont typeface="Arial"/>
              <a:buNone/>
            </a:pPr>
            <a:fld id="{00000000-1234-1234-1234-123412341234}" type="slidenum">
              <a:rPr lang="en"/>
              <a:t>29</a:t>
            </a:fld>
            <a:endParaRPr dirty="0"/>
          </a:p>
        </p:txBody>
      </p:sp>
      <p:sp>
        <p:nvSpPr>
          <p:cNvPr id="211" name="Google Shape;211;p39"/>
          <p:cNvSpPr txBox="1"/>
          <p:nvPr/>
        </p:nvSpPr>
        <p:spPr>
          <a:xfrm>
            <a:off x="-120775" y="3092927"/>
            <a:ext cx="9438736"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ZA" sz="3600" b="1" dirty="0">
                <a:solidFill>
                  <a:srgbClr val="FFFFFF"/>
                </a:solidFill>
                <a:latin typeface="Inter"/>
                <a:ea typeface="Inter"/>
                <a:cs typeface="Inter"/>
                <a:sym typeface="Inter"/>
              </a:rPr>
              <a:t>NO READER </a:t>
            </a:r>
          </a:p>
          <a:p>
            <a:pPr marL="0" lvl="0" indent="0" algn="ctr" rtl="0">
              <a:spcBef>
                <a:spcPts val="0"/>
              </a:spcBef>
              <a:spcAft>
                <a:spcPts val="0"/>
              </a:spcAft>
              <a:buNone/>
            </a:pPr>
            <a:r>
              <a:rPr lang="en-ZA" sz="3600" b="1" dirty="0">
                <a:solidFill>
                  <a:srgbClr val="FFFFFF"/>
                </a:solidFill>
                <a:latin typeface="Inter"/>
                <a:ea typeface="Inter"/>
                <a:cs typeface="Inter"/>
                <a:sym typeface="Inter"/>
              </a:rPr>
              <a:t>COMPARISON </a:t>
            </a:r>
          </a:p>
          <a:p>
            <a:pPr marL="0" lvl="0" indent="0" algn="ctr" rtl="0">
              <a:spcBef>
                <a:spcPts val="0"/>
              </a:spcBef>
              <a:spcAft>
                <a:spcPts val="0"/>
              </a:spcAft>
              <a:buNone/>
            </a:pPr>
            <a:endParaRPr lang="en-ZA" sz="3200" b="1" dirty="0">
              <a:solidFill>
                <a:srgbClr val="FFFFFF"/>
              </a:solidFill>
              <a:latin typeface="Inter"/>
              <a:ea typeface="Inter"/>
              <a:cs typeface="Inter"/>
              <a:sym typeface="Inter"/>
            </a:endParaRPr>
          </a:p>
          <a:p>
            <a:pPr marL="0" lvl="0" indent="0" algn="ctr" rtl="0">
              <a:spcBef>
                <a:spcPts val="0"/>
              </a:spcBef>
              <a:spcAft>
                <a:spcPts val="0"/>
              </a:spcAft>
              <a:buNone/>
            </a:pPr>
            <a:r>
              <a:rPr lang="en" sz="2800" b="1" dirty="0">
                <a:solidFill>
                  <a:srgbClr val="FFFFFF"/>
                </a:solidFill>
                <a:latin typeface="Inter"/>
                <a:ea typeface="Inter"/>
                <a:cs typeface="Inter"/>
                <a:sym typeface="Inter"/>
              </a:rPr>
              <a:t>The new rese</a:t>
            </a:r>
            <a:r>
              <a:rPr lang="en-ZA" sz="2800" b="1" dirty="0">
                <a:solidFill>
                  <a:srgbClr val="FFFFFF"/>
                </a:solidFill>
                <a:latin typeface="Inter"/>
                <a:ea typeface="Inter"/>
                <a:cs typeface="Inter"/>
                <a:sym typeface="Inter"/>
              </a:rPr>
              <a:t>ar</a:t>
            </a:r>
            <a:r>
              <a:rPr lang="en" sz="2800" b="1" dirty="0">
                <a:solidFill>
                  <a:srgbClr val="FFFFFF"/>
                </a:solidFill>
                <a:latin typeface="Inter"/>
                <a:ea typeface="Inter"/>
                <a:cs typeface="Inter"/>
                <a:sym typeface="Inter"/>
              </a:rPr>
              <a:t>ch methodology and readership calculations are vastly diff</a:t>
            </a:r>
            <a:r>
              <a:rPr lang="en-ZA" sz="2800" b="1" dirty="0">
                <a:solidFill>
                  <a:srgbClr val="FFFFFF"/>
                </a:solidFill>
                <a:latin typeface="Inter"/>
                <a:ea typeface="Inter"/>
                <a:cs typeface="Inter"/>
                <a:sym typeface="Inter"/>
              </a:rPr>
              <a:t>e</a:t>
            </a:r>
            <a:r>
              <a:rPr lang="en" sz="2800" b="1" dirty="0">
                <a:solidFill>
                  <a:srgbClr val="FFFFFF"/>
                </a:solidFill>
                <a:latin typeface="Inter"/>
                <a:ea typeface="Inter"/>
                <a:cs typeface="Inter"/>
                <a:sym typeface="Inter"/>
              </a:rPr>
              <a:t>rent from previous years. </a:t>
            </a:r>
          </a:p>
          <a:p>
            <a:pPr marL="0" lvl="0" indent="0" algn="ctr" rtl="0">
              <a:spcBef>
                <a:spcPts val="0"/>
              </a:spcBef>
              <a:spcAft>
                <a:spcPts val="0"/>
              </a:spcAft>
              <a:buNone/>
            </a:pPr>
            <a:endParaRPr lang="en" sz="2800" b="1" dirty="0">
              <a:solidFill>
                <a:srgbClr val="FFFFFF"/>
              </a:solidFill>
              <a:latin typeface="Inter"/>
              <a:ea typeface="Inter"/>
              <a:cs typeface="Inter"/>
              <a:sym typeface="Inter"/>
            </a:endParaRPr>
          </a:p>
          <a:p>
            <a:pPr marL="0" lvl="0" indent="0" algn="ctr" rtl="0">
              <a:spcBef>
                <a:spcPts val="0"/>
              </a:spcBef>
              <a:spcAft>
                <a:spcPts val="0"/>
              </a:spcAft>
              <a:buNone/>
            </a:pPr>
            <a:r>
              <a:rPr lang="en" sz="2800" b="1" i="1" dirty="0">
                <a:solidFill>
                  <a:srgbClr val="FFFFFF"/>
                </a:solidFill>
                <a:latin typeface="Inter"/>
                <a:ea typeface="Inter"/>
                <a:cs typeface="Inter"/>
                <a:sym typeface="Inter"/>
              </a:rPr>
              <a:t>This makes comparisons with </a:t>
            </a:r>
          </a:p>
          <a:p>
            <a:pPr marL="0" lvl="0" indent="0" algn="ctr" rtl="0">
              <a:spcBef>
                <a:spcPts val="0"/>
              </a:spcBef>
              <a:spcAft>
                <a:spcPts val="0"/>
              </a:spcAft>
              <a:buNone/>
            </a:pPr>
            <a:r>
              <a:rPr lang="en" sz="2800" b="1" i="1" dirty="0">
                <a:solidFill>
                  <a:srgbClr val="FFFFFF"/>
                </a:solidFill>
                <a:latin typeface="Inter"/>
                <a:ea typeface="Inter"/>
                <a:cs typeface="Inter"/>
                <a:sym typeface="Inter"/>
              </a:rPr>
              <a:t>FUSION2020  or 2021IMU  meaningless </a:t>
            </a:r>
          </a:p>
          <a:p>
            <a:pPr marL="0" lvl="0" indent="0" algn="ctr" rtl="0">
              <a:spcBef>
                <a:spcPts val="0"/>
              </a:spcBef>
              <a:spcAft>
                <a:spcPts val="0"/>
              </a:spcAft>
              <a:buNone/>
            </a:pPr>
            <a:endParaRPr lang="en-ZA" sz="3000" b="1" dirty="0">
              <a:solidFill>
                <a:srgbClr val="FFFFFF"/>
              </a:solidFill>
              <a:latin typeface="Inter"/>
              <a:ea typeface="Inter"/>
              <a:cs typeface="Inter"/>
              <a:sym typeface="Inter"/>
            </a:endParaRPr>
          </a:p>
          <a:p>
            <a:pPr marL="0" lvl="0" indent="0" algn="ctr" rtl="0">
              <a:spcBef>
                <a:spcPts val="0"/>
              </a:spcBef>
              <a:spcAft>
                <a:spcPts val="0"/>
              </a:spcAft>
              <a:buNone/>
            </a:pPr>
            <a:endParaRPr lang="en-ZA" sz="3000" b="1" dirty="0">
              <a:solidFill>
                <a:srgbClr val="FFFFFF"/>
              </a:solidFill>
              <a:latin typeface="Inter"/>
              <a:ea typeface="Inter"/>
              <a:cs typeface="Inter"/>
              <a:sym typeface="Inter"/>
            </a:endParaRPr>
          </a:p>
          <a:p>
            <a:pPr marL="0" lvl="0" indent="0" algn="ctr" rtl="0">
              <a:spcBef>
                <a:spcPts val="0"/>
              </a:spcBef>
              <a:spcAft>
                <a:spcPts val="0"/>
              </a:spcAft>
              <a:buNone/>
            </a:pPr>
            <a:endParaRPr lang="en-ZA" sz="3000" b="1" dirty="0">
              <a:solidFill>
                <a:srgbClr val="FFFFFF"/>
              </a:solidFill>
              <a:latin typeface="Inter"/>
              <a:ea typeface="Inter"/>
              <a:cs typeface="Inter"/>
              <a:sym typeface="Inter"/>
            </a:endParaRPr>
          </a:p>
          <a:p>
            <a:pPr marL="0" lvl="0" indent="0" algn="ctr" rtl="0">
              <a:spcBef>
                <a:spcPts val="0"/>
              </a:spcBef>
              <a:spcAft>
                <a:spcPts val="0"/>
              </a:spcAft>
              <a:buNone/>
            </a:pPr>
            <a:r>
              <a:rPr lang="en" sz="3000" b="1" dirty="0">
                <a:solidFill>
                  <a:srgbClr val="FFFFFF"/>
                </a:solidFill>
                <a:latin typeface="Inter"/>
                <a:ea typeface="Inter"/>
                <a:cs typeface="Inter"/>
                <a:sym typeface="Inter"/>
              </a:rPr>
              <a:t> </a:t>
            </a:r>
            <a:endParaRPr sz="3000" b="1" dirty="0">
              <a:solidFill>
                <a:srgbClr val="FFFFFF"/>
              </a:solidFill>
              <a:latin typeface="Inter"/>
              <a:ea typeface="Inter"/>
              <a:cs typeface="Inter"/>
              <a:sym typeface="Inter"/>
            </a:endParaRPr>
          </a:p>
        </p:txBody>
      </p:sp>
      <p:pic>
        <p:nvPicPr>
          <p:cNvPr id="3" name="Picture 2">
            <a:extLst>
              <a:ext uri="{FF2B5EF4-FFF2-40B4-BE49-F238E27FC236}">
                <a16:creationId xmlns:a16="http://schemas.microsoft.com/office/drawing/2014/main" id="{E33B6357-FB6C-D7D7-DC8F-F6E3AF68D36E}"/>
              </a:ext>
            </a:extLst>
          </p:cNvPr>
          <p:cNvPicPr>
            <a:picLocks noChangeAspect="1"/>
          </p:cNvPicPr>
          <p:nvPr/>
        </p:nvPicPr>
        <p:blipFill>
          <a:blip r:embed="rId3"/>
          <a:stretch>
            <a:fillRect/>
          </a:stretch>
        </p:blipFill>
        <p:spPr>
          <a:xfrm>
            <a:off x="124490" y="128349"/>
            <a:ext cx="2114659" cy="1263715"/>
          </a:xfrm>
          <a:prstGeom prst="rect">
            <a:avLst/>
          </a:prstGeom>
        </p:spPr>
      </p:pic>
      <p:pic>
        <p:nvPicPr>
          <p:cNvPr id="5" name="Picture 4">
            <a:extLst>
              <a:ext uri="{FF2B5EF4-FFF2-40B4-BE49-F238E27FC236}">
                <a16:creationId xmlns:a16="http://schemas.microsoft.com/office/drawing/2014/main" id="{DD1DCD7E-F6FD-DDAA-9C18-DC32343C1DD7}"/>
              </a:ext>
            </a:extLst>
          </p:cNvPr>
          <p:cNvPicPr>
            <a:picLocks noChangeAspect="1"/>
          </p:cNvPicPr>
          <p:nvPr/>
        </p:nvPicPr>
        <p:blipFill>
          <a:blip r:embed="rId4"/>
          <a:stretch>
            <a:fillRect/>
          </a:stretch>
        </p:blipFill>
        <p:spPr>
          <a:xfrm>
            <a:off x="7458652" y="113903"/>
            <a:ext cx="1517728" cy="1447874"/>
          </a:xfrm>
          <a:prstGeom prst="rect">
            <a:avLst/>
          </a:prstGeom>
        </p:spPr>
      </p:pic>
    </p:spTree>
    <p:extLst>
      <p:ext uri="{BB962C8B-B14F-4D97-AF65-F5344CB8AC3E}">
        <p14:creationId xmlns:p14="http://schemas.microsoft.com/office/powerpoint/2010/main" val="410702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 name="Graphic 1">
            <a:extLst>
              <a:ext uri="{FF2B5EF4-FFF2-40B4-BE49-F238E27FC236}">
                <a16:creationId xmlns:a16="http://schemas.microsoft.com/office/drawing/2014/main" id="{25B5876F-D4B7-CDD1-88F0-5D01A76B3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7004" y="613389"/>
            <a:ext cx="833123" cy="833123"/>
          </a:xfrm>
          <a:prstGeom prst="rect">
            <a:avLst/>
          </a:prstGeom>
        </p:spPr>
      </p:pic>
      <p:pic>
        <p:nvPicPr>
          <p:cNvPr id="3" name="Picture 2">
            <a:extLst>
              <a:ext uri="{FF2B5EF4-FFF2-40B4-BE49-F238E27FC236}">
                <a16:creationId xmlns:a16="http://schemas.microsoft.com/office/drawing/2014/main" id="{F81ABEE9-E4EB-F318-F49F-3A9A5B8A74C6}"/>
              </a:ext>
            </a:extLst>
          </p:cNvPr>
          <p:cNvPicPr>
            <a:picLocks noChangeAspect="1"/>
          </p:cNvPicPr>
          <p:nvPr/>
        </p:nvPicPr>
        <p:blipFill>
          <a:blip r:embed="rId5"/>
          <a:stretch>
            <a:fillRect/>
          </a:stretch>
        </p:blipFill>
        <p:spPr>
          <a:xfrm>
            <a:off x="4228526" y="214365"/>
            <a:ext cx="2344530" cy="1050995"/>
          </a:xfrm>
          <a:prstGeom prst="rect">
            <a:avLst/>
          </a:prstGeom>
        </p:spPr>
      </p:pic>
      <p:sp>
        <p:nvSpPr>
          <p:cNvPr id="7" name="Google Shape;158;p30">
            <a:extLst>
              <a:ext uri="{FF2B5EF4-FFF2-40B4-BE49-F238E27FC236}">
                <a16:creationId xmlns:a16="http://schemas.microsoft.com/office/drawing/2014/main" id="{DA688119-0BFE-AC36-7929-5ECE3331B7C3}"/>
              </a:ext>
            </a:extLst>
          </p:cNvPr>
          <p:cNvSpPr txBox="1">
            <a:spLocks/>
          </p:cNvSpPr>
          <p:nvPr/>
        </p:nvSpPr>
        <p:spPr>
          <a:xfrm>
            <a:off x="135675" y="3302412"/>
            <a:ext cx="5424704" cy="135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9pPr>
          </a:lstStyle>
          <a:p>
            <a:pPr algn="ctr"/>
            <a:br>
              <a:rPr lang="en-ZA" sz="2800" dirty="0">
                <a:solidFill>
                  <a:srgbClr val="002041"/>
                </a:solidFill>
              </a:rPr>
            </a:br>
            <a:r>
              <a:rPr lang="en-ZA" sz="2000" b="0" dirty="0">
                <a:solidFill>
                  <a:srgbClr val="002041"/>
                </a:solidFill>
              </a:rPr>
              <a:t>The most comprehensive </a:t>
            </a:r>
          </a:p>
          <a:p>
            <a:pPr algn="ctr"/>
            <a:r>
              <a:rPr lang="en-ZA" sz="2000" b="0" dirty="0">
                <a:solidFill>
                  <a:srgbClr val="002041"/>
                </a:solidFill>
              </a:rPr>
              <a:t>media study ever</a:t>
            </a:r>
          </a:p>
          <a:p>
            <a:pPr algn="ctr"/>
            <a:r>
              <a:rPr lang="en-ZA" sz="2000" b="0" dirty="0">
                <a:solidFill>
                  <a:srgbClr val="002041"/>
                </a:solidFill>
              </a:rPr>
              <a:t>produced in Africa </a:t>
            </a:r>
            <a:endParaRPr lang="en-ZA" sz="2800" b="0" dirty="0">
              <a:solidFill>
                <a:srgbClr val="002041"/>
              </a:solidFill>
            </a:endParaRPr>
          </a:p>
        </p:txBody>
      </p:sp>
      <p:sp>
        <p:nvSpPr>
          <p:cNvPr id="8" name="Google Shape;158;p30">
            <a:extLst>
              <a:ext uri="{FF2B5EF4-FFF2-40B4-BE49-F238E27FC236}">
                <a16:creationId xmlns:a16="http://schemas.microsoft.com/office/drawing/2014/main" id="{C49BEBB1-1E93-7A30-D9AB-07F5D4744ADD}"/>
              </a:ext>
            </a:extLst>
          </p:cNvPr>
          <p:cNvSpPr txBox="1">
            <a:spLocks/>
          </p:cNvSpPr>
          <p:nvPr/>
        </p:nvSpPr>
        <p:spPr>
          <a:xfrm>
            <a:off x="5730032" y="4361217"/>
            <a:ext cx="3583621" cy="6561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chemeClr val="dk1"/>
              </a:buClr>
              <a:buSzPts val="3800"/>
              <a:buFont typeface="Inter"/>
              <a:buNone/>
              <a:defRPr sz="3800" b="1" i="0" u="none" strike="noStrike" cap="none">
                <a:solidFill>
                  <a:schemeClr val="dk1"/>
                </a:solidFill>
                <a:latin typeface="Inter"/>
                <a:ea typeface="Inter"/>
                <a:cs typeface="Inter"/>
                <a:sym typeface="Inter"/>
              </a:defRPr>
            </a:lvl9pPr>
          </a:lstStyle>
          <a:p>
            <a:pPr marL="457200" indent="-457200">
              <a:lnSpc>
                <a:spcPts val="2700"/>
              </a:lnSpc>
              <a:buClr>
                <a:schemeClr val="bg1"/>
              </a:buClr>
              <a:buSzPct val="132000"/>
              <a:buFont typeface="Arial" panose="020B0604020202020204" pitchFamily="34" charset="0"/>
              <a:buChar char="•"/>
            </a:pPr>
            <a:r>
              <a:rPr lang="en-ZA" sz="2000" dirty="0">
                <a:solidFill>
                  <a:schemeClr val="bg1"/>
                </a:solidFill>
              </a:rPr>
              <a:t>3 currency surveys</a:t>
            </a:r>
          </a:p>
          <a:p>
            <a:pPr marL="457200" indent="-457200">
              <a:lnSpc>
                <a:spcPts val="2700"/>
              </a:lnSpc>
              <a:buClr>
                <a:schemeClr val="bg1"/>
              </a:buClr>
              <a:buSzPct val="132000"/>
              <a:buFont typeface="Arial" panose="020B0604020202020204" pitchFamily="34" charset="0"/>
              <a:buChar char="•"/>
            </a:pPr>
            <a:r>
              <a:rPr lang="en-ZA" sz="2000" dirty="0">
                <a:solidFill>
                  <a:schemeClr val="bg1"/>
                </a:solidFill>
              </a:rPr>
              <a:t>5 fused surveys</a:t>
            </a:r>
          </a:p>
          <a:p>
            <a:pPr marL="457200" indent="-457200">
              <a:lnSpc>
                <a:spcPts val="2700"/>
              </a:lnSpc>
              <a:buClr>
                <a:schemeClr val="bg1"/>
              </a:buClr>
              <a:buSzPct val="132000"/>
              <a:buFont typeface="Arial" panose="020B0604020202020204" pitchFamily="34" charset="0"/>
              <a:buChar char="•"/>
            </a:pPr>
            <a:r>
              <a:rPr lang="en-ZA" sz="2000" dirty="0">
                <a:solidFill>
                  <a:schemeClr val="bg1"/>
                </a:solidFill>
              </a:rPr>
              <a:t>500+ Media vehicles</a:t>
            </a:r>
          </a:p>
          <a:p>
            <a:pPr marL="457200" indent="-457200">
              <a:lnSpc>
                <a:spcPts val="2700"/>
              </a:lnSpc>
              <a:buClr>
                <a:schemeClr val="bg1"/>
              </a:buClr>
              <a:buSzPct val="132000"/>
              <a:buFont typeface="Arial" panose="020B0604020202020204" pitchFamily="34" charset="0"/>
              <a:buChar char="•"/>
            </a:pPr>
            <a:r>
              <a:rPr lang="en-ZA" sz="2000" dirty="0">
                <a:solidFill>
                  <a:schemeClr val="bg1"/>
                </a:solidFill>
              </a:rPr>
              <a:t>Over 1800 Brands</a:t>
            </a:r>
          </a:p>
          <a:p>
            <a:pPr marL="457200" indent="-457200">
              <a:lnSpc>
                <a:spcPts val="2700"/>
              </a:lnSpc>
              <a:buClr>
                <a:schemeClr val="bg1"/>
              </a:buClr>
              <a:buSzPct val="132000"/>
              <a:buFont typeface="Arial" panose="020B0604020202020204" pitchFamily="34" charset="0"/>
              <a:buChar char="•"/>
            </a:pPr>
            <a:r>
              <a:rPr lang="en-ZA" sz="2000" dirty="0">
                <a:solidFill>
                  <a:schemeClr val="bg1"/>
                </a:solidFill>
              </a:rPr>
              <a:t>50,000+ Respondents</a:t>
            </a:r>
          </a:p>
        </p:txBody>
      </p:sp>
      <p:pic>
        <p:nvPicPr>
          <p:cNvPr id="4" name="Picture 3" descr="Text, logo&#10;&#10;Description automatically generated">
            <a:extLst>
              <a:ext uri="{FF2B5EF4-FFF2-40B4-BE49-F238E27FC236}">
                <a16:creationId xmlns:a16="http://schemas.microsoft.com/office/drawing/2014/main" id="{EE1E93A5-C52C-6613-74B9-5CED86EA02C5}"/>
              </a:ext>
            </a:extLst>
          </p:cNvPr>
          <p:cNvPicPr>
            <a:picLocks noChangeAspect="1"/>
          </p:cNvPicPr>
          <p:nvPr/>
        </p:nvPicPr>
        <p:blipFill>
          <a:blip r:embed="rId6"/>
          <a:stretch>
            <a:fillRect/>
          </a:stretch>
        </p:blipFill>
        <p:spPr>
          <a:xfrm>
            <a:off x="856855" y="2522992"/>
            <a:ext cx="4092679" cy="805298"/>
          </a:xfrm>
          <a:prstGeom prst="rect">
            <a:avLst/>
          </a:prstGeom>
        </p:spPr>
      </p:pic>
      <p:sp>
        <p:nvSpPr>
          <p:cNvPr id="5" name="Google Shape;158;p30">
            <a:extLst>
              <a:ext uri="{FF2B5EF4-FFF2-40B4-BE49-F238E27FC236}">
                <a16:creationId xmlns:a16="http://schemas.microsoft.com/office/drawing/2014/main" id="{ACABB342-86E2-24AD-2B73-BB3E8EEFAC8B}"/>
              </a:ext>
            </a:extLst>
          </p:cNvPr>
          <p:cNvSpPr txBox="1">
            <a:spLocks/>
          </p:cNvSpPr>
          <p:nvPr/>
        </p:nvSpPr>
        <p:spPr>
          <a:xfrm>
            <a:off x="1471013" y="1685642"/>
            <a:ext cx="3583621" cy="65619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800"/>
              <a:buFont typeface="Arial"/>
              <a:buNone/>
              <a:defRPr sz="3800" b="0" i="0" u="none" strike="noStrike" cap="none">
                <a:solidFill>
                  <a:srgbClr val="000000"/>
                </a:solidFill>
                <a:latin typeface="Arial"/>
                <a:ea typeface="Arial"/>
                <a:cs typeface="Arial"/>
                <a:sym typeface="Arial"/>
              </a:defRPr>
            </a:lvl9pPr>
          </a:lstStyle>
          <a:p>
            <a:br>
              <a:rPr lang="en-ZA" sz="3200" b="1" dirty="0">
                <a:solidFill>
                  <a:srgbClr val="002041"/>
                </a:solidFill>
              </a:rPr>
            </a:br>
            <a:r>
              <a:rPr lang="en-ZA" sz="2800" b="1" dirty="0">
                <a:solidFill>
                  <a:srgbClr val="002041"/>
                </a:solidFill>
              </a:rPr>
              <a:t>proudly introduce  </a:t>
            </a:r>
            <a:endParaRPr lang="en-ZA" sz="3200" b="1" dirty="0">
              <a:solidFill>
                <a:srgbClr val="00204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0E25B-9F98-2BB3-FEF8-2628B9CADFC0}"/>
              </a:ext>
            </a:extLst>
          </p:cNvPr>
          <p:cNvSpPr txBox="1"/>
          <p:nvPr/>
        </p:nvSpPr>
        <p:spPr>
          <a:xfrm>
            <a:off x="612471" y="966159"/>
            <a:ext cx="8108830" cy="3477875"/>
          </a:xfrm>
          <a:prstGeom prst="rect">
            <a:avLst/>
          </a:prstGeom>
          <a:noFill/>
        </p:spPr>
        <p:txBody>
          <a:bodyPr wrap="square">
            <a:spAutoFit/>
          </a:bodyPr>
          <a:lstStyle/>
          <a:p>
            <a:r>
              <a:rPr lang="en-ZA" sz="2800" b="1" spc="110" dirty="0">
                <a:solidFill>
                  <a:schemeClr val="tx1">
                    <a:lumMod val="75000"/>
                    <a:lumOff val="25000"/>
                  </a:schemeClr>
                </a:solidFill>
                <a:latin typeface="Inter" panose="020B0604020202020204" charset="0"/>
                <a:ea typeface="Inter" panose="020B0604020202020204" charset="0"/>
              </a:rPr>
              <a:t>Using Fusion22</a:t>
            </a:r>
          </a:p>
          <a:p>
            <a:r>
              <a:rPr lang="en-US" sz="1600" spc="50" dirty="0">
                <a:solidFill>
                  <a:schemeClr val="tx1">
                    <a:lumMod val="75000"/>
                    <a:lumOff val="25000"/>
                  </a:schemeClr>
                </a:solidFill>
                <a:latin typeface="Inter" panose="020B0604020202020204" charset="0"/>
                <a:ea typeface="Inter" panose="020B0604020202020204" charset="0"/>
              </a:rPr>
              <a:t> </a:t>
            </a:r>
          </a:p>
          <a:p>
            <a:r>
              <a:rPr lang="en-US" sz="1600" spc="50" dirty="0">
                <a:solidFill>
                  <a:schemeClr val="tx1">
                    <a:lumMod val="75000"/>
                    <a:lumOff val="25000"/>
                  </a:schemeClr>
                </a:solidFill>
                <a:latin typeface="Inter" panose="020B0604020202020204" charset="0"/>
                <a:ea typeface="Inter" panose="020B0604020202020204" charset="0"/>
              </a:rPr>
              <a:t>With over 1,800 brands and 500 Media vehicles FUSION22 is the ideal media planning tool, especially for the first stages of profiling and understanding the Target Market, and then doing the inter medium comparisons. </a:t>
            </a:r>
          </a:p>
          <a:p>
            <a:endParaRPr lang="en-US" sz="1600" spc="50" dirty="0">
              <a:solidFill>
                <a:schemeClr val="tx1">
                  <a:lumMod val="75000"/>
                  <a:lumOff val="25000"/>
                </a:schemeClr>
              </a:solidFill>
              <a:latin typeface="Inter" panose="020B0604020202020204" charset="0"/>
              <a:ea typeface="Inter" panose="020B0604020202020204" charset="0"/>
            </a:endParaRPr>
          </a:p>
          <a:p>
            <a:r>
              <a:rPr lang="en-US" sz="1600" spc="50" dirty="0">
                <a:solidFill>
                  <a:schemeClr val="tx1">
                    <a:lumMod val="75000"/>
                    <a:lumOff val="25000"/>
                  </a:schemeClr>
                </a:solidFill>
                <a:latin typeface="Inter" panose="020B0604020202020204" charset="0"/>
                <a:ea typeface="Inter" panose="020B0604020202020204" charset="0"/>
              </a:rPr>
              <a:t>During validation it has been checked to ensure that all stations and titles were within 2% of the currency donor studies, at the national level.  </a:t>
            </a:r>
          </a:p>
          <a:p>
            <a:endParaRPr lang="en-US" sz="1600" spc="50" dirty="0">
              <a:solidFill>
                <a:schemeClr val="tx1">
                  <a:lumMod val="75000"/>
                  <a:lumOff val="25000"/>
                </a:schemeClr>
              </a:solidFill>
              <a:latin typeface="Inter" panose="020B0604020202020204" charset="0"/>
              <a:ea typeface="Inter" panose="020B0604020202020204" charset="0"/>
            </a:endParaRPr>
          </a:p>
          <a:p>
            <a:r>
              <a:rPr lang="en-US" sz="1600" spc="50" dirty="0">
                <a:solidFill>
                  <a:schemeClr val="tx1">
                    <a:lumMod val="75000"/>
                    <a:lumOff val="25000"/>
                  </a:schemeClr>
                </a:solidFill>
                <a:latin typeface="Inter" panose="020B0604020202020204" charset="0"/>
                <a:ea typeface="Inter" panose="020B0604020202020204" charset="0"/>
              </a:rPr>
              <a:t>However always use the currency TAMS and RAMS when buying stations. The RAMS sample of almost 38,000 is robust enough to allow for regional and provincial analysis.</a:t>
            </a:r>
          </a:p>
          <a:p>
            <a:endParaRPr lang="en-ZA" sz="1600" dirty="0"/>
          </a:p>
        </p:txBody>
      </p:sp>
    </p:spTree>
    <p:extLst>
      <p:ext uri="{BB962C8B-B14F-4D97-AF65-F5344CB8AC3E}">
        <p14:creationId xmlns:p14="http://schemas.microsoft.com/office/powerpoint/2010/main" val="89475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237B45B-7450-3E43-8C9B-46930D2B86CF}"/>
              </a:ext>
            </a:extLst>
          </p:cNvPr>
          <p:cNvSpPr txBox="1">
            <a:spLocks/>
          </p:cNvSpPr>
          <p:nvPr/>
        </p:nvSpPr>
        <p:spPr>
          <a:xfrm>
            <a:off x="685800" y="1419622"/>
            <a:ext cx="7772400" cy="1654442"/>
          </a:xfrm>
          <a:prstGeom prst="rect">
            <a:avLst/>
          </a:prstGeom>
          <a:solidFill>
            <a:srgbClr val="67AC3E"/>
          </a:solidFill>
        </p:spPr>
        <p:txBody>
          <a:bodyPr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
                <a:srgbClr val="000000"/>
              </a:buClr>
              <a:buSzTx/>
              <a:buFont typeface="Arial"/>
              <a:buNone/>
              <a:tabLst/>
              <a:defRPr/>
            </a:pP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Television Audience Measurement Survey</a:t>
            </a:r>
            <a:endParaRPr kumimoji="0" lang="en-ZA" sz="48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endParaRPr>
          </a:p>
        </p:txBody>
      </p:sp>
      <p:sp>
        <p:nvSpPr>
          <p:cNvPr id="4" name="TextBox 3">
            <a:extLst>
              <a:ext uri="{FF2B5EF4-FFF2-40B4-BE49-F238E27FC236}">
                <a16:creationId xmlns:a16="http://schemas.microsoft.com/office/drawing/2014/main" id="{1617BC20-77BF-C94D-A5AA-EF51DC9DE3CB}"/>
              </a:ext>
            </a:extLst>
          </p:cNvPr>
          <p:cNvSpPr txBox="1"/>
          <p:nvPr/>
        </p:nvSpPr>
        <p:spPr>
          <a:xfrm>
            <a:off x="685800" y="3363838"/>
            <a:ext cx="77723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1" i="0" u="none" strike="noStrike" kern="0" cap="none" spc="0" normalizeH="0" baseline="0" noProof="0" dirty="0">
                <a:ln>
                  <a:noFill/>
                </a:ln>
                <a:solidFill>
                  <a:srgbClr val="000000"/>
                </a:solidFill>
                <a:effectLst/>
                <a:uLnTx/>
                <a:uFillTx/>
                <a:latin typeface="Arial"/>
                <a:cs typeface="Arial"/>
                <a:sym typeface="Arial"/>
              </a:rPr>
              <a:t>Gary Whitaker</a:t>
            </a:r>
            <a:br>
              <a:rPr kumimoji="0" lang="en-ZA" sz="1400" b="0" i="0" u="none" strike="noStrike" kern="0" cap="none" spc="0" normalizeH="0" baseline="0" noProof="0" dirty="0">
                <a:ln>
                  <a:noFill/>
                </a:ln>
                <a:solidFill>
                  <a:srgbClr val="000000"/>
                </a:solidFill>
                <a:effectLst/>
                <a:uLnTx/>
                <a:uFillTx/>
                <a:latin typeface="Arial"/>
                <a:cs typeface="Arial"/>
                <a:sym typeface="Arial"/>
              </a:rPr>
            </a:br>
            <a:r>
              <a:rPr kumimoji="0" lang="en-ZA" sz="1400" b="0" i="0" u="none" strike="noStrike" kern="0" cap="none" spc="0" normalizeH="0" baseline="0" noProof="0" dirty="0">
                <a:ln>
                  <a:noFill/>
                </a:ln>
                <a:solidFill>
                  <a:srgbClr val="000000"/>
                </a:solidFill>
                <a:effectLst/>
                <a:uLnTx/>
                <a:uFillTx/>
                <a:latin typeface="Arial"/>
                <a:cs typeface="Arial"/>
                <a:sym typeface="Arial"/>
              </a:rPr>
              <a:t>CEO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0" i="0" u="none" strike="noStrike" kern="0" cap="none" spc="0" normalizeH="0" baseline="0" noProof="0" dirty="0">
                <a:ln>
                  <a:noFill/>
                </a:ln>
                <a:solidFill>
                  <a:srgbClr val="000000"/>
                </a:solidFill>
                <a:effectLst/>
                <a:uLnTx/>
                <a:uFillTx/>
                <a:latin typeface="Arial"/>
                <a:cs typeface="Arial"/>
                <a:sym typeface="Arial"/>
              </a:rPr>
              <a:t>Broadcast Research Council of South Africa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539552" y="4175295"/>
            <a:ext cx="8208912" cy="523484"/>
          </a:xfrm>
          <a:prstGeom prst="rect">
            <a:avLst/>
          </a:prstGeom>
          <a:solidFill>
            <a:srgbClr val="67AC3E"/>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FFFFFF"/>
                </a:solidFill>
                <a:effectLst/>
                <a:uLnTx/>
                <a:uFillTx/>
                <a:latin typeface="Calibri"/>
                <a:ea typeface="Calibri"/>
                <a:cs typeface="Calibri"/>
                <a:sym typeface="Calibri"/>
              </a:rPr>
              <a:t>“To establish a common currency used by TV stations, media planners and advertisers for their advertising transactions, based on a reliable, independent and transparent audience measurement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Google Shape;174;p25"/>
          <p:cNvSpPr/>
          <p:nvPr/>
        </p:nvSpPr>
        <p:spPr>
          <a:xfrm>
            <a:off x="3289231" y="1311610"/>
            <a:ext cx="2630256" cy="2520279"/>
          </a:xfrm>
          <a:prstGeom prst="ellipse">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5" name="Google Shape;175;p25"/>
          <p:cNvSpPr/>
          <p:nvPr/>
        </p:nvSpPr>
        <p:spPr>
          <a:xfrm>
            <a:off x="6162924" y="1311610"/>
            <a:ext cx="2630256" cy="2520279"/>
          </a:xfrm>
          <a:prstGeom prst="ellipse">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76" name="Google Shape;176;p25"/>
          <p:cNvPicPr preferRelativeResize="0"/>
          <p:nvPr/>
        </p:nvPicPr>
        <p:blipFill rotWithShape="1">
          <a:blip r:embed="rId3">
            <a:alphaModFix/>
          </a:blip>
          <a:srcRect/>
          <a:stretch/>
        </p:blipFill>
        <p:spPr>
          <a:xfrm>
            <a:off x="7202743" y="1727929"/>
            <a:ext cx="545400" cy="366300"/>
          </a:xfrm>
          <a:prstGeom prst="rect">
            <a:avLst/>
          </a:prstGeom>
          <a:noFill/>
          <a:ln>
            <a:noFill/>
          </a:ln>
        </p:spPr>
      </p:pic>
      <p:pic>
        <p:nvPicPr>
          <p:cNvPr id="177" name="Google Shape;177;p25"/>
          <p:cNvPicPr preferRelativeResize="0"/>
          <p:nvPr/>
        </p:nvPicPr>
        <p:blipFill rotWithShape="1">
          <a:blip r:embed="rId4">
            <a:alphaModFix/>
          </a:blip>
          <a:srcRect/>
          <a:stretch/>
        </p:blipFill>
        <p:spPr>
          <a:xfrm>
            <a:off x="4352863" y="1566097"/>
            <a:ext cx="545400" cy="537600"/>
          </a:xfrm>
          <a:prstGeom prst="rect">
            <a:avLst/>
          </a:prstGeom>
          <a:noFill/>
          <a:ln>
            <a:noFill/>
          </a:ln>
        </p:spPr>
      </p:pic>
      <p:sp>
        <p:nvSpPr>
          <p:cNvPr id="178" name="Google Shape;178;p25"/>
          <p:cNvSpPr/>
          <p:nvPr/>
        </p:nvSpPr>
        <p:spPr>
          <a:xfrm>
            <a:off x="3584420" y="2240805"/>
            <a:ext cx="20592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67AC3E"/>
                </a:solidFill>
                <a:effectLst/>
                <a:uLnTx/>
                <a:uFillTx/>
                <a:latin typeface="Calibri"/>
                <a:ea typeface="Calibri"/>
                <a:cs typeface="Calibri"/>
                <a:sym typeface="Calibri"/>
              </a:rPr>
              <a:t>Household Panel</a:t>
            </a:r>
            <a:r>
              <a:rPr kumimoji="0" lang="en-SG" sz="1600" b="0" i="0" u="none" strike="noStrike" kern="0" cap="none" spc="0" normalizeH="0" baseline="0" noProof="0" dirty="0">
                <a:ln>
                  <a:noFill/>
                </a:ln>
                <a:solidFill>
                  <a:srgbClr val="67AC3E"/>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67AC3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of 3 134</a:t>
            </a:r>
            <a:endParaRPr kumimoji="0" sz="1600" b="0" i="0" u="none" strike="noStrike" kern="0" cap="none" spc="0" normalizeH="0" baseline="0" noProof="0" dirty="0">
              <a:ln>
                <a:noFill/>
              </a:ln>
              <a:solidFill>
                <a:srgbClr val="000000"/>
              </a:solidFill>
              <a:effectLst/>
              <a:highlight>
                <a:srgbClr val="FF00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Representing</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TV households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15 876 571</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9" name="Google Shape;179;p25"/>
          <p:cNvSpPr/>
          <p:nvPr/>
        </p:nvSpPr>
        <p:spPr>
          <a:xfrm>
            <a:off x="6434300" y="2240805"/>
            <a:ext cx="20829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67AC3E"/>
                </a:solidFill>
                <a:effectLst/>
                <a:uLnTx/>
                <a:uFillTx/>
                <a:latin typeface="Calibri"/>
                <a:ea typeface="Calibri"/>
                <a:cs typeface="Calibri"/>
                <a:sym typeface="Calibri"/>
              </a:rPr>
              <a:t>Individuals (4+)</a:t>
            </a:r>
            <a:r>
              <a:rPr kumimoji="0" lang="en-SG" sz="1600" b="0" i="0" u="none" strike="noStrike" kern="0" cap="none" spc="0" normalizeH="0" baseline="0" noProof="0" dirty="0">
                <a:ln>
                  <a:noFill/>
                </a:ln>
                <a:solidFill>
                  <a:srgbClr val="67AC3E"/>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67AC3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of +/-15 500</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Representing</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TV individuals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49 995 282</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0" name="Google Shape;180;p25"/>
          <p:cNvSpPr/>
          <p:nvPr/>
        </p:nvSpPr>
        <p:spPr>
          <a:xfrm>
            <a:off x="395536" y="1311598"/>
            <a:ext cx="2630256" cy="2520279"/>
          </a:xfrm>
          <a:prstGeom prst="ellipse">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1" name="Google Shape;181;p25"/>
          <p:cNvSpPr/>
          <p:nvPr/>
        </p:nvSpPr>
        <p:spPr>
          <a:xfrm>
            <a:off x="686075" y="2175705"/>
            <a:ext cx="2059200" cy="633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67AC3E"/>
                </a:solidFill>
                <a:effectLst/>
                <a:uLnTx/>
                <a:uFillTx/>
                <a:latin typeface="Calibri"/>
                <a:ea typeface="Calibri"/>
                <a:cs typeface="Calibri"/>
                <a:sym typeface="Calibri"/>
              </a:rPr>
              <a:t>Geographically </a:t>
            </a:r>
            <a:endParaRPr kumimoji="0" sz="1600" b="1" i="0" u="none" strike="noStrike" kern="0" cap="none" spc="0" normalizeH="0" baseline="0" noProof="0" dirty="0">
              <a:ln>
                <a:noFill/>
              </a:ln>
              <a:solidFill>
                <a:srgbClr val="67AC3E"/>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represents SA TV viewing Households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Controlled by HH characteristics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82" name="Google Shape;182;p25"/>
          <p:cNvPicPr preferRelativeResize="0"/>
          <p:nvPr/>
        </p:nvPicPr>
        <p:blipFill rotWithShape="1">
          <a:blip r:embed="rId5">
            <a:alphaModFix/>
          </a:blip>
          <a:srcRect/>
          <a:stretch/>
        </p:blipFill>
        <p:spPr>
          <a:xfrm>
            <a:off x="1341120" y="1488061"/>
            <a:ext cx="685800" cy="603300"/>
          </a:xfrm>
          <a:prstGeom prst="rect">
            <a:avLst/>
          </a:prstGeom>
          <a:noFill/>
          <a:ln>
            <a:noFill/>
          </a:ln>
        </p:spPr>
      </p:pic>
      <p:sp>
        <p:nvSpPr>
          <p:cNvPr id="183" name="Google Shape;183;p25"/>
          <p:cNvSpPr txBox="1"/>
          <p:nvPr/>
        </p:nvSpPr>
        <p:spPr>
          <a:xfrm>
            <a:off x="802300" y="4743225"/>
            <a:ext cx="3581100" cy="257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SG" sz="1000" b="0" i="0" u="none" strike="noStrike" kern="0" cap="none" spc="0" normalizeH="0" baseline="0" noProof="0" dirty="0">
                <a:ln>
                  <a:noFill/>
                </a:ln>
                <a:solidFill>
                  <a:srgbClr val="000000"/>
                </a:solidFill>
                <a:effectLst/>
                <a:uLnTx/>
                <a:uFillTx/>
                <a:latin typeface="Calibri"/>
                <a:ea typeface="Calibri"/>
                <a:cs typeface="Calibri"/>
                <a:sym typeface="Calibri"/>
              </a:rPr>
              <a:t>* PAMS 2019 TV Universe estimates</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4" name="Google Shape;184;p25"/>
          <p:cNvSpPr txBox="1">
            <a:spLocks noGrp="1"/>
          </p:cNvSpPr>
          <p:nvPr>
            <p:ph type="title" idx="4294967295"/>
          </p:nvPr>
        </p:nvSpPr>
        <p:spPr>
          <a:xfrm>
            <a:off x="539553" y="776861"/>
            <a:ext cx="8208911" cy="433387"/>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What is TAMS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237B45B-7450-3E43-8C9B-46930D2B86CF}"/>
              </a:ext>
            </a:extLst>
          </p:cNvPr>
          <p:cNvSpPr txBox="1">
            <a:spLocks/>
          </p:cNvSpPr>
          <p:nvPr/>
        </p:nvSpPr>
        <p:spPr>
          <a:xfrm>
            <a:off x="685800" y="1419622"/>
            <a:ext cx="7772400" cy="1654442"/>
          </a:xfrm>
          <a:prstGeom prst="rect">
            <a:avLst/>
          </a:prstGeom>
          <a:solidFill>
            <a:srgbClr val="FF0000"/>
          </a:solidFill>
        </p:spPr>
        <p:txBody>
          <a:bodyPr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
                <a:srgbClr val="000000"/>
              </a:buClr>
              <a:buSzTx/>
              <a:buFont typeface="Arial"/>
              <a:buNone/>
              <a:tabLst/>
              <a:defRPr/>
            </a:pP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rPr>
              <a:t>Radio Audience Measurement Survey</a:t>
            </a:r>
            <a:endParaRPr kumimoji="0" lang="en-ZA" sz="48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sym typeface="Arial"/>
            </a:endParaRPr>
          </a:p>
        </p:txBody>
      </p:sp>
      <p:sp>
        <p:nvSpPr>
          <p:cNvPr id="4" name="TextBox 3">
            <a:extLst>
              <a:ext uri="{FF2B5EF4-FFF2-40B4-BE49-F238E27FC236}">
                <a16:creationId xmlns:a16="http://schemas.microsoft.com/office/drawing/2014/main" id="{1617BC20-77BF-C94D-A5AA-EF51DC9DE3CB}"/>
              </a:ext>
            </a:extLst>
          </p:cNvPr>
          <p:cNvSpPr txBox="1"/>
          <p:nvPr/>
        </p:nvSpPr>
        <p:spPr>
          <a:xfrm>
            <a:off x="685800" y="3363838"/>
            <a:ext cx="77723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1" i="0" u="none" strike="noStrike" kern="0" cap="none" spc="0" normalizeH="0" baseline="0" noProof="0" dirty="0">
                <a:ln>
                  <a:noFill/>
                </a:ln>
                <a:solidFill>
                  <a:srgbClr val="000000"/>
                </a:solidFill>
                <a:effectLst/>
                <a:uLnTx/>
                <a:uFillTx/>
                <a:latin typeface="Arial"/>
                <a:cs typeface="Arial"/>
                <a:sym typeface="Arial"/>
              </a:rPr>
              <a:t>Gary Whitaker</a:t>
            </a:r>
            <a:br>
              <a:rPr kumimoji="0" lang="en-ZA" sz="1400" b="0" i="0" u="none" strike="noStrike" kern="0" cap="none" spc="0" normalizeH="0" baseline="0" noProof="0" dirty="0">
                <a:ln>
                  <a:noFill/>
                </a:ln>
                <a:solidFill>
                  <a:srgbClr val="000000"/>
                </a:solidFill>
                <a:effectLst/>
                <a:uLnTx/>
                <a:uFillTx/>
                <a:latin typeface="Arial"/>
                <a:cs typeface="Arial"/>
                <a:sym typeface="Arial"/>
              </a:rPr>
            </a:br>
            <a:r>
              <a:rPr kumimoji="0" lang="en-ZA" sz="1400" b="0" i="0" u="none" strike="noStrike" kern="0" cap="none" spc="0" normalizeH="0" baseline="0" noProof="0" dirty="0">
                <a:ln>
                  <a:noFill/>
                </a:ln>
                <a:solidFill>
                  <a:srgbClr val="000000"/>
                </a:solidFill>
                <a:effectLst/>
                <a:uLnTx/>
                <a:uFillTx/>
                <a:latin typeface="Arial"/>
                <a:cs typeface="Arial"/>
                <a:sym typeface="Arial"/>
              </a:rPr>
              <a:t>CEO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0" i="0" u="none" strike="noStrike" kern="0" cap="none" spc="0" normalizeH="0" baseline="0" noProof="0" dirty="0">
                <a:ln>
                  <a:noFill/>
                </a:ln>
                <a:solidFill>
                  <a:srgbClr val="000000"/>
                </a:solidFill>
                <a:effectLst/>
                <a:uLnTx/>
                <a:uFillTx/>
                <a:latin typeface="Arial"/>
                <a:cs typeface="Arial"/>
                <a:sym typeface="Arial"/>
              </a:rPr>
              <a:t>Broadcast Research Council of South Africa</a:t>
            </a:r>
          </a:p>
        </p:txBody>
      </p:sp>
    </p:spTree>
    <p:extLst>
      <p:ext uri="{BB962C8B-B14F-4D97-AF65-F5344CB8AC3E}">
        <p14:creationId xmlns:p14="http://schemas.microsoft.com/office/powerpoint/2010/main" val="278413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539552" y="4175295"/>
            <a:ext cx="8208912" cy="523484"/>
          </a:xfrm>
          <a:prstGeom prst="rect">
            <a:avLst/>
          </a:prstGeom>
          <a:solidFill>
            <a:srgbClr val="FF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FFFFFF"/>
                </a:solidFill>
                <a:effectLst/>
                <a:uLnTx/>
                <a:uFillTx/>
                <a:latin typeface="Calibri"/>
                <a:ea typeface="Calibri"/>
                <a:cs typeface="Calibri"/>
                <a:sym typeface="Calibri"/>
              </a:rPr>
              <a:t>“To establish a common currency used by Radio stations, media planners and advertisers for their advertising transactions, based on a reliable, independent and transparent audience measurement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Google Shape;174;p25"/>
          <p:cNvSpPr/>
          <p:nvPr/>
        </p:nvSpPr>
        <p:spPr>
          <a:xfrm>
            <a:off x="3289231" y="1311610"/>
            <a:ext cx="2630256" cy="2520279"/>
          </a:xfrm>
          <a:prstGeom prst="ellipse">
            <a:avLst/>
          </a:prstGeom>
          <a:noFill/>
          <a:ln w="19050" cap="flat" cmpd="sng">
            <a:solidFill>
              <a:srgbClr val="FF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5" name="Google Shape;175;p25"/>
          <p:cNvSpPr/>
          <p:nvPr/>
        </p:nvSpPr>
        <p:spPr>
          <a:xfrm>
            <a:off x="6162924" y="1311610"/>
            <a:ext cx="2630256" cy="2520279"/>
          </a:xfrm>
          <a:prstGeom prst="ellipse">
            <a:avLst/>
          </a:prstGeom>
          <a:noFill/>
          <a:ln w="19050" cap="flat" cmpd="sng">
            <a:solidFill>
              <a:srgbClr val="FF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8" name="Google Shape;178;p25"/>
          <p:cNvSpPr/>
          <p:nvPr/>
        </p:nvSpPr>
        <p:spPr>
          <a:xfrm>
            <a:off x="3584420" y="2240805"/>
            <a:ext cx="20592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FF0000"/>
                </a:solidFill>
                <a:effectLst/>
                <a:uLnTx/>
                <a:uFillTx/>
                <a:latin typeface="Calibri"/>
                <a:ea typeface="Calibri"/>
                <a:cs typeface="Calibri"/>
                <a:sym typeface="Calibri"/>
              </a:rPr>
              <a:t>CATI Day After Recall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which ensures greater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accuracy and access to</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previously hard to reach population</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groups</a:t>
            </a:r>
            <a:r>
              <a:rPr kumimoji="0" lang="en-SG" sz="16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highlight>
                <a:srgbClr val="FF0000"/>
              </a:highlight>
              <a:uLnTx/>
              <a:uFillTx/>
              <a:latin typeface="Calibri"/>
              <a:ea typeface="Calibri"/>
              <a:cs typeface="Calibri"/>
              <a:sym typeface="Calibri"/>
            </a:endParaRPr>
          </a:p>
        </p:txBody>
      </p:sp>
      <p:sp>
        <p:nvSpPr>
          <p:cNvPr id="179" name="Google Shape;179;p25"/>
          <p:cNvSpPr/>
          <p:nvPr/>
        </p:nvSpPr>
        <p:spPr>
          <a:xfrm>
            <a:off x="6434300" y="2240805"/>
            <a:ext cx="20829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FF0000"/>
                </a:solidFill>
                <a:effectLst/>
                <a:uLnTx/>
                <a:uFillTx/>
                <a:latin typeface="Calibri"/>
                <a:ea typeface="Calibri"/>
                <a:cs typeface="Calibri"/>
                <a:sym typeface="Calibri"/>
              </a:rPr>
              <a:t>Individuals (15+)</a:t>
            </a:r>
            <a:r>
              <a:rPr kumimoji="0" lang="en-SG" sz="1600" b="0"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of 37 721</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Representing</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Radio individuals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42 571 000</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0" name="Google Shape;180;p25"/>
          <p:cNvSpPr/>
          <p:nvPr/>
        </p:nvSpPr>
        <p:spPr>
          <a:xfrm>
            <a:off x="395536" y="1311598"/>
            <a:ext cx="2630256" cy="2520279"/>
          </a:xfrm>
          <a:prstGeom prst="ellipse">
            <a:avLst/>
          </a:prstGeom>
          <a:noFill/>
          <a:ln w="19050" cap="flat" cmpd="sng">
            <a:solidFill>
              <a:srgbClr val="FF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1" name="Google Shape;181;p25"/>
          <p:cNvSpPr/>
          <p:nvPr/>
        </p:nvSpPr>
        <p:spPr>
          <a:xfrm>
            <a:off x="686075" y="2175705"/>
            <a:ext cx="2059200" cy="633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FF0000"/>
                </a:solidFill>
                <a:effectLst/>
                <a:uLnTx/>
                <a:uFillTx/>
                <a:latin typeface="Calibri"/>
                <a:ea typeface="Calibri"/>
                <a:cs typeface="Calibri"/>
                <a:sym typeface="Calibri"/>
              </a:rPr>
              <a:t>Geographically </a:t>
            </a:r>
            <a:endParaRPr kumimoji="0" sz="1600"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represents SA Radio listening individuals in all Metro, Urban and Rural areas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4" name="Google Shape;184;p25"/>
          <p:cNvSpPr txBox="1">
            <a:spLocks noGrp="1"/>
          </p:cNvSpPr>
          <p:nvPr>
            <p:ph type="title" idx="4294967295"/>
          </p:nvPr>
        </p:nvSpPr>
        <p:spPr>
          <a:xfrm>
            <a:off x="539553" y="776861"/>
            <a:ext cx="8208911" cy="433387"/>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What is </a:t>
            </a:r>
            <a:r>
              <a:rPr lang="en-SG" sz="2800" b="1" dirty="0"/>
              <a:t>RAMS</a:t>
            </a:r>
            <a:r>
              <a:rPr lang="en-SG" sz="2800" b="1" dirty="0">
                <a:latin typeface="Calibri"/>
                <a:ea typeface="Calibri"/>
                <a:cs typeface="Calibri"/>
                <a:sym typeface="Calibri"/>
              </a:rPr>
              <a:t> AMPLIFY™ </a:t>
            </a:r>
            <a:endParaRPr dirty="0"/>
          </a:p>
        </p:txBody>
      </p:sp>
      <p:pic>
        <p:nvPicPr>
          <p:cNvPr id="2" name="Google Shape;207;p27">
            <a:extLst>
              <a:ext uri="{FF2B5EF4-FFF2-40B4-BE49-F238E27FC236}">
                <a16:creationId xmlns:a16="http://schemas.microsoft.com/office/drawing/2014/main" id="{2C75D095-03B8-265A-C178-296A63F6D953}"/>
              </a:ext>
            </a:extLst>
          </p:cNvPr>
          <p:cNvPicPr preferRelativeResize="0"/>
          <p:nvPr/>
        </p:nvPicPr>
        <p:blipFill rotWithShape="1">
          <a:blip r:embed="rId3">
            <a:alphaModFix/>
          </a:blip>
          <a:srcRect/>
          <a:stretch/>
        </p:blipFill>
        <p:spPr>
          <a:xfrm>
            <a:off x="4416750" y="1553654"/>
            <a:ext cx="310500" cy="548700"/>
          </a:xfrm>
          <a:prstGeom prst="rect">
            <a:avLst/>
          </a:prstGeom>
          <a:noFill/>
          <a:ln>
            <a:noFill/>
          </a:ln>
        </p:spPr>
      </p:pic>
      <p:pic>
        <p:nvPicPr>
          <p:cNvPr id="3" name="Google Shape;201;p27">
            <a:extLst>
              <a:ext uri="{FF2B5EF4-FFF2-40B4-BE49-F238E27FC236}">
                <a16:creationId xmlns:a16="http://schemas.microsoft.com/office/drawing/2014/main" id="{AD0CADF1-8A00-C20C-5419-BB89C13C268C}"/>
              </a:ext>
            </a:extLst>
          </p:cNvPr>
          <p:cNvPicPr preferRelativeResize="0"/>
          <p:nvPr/>
        </p:nvPicPr>
        <p:blipFill rotWithShape="1">
          <a:blip r:embed="rId4">
            <a:alphaModFix/>
          </a:blip>
          <a:srcRect/>
          <a:stretch/>
        </p:blipFill>
        <p:spPr>
          <a:xfrm>
            <a:off x="7203050" y="1736054"/>
            <a:ext cx="545400" cy="366300"/>
          </a:xfrm>
          <a:prstGeom prst="rect">
            <a:avLst/>
          </a:prstGeom>
          <a:noFill/>
          <a:ln>
            <a:noFill/>
          </a:ln>
        </p:spPr>
      </p:pic>
      <p:pic>
        <p:nvPicPr>
          <p:cNvPr id="4" name="Google Shape;182;p25">
            <a:extLst>
              <a:ext uri="{FF2B5EF4-FFF2-40B4-BE49-F238E27FC236}">
                <a16:creationId xmlns:a16="http://schemas.microsoft.com/office/drawing/2014/main" id="{21CF2E21-F628-FFA9-31FA-CCF874361345}"/>
              </a:ext>
            </a:extLst>
          </p:cNvPr>
          <p:cNvPicPr preferRelativeResize="0"/>
          <p:nvPr/>
        </p:nvPicPr>
        <p:blipFill rotWithShape="1">
          <a:blip r:embed="rId5">
            <a:alphaModFix/>
          </a:blip>
          <a:srcRect/>
          <a:stretch/>
        </p:blipFill>
        <p:spPr>
          <a:xfrm>
            <a:off x="1341120" y="1488061"/>
            <a:ext cx="685800" cy="603300"/>
          </a:xfrm>
          <a:prstGeom prst="rect">
            <a:avLst/>
          </a:prstGeom>
          <a:solidFill>
            <a:srgbClr val="EBF8FF"/>
          </a:solidFill>
          <a:ln>
            <a:noFill/>
          </a:ln>
        </p:spPr>
      </p:pic>
    </p:spTree>
    <p:extLst>
      <p:ext uri="{BB962C8B-B14F-4D97-AF65-F5344CB8AC3E}">
        <p14:creationId xmlns:p14="http://schemas.microsoft.com/office/powerpoint/2010/main" val="3501290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txBox="1"/>
          <p:nvPr/>
        </p:nvSpPr>
        <p:spPr>
          <a:xfrm>
            <a:off x="688970" y="1347614"/>
            <a:ext cx="7772400" cy="1656184"/>
          </a:xfrm>
          <a:prstGeom prst="rect">
            <a:avLst/>
          </a:prstGeom>
          <a:solidFill>
            <a:srgbClr val="F8BF17"/>
          </a:solid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SG" sz="4800" b="1" i="0" u="none" strike="noStrike" kern="0" cap="none" spc="0" normalizeH="0" baseline="0" noProof="0" dirty="0">
                <a:ln>
                  <a:noFill/>
                </a:ln>
                <a:solidFill>
                  <a:srgbClr val="FFFFFF"/>
                </a:solidFill>
                <a:effectLst/>
                <a:uLnTx/>
                <a:uFillTx/>
                <a:latin typeface="Calibri"/>
                <a:ea typeface="Calibri"/>
                <a:cs typeface="Calibri"/>
                <a:sym typeface="Calibri"/>
              </a:rPr>
              <a:t>Consumer Panel Services</a:t>
            </a:r>
            <a:br>
              <a:rPr kumimoji="0" lang="en-SG" sz="48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SG" sz="4800" b="1" i="0" u="none" strike="noStrike" kern="0" cap="none" spc="0" normalizeH="0" baseline="0" noProof="0" dirty="0">
                <a:ln>
                  <a:noFill/>
                </a:ln>
                <a:solidFill>
                  <a:srgbClr val="FFFFFF"/>
                </a:solidFill>
                <a:effectLst/>
                <a:uLnTx/>
                <a:uFillTx/>
                <a:latin typeface="Calibri"/>
                <a:ea typeface="Calibri"/>
                <a:cs typeface="Calibri"/>
                <a:sym typeface="Calibri"/>
              </a:rPr>
              <a:t>(Home Panel)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2" name="Google Shape;322;p12"/>
          <p:cNvSpPr txBox="1"/>
          <p:nvPr/>
        </p:nvSpPr>
        <p:spPr>
          <a:xfrm>
            <a:off x="688970" y="3363838"/>
            <a:ext cx="7772400"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Arial"/>
                <a:ea typeface="Arial"/>
                <a:cs typeface="Arial"/>
                <a:sym typeface="Arial"/>
              </a:rPr>
              <a:t>Terry Murphy </a:t>
            </a:r>
            <a:b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Managing Director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Nielsen Media South Africa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3"/>
          <p:cNvSpPr/>
          <p:nvPr/>
        </p:nvSpPr>
        <p:spPr>
          <a:xfrm>
            <a:off x="3390726" y="1914844"/>
            <a:ext cx="2543493" cy="2437143"/>
          </a:xfrm>
          <a:prstGeom prst="ellipse">
            <a:avLst/>
          </a:prstGeom>
          <a:noFill/>
          <a:ln w="19050"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29" name="Google Shape;329;p13"/>
          <p:cNvSpPr/>
          <p:nvPr/>
        </p:nvSpPr>
        <p:spPr>
          <a:xfrm>
            <a:off x="3635896" y="2849540"/>
            <a:ext cx="20592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Household Panel</a:t>
            </a:r>
            <a:r>
              <a:rPr kumimoji="0" lang="en-SG" sz="1600" b="0" i="0" u="none" strike="noStrike" kern="0" cap="none" spc="0" normalizeH="0" baseline="0" noProof="0" dirty="0">
                <a:ln>
                  <a:noFill/>
                </a:ln>
                <a:solidFill>
                  <a:srgbClr val="F8BF17"/>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F8BF1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of 3 680</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990099"/>
              </a:solidFill>
              <a:effectLst/>
              <a:uLnTx/>
              <a:uFillTx/>
              <a:latin typeface="Calibri"/>
              <a:ea typeface="Calibri"/>
              <a:cs typeface="Calibri"/>
              <a:sym typeface="Calibri"/>
            </a:endParaRPr>
          </a:p>
        </p:txBody>
      </p:sp>
      <p:pic>
        <p:nvPicPr>
          <p:cNvPr id="330" name="Google Shape;330;p13"/>
          <p:cNvPicPr preferRelativeResize="0"/>
          <p:nvPr/>
        </p:nvPicPr>
        <p:blipFill rotWithShape="1">
          <a:blip r:embed="rId3">
            <a:alphaModFix/>
          </a:blip>
          <a:srcRect/>
          <a:stretch/>
        </p:blipFill>
        <p:spPr>
          <a:xfrm>
            <a:off x="4398851" y="2112014"/>
            <a:ext cx="545400" cy="537600"/>
          </a:xfrm>
          <a:prstGeom prst="rect">
            <a:avLst/>
          </a:prstGeom>
          <a:noFill/>
          <a:ln>
            <a:noFill/>
          </a:ln>
        </p:spPr>
      </p:pic>
      <p:sp>
        <p:nvSpPr>
          <p:cNvPr id="331" name="Google Shape;331;p13"/>
          <p:cNvSpPr/>
          <p:nvPr/>
        </p:nvSpPr>
        <p:spPr>
          <a:xfrm>
            <a:off x="467544" y="1903715"/>
            <a:ext cx="2543493" cy="2437143"/>
          </a:xfrm>
          <a:prstGeom prst="ellipse">
            <a:avLst/>
          </a:prstGeom>
          <a:noFill/>
          <a:ln w="19050"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2" name="Google Shape;332;p13"/>
          <p:cNvSpPr/>
          <p:nvPr/>
        </p:nvSpPr>
        <p:spPr>
          <a:xfrm>
            <a:off x="755576" y="2773310"/>
            <a:ext cx="2059200" cy="116112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Demographically &amp; Geographically</a:t>
            </a:r>
            <a:endParaRPr kumimoji="0" sz="1400" b="0" i="0" u="none" strike="noStrike" kern="0" cap="none" spc="0" normalizeH="0" baseline="0" noProof="0" dirty="0">
              <a:ln>
                <a:noFill/>
              </a:ln>
              <a:solidFill>
                <a:srgbClr val="F8BF17"/>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representative of all SA Households</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3" name="Google Shape;333;p13"/>
          <p:cNvPicPr preferRelativeResize="0"/>
          <p:nvPr/>
        </p:nvPicPr>
        <p:blipFill rotWithShape="1">
          <a:blip r:embed="rId4">
            <a:alphaModFix/>
          </a:blip>
          <a:srcRect/>
          <a:stretch/>
        </p:blipFill>
        <p:spPr>
          <a:xfrm>
            <a:off x="1475656" y="2230117"/>
            <a:ext cx="545400" cy="366300"/>
          </a:xfrm>
          <a:prstGeom prst="rect">
            <a:avLst/>
          </a:prstGeom>
          <a:noFill/>
          <a:ln>
            <a:noFill/>
          </a:ln>
        </p:spPr>
      </p:pic>
      <p:sp>
        <p:nvSpPr>
          <p:cNvPr id="334" name="Google Shape;334;p13"/>
          <p:cNvSpPr txBox="1">
            <a:spLocks noGrp="1"/>
          </p:cNvSpPr>
          <p:nvPr>
            <p:ph type="title" idx="4294967295"/>
          </p:nvPr>
        </p:nvSpPr>
        <p:spPr>
          <a:xfrm>
            <a:off x="668604" y="932811"/>
            <a:ext cx="8167687" cy="433387"/>
          </a:xfrm>
          <a:prstGeom prst="rect">
            <a:avLst/>
          </a:prstGeom>
          <a:noFill/>
          <a:ln>
            <a:noFill/>
          </a:ln>
        </p:spPr>
        <p:txBody>
          <a:bodyPr spcFirstLastPara="1" wrap="square" lIns="91425" tIns="0" rIns="91425" bIns="0" anchor="b" anchorCtr="0">
            <a:noAutofit/>
          </a:bodyPr>
          <a:lstStyle/>
          <a:p>
            <a:pPr marL="0" lvl="0" indent="0" algn="l" rtl="0">
              <a:lnSpc>
                <a:spcPct val="90000"/>
              </a:lnSpc>
              <a:spcBef>
                <a:spcPts val="0"/>
              </a:spcBef>
              <a:spcAft>
                <a:spcPts val="0"/>
              </a:spcAft>
              <a:buClr>
                <a:schemeClr val="dk1"/>
              </a:buClr>
              <a:buSzPts val="2800"/>
              <a:buFont typeface="Calibri"/>
              <a:buNone/>
            </a:pPr>
            <a:r>
              <a:rPr lang="en-SG" sz="2800" b="1" dirty="0">
                <a:latin typeface="Calibri"/>
                <a:ea typeface="Calibri"/>
                <a:cs typeface="Calibri"/>
                <a:sym typeface="Calibri"/>
              </a:rPr>
              <a:t>What is CPS</a:t>
            </a:r>
            <a:endParaRPr dirty="0"/>
          </a:p>
        </p:txBody>
      </p:sp>
      <p:sp>
        <p:nvSpPr>
          <p:cNvPr id="335" name="Google Shape;335;p13"/>
          <p:cNvSpPr txBox="1">
            <a:spLocks noGrp="1"/>
          </p:cNvSpPr>
          <p:nvPr>
            <p:ph type="body" idx="4294967295"/>
          </p:nvPr>
        </p:nvSpPr>
        <p:spPr>
          <a:xfrm>
            <a:off x="670191" y="1406574"/>
            <a:ext cx="8166100" cy="236538"/>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240"/>
              </a:spcBef>
              <a:spcAft>
                <a:spcPts val="0"/>
              </a:spcAft>
              <a:buClr>
                <a:schemeClr val="dk1"/>
              </a:buClr>
              <a:buSzPts val="1200"/>
              <a:buFont typeface="Arial"/>
              <a:buNone/>
            </a:pPr>
            <a:r>
              <a:rPr lang="en-SG" sz="1600" dirty="0"/>
              <a:t>A continuous consumer household purchasing tracking tool</a:t>
            </a:r>
            <a:endParaRPr dirty="0"/>
          </a:p>
        </p:txBody>
      </p:sp>
      <p:sp>
        <p:nvSpPr>
          <p:cNvPr id="336" name="Google Shape;336;p13"/>
          <p:cNvSpPr/>
          <p:nvPr/>
        </p:nvSpPr>
        <p:spPr>
          <a:xfrm>
            <a:off x="6292798" y="1903703"/>
            <a:ext cx="2543493" cy="2437143"/>
          </a:xfrm>
          <a:prstGeom prst="ellipse">
            <a:avLst/>
          </a:prstGeom>
          <a:noFill/>
          <a:ln w="19050"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7" name="Google Shape;337;p13"/>
          <p:cNvSpPr/>
          <p:nvPr/>
        </p:nvSpPr>
        <p:spPr>
          <a:xfrm>
            <a:off x="6550077" y="2773310"/>
            <a:ext cx="2027034" cy="752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990099"/>
                </a:solidFill>
                <a:effectLst/>
                <a:uLnTx/>
                <a:uFillTx/>
                <a:latin typeface="Calibri"/>
                <a:ea typeface="Calibri"/>
                <a:cs typeface="Calibri"/>
                <a:sym typeface="Calibri"/>
              </a:rPr>
              <a:t> </a:t>
            </a: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Actual Audited Consumption</a:t>
            </a:r>
            <a:r>
              <a:rPr kumimoji="0" lang="en-SG" sz="1600" b="0" i="0" u="none" strike="noStrike" kern="0" cap="none" spc="0" normalizeH="0" baseline="0" noProof="0" dirty="0">
                <a:ln>
                  <a:noFill/>
                </a:ln>
                <a:solidFill>
                  <a:srgbClr val="F8BF17"/>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F8BF1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(not just claimed)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of HHs FMCG usage across all retail outlets</a:t>
            </a:r>
            <a:endParaRPr kumimoji="0" sz="1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38" name="Google Shape;338;p13"/>
          <p:cNvPicPr preferRelativeResize="0"/>
          <p:nvPr/>
        </p:nvPicPr>
        <p:blipFill rotWithShape="1">
          <a:blip r:embed="rId5">
            <a:alphaModFix/>
          </a:blip>
          <a:srcRect/>
          <a:stretch/>
        </p:blipFill>
        <p:spPr>
          <a:xfrm>
            <a:off x="7404321" y="2047719"/>
            <a:ext cx="310500" cy="54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p:nvPr/>
        </p:nvSpPr>
        <p:spPr>
          <a:xfrm>
            <a:off x="755576" y="2165399"/>
            <a:ext cx="2307876" cy="2307876"/>
          </a:xfrm>
          <a:prstGeom prst="ellipse">
            <a:avLst/>
          </a:prstGeom>
          <a:noFill/>
          <a:ln w="28575"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4" name="Google Shape;344;p14"/>
          <p:cNvSpPr/>
          <p:nvPr/>
        </p:nvSpPr>
        <p:spPr>
          <a:xfrm>
            <a:off x="3275856" y="2165399"/>
            <a:ext cx="2307876" cy="2307876"/>
          </a:xfrm>
          <a:prstGeom prst="ellipse">
            <a:avLst/>
          </a:prstGeom>
          <a:noFill/>
          <a:ln w="28575"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5" name="Google Shape;345;p14"/>
          <p:cNvSpPr/>
          <p:nvPr/>
        </p:nvSpPr>
        <p:spPr>
          <a:xfrm>
            <a:off x="5796136" y="2172824"/>
            <a:ext cx="2307876" cy="2307876"/>
          </a:xfrm>
          <a:prstGeom prst="ellipse">
            <a:avLst/>
          </a:prstGeom>
          <a:noFill/>
          <a:ln w="28575" cap="flat" cmpd="sng">
            <a:solidFill>
              <a:srgbClr val="F8BF17"/>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6" name="Google Shape;346;p14"/>
          <p:cNvSpPr txBox="1">
            <a:spLocks noGrp="1"/>
          </p:cNvSpPr>
          <p:nvPr>
            <p:ph type="title"/>
          </p:nvPr>
        </p:nvSpPr>
        <p:spPr>
          <a:xfrm>
            <a:off x="628650" y="951978"/>
            <a:ext cx="7886700" cy="579020"/>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FMCG </a:t>
            </a:r>
            <a:endParaRPr sz="2800" b="1" dirty="0">
              <a:latin typeface="Calibri"/>
              <a:ea typeface="Calibri"/>
              <a:cs typeface="Calibri"/>
              <a:sym typeface="Calibri"/>
            </a:endParaRPr>
          </a:p>
        </p:txBody>
      </p:sp>
      <p:pic>
        <p:nvPicPr>
          <p:cNvPr id="347" name="Google Shape;347;p14"/>
          <p:cNvPicPr preferRelativeResize="0"/>
          <p:nvPr/>
        </p:nvPicPr>
        <p:blipFill rotWithShape="1">
          <a:blip r:embed="rId3">
            <a:alphaModFix/>
          </a:blip>
          <a:srcRect/>
          <a:stretch/>
        </p:blipFill>
        <p:spPr>
          <a:xfrm>
            <a:off x="1587488" y="2321586"/>
            <a:ext cx="542100" cy="565200"/>
          </a:xfrm>
          <a:prstGeom prst="rect">
            <a:avLst/>
          </a:prstGeom>
          <a:noFill/>
          <a:ln>
            <a:noFill/>
          </a:ln>
        </p:spPr>
      </p:pic>
      <p:pic>
        <p:nvPicPr>
          <p:cNvPr id="348" name="Google Shape;348;p14"/>
          <p:cNvPicPr preferRelativeResize="0"/>
          <p:nvPr/>
        </p:nvPicPr>
        <p:blipFill rotWithShape="1">
          <a:blip r:embed="rId4">
            <a:alphaModFix/>
          </a:blip>
          <a:srcRect/>
          <a:stretch/>
        </p:blipFill>
        <p:spPr>
          <a:xfrm>
            <a:off x="4117867" y="2277942"/>
            <a:ext cx="585000" cy="652500"/>
          </a:xfrm>
          <a:prstGeom prst="rect">
            <a:avLst/>
          </a:prstGeom>
          <a:noFill/>
          <a:ln>
            <a:noFill/>
          </a:ln>
        </p:spPr>
      </p:pic>
      <p:sp>
        <p:nvSpPr>
          <p:cNvPr id="349" name="Google Shape;349;p14"/>
          <p:cNvSpPr txBox="1"/>
          <p:nvPr/>
        </p:nvSpPr>
        <p:spPr>
          <a:xfrm>
            <a:off x="926888" y="2925261"/>
            <a:ext cx="1910100" cy="386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990099"/>
              </a:buClr>
              <a:buSzPts val="1600"/>
              <a:buFont typeface="Calibri"/>
              <a:buNone/>
              <a:tabLst/>
              <a:defRPr/>
            </a:pP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Categories</a:t>
            </a:r>
            <a:endParaRPr kumimoji="0" sz="1600" b="1" i="0" u="none" strike="noStrike" kern="0" cap="none" spc="0" normalizeH="0" baseline="0" noProof="0" dirty="0">
              <a:ln>
                <a:noFill/>
              </a:ln>
              <a:solidFill>
                <a:srgbClr val="F8BF17"/>
              </a:solidFill>
              <a:effectLst/>
              <a:uLnTx/>
              <a:uFillTx/>
              <a:latin typeface="Calibri"/>
              <a:ea typeface="Calibri"/>
              <a:cs typeface="Calibri"/>
              <a:sym typeface="Calibri"/>
            </a:endParaRPr>
          </a:p>
        </p:txBody>
      </p:sp>
      <p:sp>
        <p:nvSpPr>
          <p:cNvPr id="350" name="Google Shape;350;p14"/>
          <p:cNvSpPr txBox="1"/>
          <p:nvPr/>
        </p:nvSpPr>
        <p:spPr>
          <a:xfrm>
            <a:off x="3469717" y="2919011"/>
            <a:ext cx="1881300" cy="56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990099"/>
              </a:buClr>
              <a:buSzPts val="1600"/>
              <a:buFont typeface="Calibri"/>
              <a:buNone/>
              <a:tabLst/>
              <a:defRPr/>
            </a:pP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Brands</a:t>
            </a:r>
            <a:endParaRPr kumimoji="0" sz="1600" b="1" i="0" u="none" strike="noStrike" kern="0" cap="none" spc="0" normalizeH="0" baseline="0" noProof="0" dirty="0">
              <a:ln>
                <a:noFill/>
              </a:ln>
              <a:solidFill>
                <a:srgbClr val="F8BF17"/>
              </a:solidFill>
              <a:effectLst/>
              <a:uLnTx/>
              <a:uFillTx/>
              <a:latin typeface="Calibri"/>
              <a:ea typeface="Calibri"/>
              <a:cs typeface="Calibri"/>
              <a:sym typeface="Calibri"/>
            </a:endParaRPr>
          </a:p>
        </p:txBody>
      </p:sp>
      <p:sp>
        <p:nvSpPr>
          <p:cNvPr id="351" name="Google Shape;351;p14"/>
          <p:cNvSpPr txBox="1"/>
          <p:nvPr/>
        </p:nvSpPr>
        <p:spPr>
          <a:xfrm>
            <a:off x="6004218" y="2843399"/>
            <a:ext cx="1881300" cy="428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990099"/>
              </a:buClr>
              <a:buSzPts val="1600"/>
              <a:buFont typeface="Calibri"/>
              <a:buNone/>
              <a:tabLst/>
              <a:defRPr/>
            </a:pPr>
            <a:r>
              <a:rPr kumimoji="0" lang="en-SG" sz="1600" b="1" i="0" u="none" strike="noStrike" kern="0" cap="none" spc="0" normalizeH="0" baseline="0" noProof="0" dirty="0">
                <a:ln>
                  <a:noFill/>
                </a:ln>
                <a:solidFill>
                  <a:srgbClr val="F8BF17"/>
                </a:solidFill>
                <a:effectLst/>
                <a:uLnTx/>
                <a:uFillTx/>
                <a:latin typeface="Calibri"/>
                <a:ea typeface="Calibri"/>
                <a:cs typeface="Calibri"/>
                <a:sym typeface="Calibri"/>
              </a:rPr>
              <a:t>Fused Data</a:t>
            </a:r>
            <a:endParaRPr kumimoji="0" sz="1600" b="1" i="0" u="none" strike="noStrike" kern="0" cap="none" spc="0" normalizeH="0" baseline="0" noProof="0" dirty="0">
              <a:ln>
                <a:noFill/>
              </a:ln>
              <a:solidFill>
                <a:srgbClr val="F8BF17"/>
              </a:solidFill>
              <a:effectLst/>
              <a:uLnTx/>
              <a:uFillTx/>
              <a:latin typeface="Calibri"/>
              <a:ea typeface="Calibri"/>
              <a:cs typeface="Calibri"/>
              <a:sym typeface="Calibri"/>
            </a:endParaRPr>
          </a:p>
        </p:txBody>
      </p:sp>
      <p:sp>
        <p:nvSpPr>
          <p:cNvPr id="352" name="Google Shape;352;p14"/>
          <p:cNvSpPr txBox="1"/>
          <p:nvPr/>
        </p:nvSpPr>
        <p:spPr>
          <a:xfrm>
            <a:off x="926888" y="3349836"/>
            <a:ext cx="1910100" cy="428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Calibri"/>
              <a:buNone/>
              <a:tabLst/>
              <a:defRPr/>
            </a:pP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168 </a:t>
            </a: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Categories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200"/>
              <a:buFont typeface="Calibri"/>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53" name="Google Shape;353;p14"/>
          <p:cNvSpPr txBox="1"/>
          <p:nvPr/>
        </p:nvSpPr>
        <p:spPr>
          <a:xfrm>
            <a:off x="3455317" y="3287961"/>
            <a:ext cx="1910100" cy="386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420"/>
              </a:spcBef>
              <a:spcAft>
                <a:spcPts val="0"/>
              </a:spcAft>
              <a:buClr>
                <a:srgbClr val="000000"/>
              </a:buClr>
              <a:buSzPts val="1400"/>
              <a:buFont typeface="Calibri"/>
              <a:buNone/>
              <a:tabLst/>
              <a:defRPr/>
            </a:pP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rPr>
              <a:t>3 770</a:t>
            </a:r>
            <a:r>
              <a:rPr kumimoji="0" lang="en-SG" sz="1400" b="0" i="0" u="none" strike="noStrike" kern="0" cap="none" spc="0" normalizeH="0" baseline="0" noProof="0" dirty="0">
                <a:ln>
                  <a:noFill/>
                </a:ln>
                <a:solidFill>
                  <a:srgbClr val="FF0000"/>
                </a:solidFill>
                <a:effectLst/>
                <a:uLnTx/>
                <a:uFillTx/>
                <a:latin typeface="Arial"/>
                <a:cs typeface="Arial"/>
                <a:sym typeface="Calibri"/>
              </a:rPr>
              <a:t> </a:t>
            </a: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rPr>
              <a:t>Brands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400"/>
              <a:buFont typeface="Calibri"/>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54" name="Google Shape;354;p14"/>
          <p:cNvSpPr txBox="1"/>
          <p:nvPr/>
        </p:nvSpPr>
        <p:spPr>
          <a:xfrm>
            <a:off x="6005570" y="3133303"/>
            <a:ext cx="1881300" cy="106684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42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167</a:t>
            </a: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Categories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0" marR="0" lvl="0" indent="0" algn="ctr" defTabSz="914400" rtl="0" eaLnBrk="1" fontAlgn="auto" latinLnBrk="0" hangingPunct="1">
              <a:lnSpc>
                <a:spcPct val="90000"/>
              </a:lnSpc>
              <a:spcBef>
                <a:spcPts val="42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1</a:t>
            </a: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678 </a:t>
            </a: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Brands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400"/>
              <a:buFont typeface="Calibri"/>
              <a:buNone/>
              <a:tabLst/>
              <a:defRPr/>
            </a:pP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rPr>
              <a:t>Heavy, Medium, Light</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420"/>
              </a:spcBef>
              <a:spcAft>
                <a:spcPts val="0"/>
              </a:spcAft>
              <a:buClr>
                <a:srgbClr val="000000"/>
              </a:buClr>
              <a:buSzPts val="1400"/>
              <a:buFont typeface="Calibri"/>
              <a:buNone/>
              <a:tabLst/>
              <a:defRPr/>
            </a:pPr>
            <a:r>
              <a:rPr kumimoji="0" lang="en-SG" sz="1400" b="0" i="0" u="none" strike="noStrike" kern="0" cap="none" spc="0" normalizeH="0" baseline="0" noProof="0" dirty="0">
                <a:ln>
                  <a:noFill/>
                </a:ln>
                <a:solidFill>
                  <a:srgbClr val="000000"/>
                </a:solidFill>
                <a:effectLst/>
                <a:uLnTx/>
                <a:uFillTx/>
                <a:latin typeface="Calibri"/>
                <a:ea typeface="Calibri"/>
                <a:cs typeface="Calibri"/>
                <a:sym typeface="Calibri"/>
              </a:rPr>
              <a:t>Consumption</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420"/>
              </a:spcBef>
              <a:spcAft>
                <a:spcPts val="0"/>
              </a:spcAft>
              <a:buClr>
                <a:srgbClr val="000000"/>
              </a:buClr>
              <a:buSzPts val="2000"/>
              <a:buFont typeface="Calibri"/>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55" name="Google Shape;355;p14"/>
          <p:cNvPicPr preferRelativeResize="0"/>
          <p:nvPr/>
        </p:nvPicPr>
        <p:blipFill rotWithShape="1">
          <a:blip r:embed="rId5">
            <a:alphaModFix/>
          </a:blip>
          <a:srcRect/>
          <a:stretch/>
        </p:blipFill>
        <p:spPr>
          <a:xfrm>
            <a:off x="6694586" y="2266746"/>
            <a:ext cx="499002" cy="578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a:spLocks noGrp="1"/>
          </p:cNvSpPr>
          <p:nvPr>
            <p:ph type="title"/>
          </p:nvPr>
        </p:nvSpPr>
        <p:spPr>
          <a:xfrm>
            <a:off x="628650" y="411510"/>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500"/>
              <a:buFont typeface="Archivo Narrow"/>
              <a:buNone/>
            </a:pPr>
            <a:r>
              <a:rPr lang="en-SG" sz="2500" b="1" i="0" u="none" strike="noStrike" cap="none" dirty="0">
                <a:solidFill>
                  <a:schemeClr val="dk1"/>
                </a:solidFill>
                <a:latin typeface="Archivo Narrow"/>
                <a:ea typeface="Archivo Narrow"/>
                <a:cs typeface="Archivo Narrow"/>
                <a:sym typeface="Archivo Narrow"/>
              </a:rPr>
              <a:t>CPS GLOBAL FOOTPRINT</a:t>
            </a:r>
            <a:endParaRPr sz="2500" b="1" i="0" u="none" strike="noStrike" cap="none" dirty="0">
              <a:solidFill>
                <a:schemeClr val="dk1"/>
              </a:solidFill>
              <a:latin typeface="Archivo Narrow"/>
              <a:ea typeface="Archivo Narrow"/>
              <a:cs typeface="Archivo Narrow"/>
              <a:sym typeface="Archivo Narrow"/>
            </a:endParaRPr>
          </a:p>
        </p:txBody>
      </p:sp>
      <p:sp>
        <p:nvSpPr>
          <p:cNvPr id="361" name="Google Shape;361;p15"/>
          <p:cNvSpPr txBox="1">
            <a:spLocks noGrp="1"/>
          </p:cNvSpPr>
          <p:nvPr>
            <p:ph type="body" idx="4294967295"/>
          </p:nvPr>
        </p:nvSpPr>
        <p:spPr>
          <a:xfrm>
            <a:off x="977900" y="1131590"/>
            <a:ext cx="8166100" cy="234950"/>
          </a:xfrm>
          <a:prstGeom prst="rect">
            <a:avLst/>
          </a:prstGeom>
          <a:noFill/>
          <a:ln>
            <a:noFill/>
          </a:ln>
        </p:spPr>
        <p:txBody>
          <a:bodyPr spcFirstLastPara="1" wrap="square" lIns="91425" tIns="45700" rIns="91425" bIns="45700" anchor="t" anchorCtr="0">
            <a:noAutofit/>
          </a:bodyPr>
          <a:lstStyle/>
          <a:p>
            <a:pPr marL="457200" marR="0" lvl="0" indent="-292100" algn="l" rtl="0">
              <a:lnSpc>
                <a:spcPct val="100000"/>
              </a:lnSpc>
              <a:spcBef>
                <a:spcPts val="200"/>
              </a:spcBef>
              <a:spcAft>
                <a:spcPts val="0"/>
              </a:spcAft>
              <a:buClr>
                <a:schemeClr val="dk1"/>
              </a:buClr>
              <a:buSzPts val="1000"/>
              <a:buFont typeface="Arial"/>
              <a:buChar char="•"/>
            </a:pPr>
            <a:r>
              <a:rPr lang="en-SG" sz="1600" b="0" i="0" u="none" strike="noStrike" cap="none" dirty="0">
                <a:solidFill>
                  <a:schemeClr val="dk1"/>
                </a:solidFill>
                <a:latin typeface="Arial"/>
                <a:ea typeface="Arial"/>
                <a:cs typeface="Arial"/>
                <a:sym typeface="Arial"/>
              </a:rPr>
              <a:t>Over 230 000 Households in 24 countries</a:t>
            </a:r>
            <a:endParaRPr dirty="0"/>
          </a:p>
          <a:p>
            <a:pPr marL="457200" marR="0" lvl="0" indent="-228600" algn="l" rtl="0">
              <a:lnSpc>
                <a:spcPct val="100000"/>
              </a:lnSpc>
              <a:spcBef>
                <a:spcPts val="200"/>
              </a:spcBef>
              <a:spcAft>
                <a:spcPts val="0"/>
              </a:spcAft>
              <a:buClr>
                <a:schemeClr val="dk1"/>
              </a:buClr>
              <a:buSzPts val="1000"/>
              <a:buFont typeface="Arial"/>
              <a:buNone/>
            </a:pPr>
            <a:endParaRPr sz="1600" b="0" i="0" u="none" strike="noStrike" cap="none" dirty="0">
              <a:solidFill>
                <a:schemeClr val="dk1"/>
              </a:solidFill>
              <a:latin typeface="Arial"/>
              <a:ea typeface="Arial"/>
              <a:cs typeface="Arial"/>
              <a:sym typeface="Arial"/>
            </a:endParaRPr>
          </a:p>
        </p:txBody>
      </p:sp>
      <p:grpSp>
        <p:nvGrpSpPr>
          <p:cNvPr id="362" name="Google Shape;362;p15"/>
          <p:cNvGrpSpPr/>
          <p:nvPr/>
        </p:nvGrpSpPr>
        <p:grpSpPr>
          <a:xfrm>
            <a:off x="1789114" y="1538163"/>
            <a:ext cx="6017030" cy="3337843"/>
            <a:chOff x="808467" y="843558"/>
            <a:chExt cx="7591309" cy="4211147"/>
          </a:xfrm>
        </p:grpSpPr>
        <p:sp>
          <p:nvSpPr>
            <p:cNvPr id="363" name="Google Shape;363;p15"/>
            <p:cNvSpPr/>
            <p:nvPr/>
          </p:nvSpPr>
          <p:spPr>
            <a:xfrm>
              <a:off x="5299970" y="2200821"/>
              <a:ext cx="261864" cy="392796"/>
            </a:xfrm>
            <a:prstGeom prst="rect">
              <a:avLst/>
            </a:pr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64" name="Google Shape;364;p15"/>
            <p:cNvSpPr/>
            <p:nvPr/>
          </p:nvSpPr>
          <p:spPr>
            <a:xfrm>
              <a:off x="4973649" y="843558"/>
              <a:ext cx="3141358" cy="1681791"/>
            </a:xfrm>
            <a:custGeom>
              <a:avLst/>
              <a:gdLst/>
              <a:ahLst/>
              <a:cxnLst/>
              <a:rect l="l" t="t" r="r" b="b"/>
              <a:pathLst>
                <a:path w="483" h="260" extrusionOk="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5" name="Google Shape;365;p15"/>
            <p:cNvSpPr/>
            <p:nvPr/>
          </p:nvSpPr>
          <p:spPr>
            <a:xfrm>
              <a:off x="4200471" y="2053289"/>
              <a:ext cx="90730" cy="135437"/>
            </a:xfrm>
            <a:custGeom>
              <a:avLst/>
              <a:gdLst/>
              <a:ahLst/>
              <a:cxnLst/>
              <a:rect l="l" t="t" r="r" b="b"/>
              <a:pathLst>
                <a:path w="84" h="126" extrusionOk="0">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6" name="Google Shape;366;p15"/>
            <p:cNvSpPr/>
            <p:nvPr/>
          </p:nvSpPr>
          <p:spPr>
            <a:xfrm>
              <a:off x="5507508" y="947437"/>
              <a:ext cx="361604" cy="461539"/>
            </a:xfrm>
            <a:custGeom>
              <a:avLst/>
              <a:gdLst/>
              <a:ahLst/>
              <a:cxnLst/>
              <a:rect l="l" t="t" r="r" b="b"/>
              <a:pathLst>
                <a:path w="336" h="427" extrusionOk="0">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7" name="Google Shape;367;p15"/>
            <p:cNvSpPr/>
            <p:nvPr/>
          </p:nvSpPr>
          <p:spPr>
            <a:xfrm>
              <a:off x="5293175" y="3662760"/>
              <a:ext cx="138068" cy="286654"/>
            </a:xfrm>
            <a:custGeom>
              <a:avLst/>
              <a:gdLst/>
              <a:ahLst/>
              <a:cxnLst/>
              <a:rect l="l" t="t" r="r" b="b"/>
              <a:pathLst>
                <a:path w="126" h="265" extrusionOk="0">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8" name="Google Shape;368;p15"/>
            <p:cNvSpPr/>
            <p:nvPr/>
          </p:nvSpPr>
          <p:spPr>
            <a:xfrm>
              <a:off x="7842821" y="4322853"/>
              <a:ext cx="148586" cy="169625"/>
            </a:xfrm>
            <a:custGeom>
              <a:avLst/>
              <a:gdLst/>
              <a:ahLst/>
              <a:cxnLst/>
              <a:rect l="l" t="t" r="r" b="b"/>
              <a:pathLst>
                <a:path w="138" h="157" extrusionOk="0">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9" name="Google Shape;369;p15"/>
            <p:cNvSpPr/>
            <p:nvPr/>
          </p:nvSpPr>
          <p:spPr>
            <a:xfrm>
              <a:off x="7971684" y="4170320"/>
              <a:ext cx="103879" cy="166995"/>
            </a:xfrm>
            <a:custGeom>
              <a:avLst/>
              <a:gdLst/>
              <a:ahLst/>
              <a:cxnLst/>
              <a:rect l="l" t="t" r="r" b="b"/>
              <a:pathLst>
                <a:path w="96" h="156" extrusionOk="0">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0" name="Google Shape;370;p15"/>
            <p:cNvSpPr/>
            <p:nvPr/>
          </p:nvSpPr>
          <p:spPr>
            <a:xfrm>
              <a:off x="6743543" y="3650925"/>
              <a:ext cx="819198" cy="621961"/>
            </a:xfrm>
            <a:custGeom>
              <a:avLst/>
              <a:gdLst/>
              <a:ahLst/>
              <a:cxnLst/>
              <a:rect l="l" t="t" r="r" b="b"/>
              <a:pathLst>
                <a:path w="757" h="577" extrusionOk="0">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1" name="Google Shape;371;p15"/>
            <p:cNvSpPr/>
            <p:nvPr/>
          </p:nvSpPr>
          <p:spPr>
            <a:xfrm>
              <a:off x="7386541" y="4309703"/>
              <a:ext cx="72321" cy="98619"/>
            </a:xfrm>
            <a:custGeom>
              <a:avLst/>
              <a:gdLst/>
              <a:ahLst/>
              <a:cxnLst/>
              <a:rect l="l" t="t" r="r" b="b"/>
              <a:pathLst>
                <a:path w="66" h="91" extrusionOk="0">
                  <a:moveTo>
                    <a:pt x="0" y="18"/>
                  </a:moveTo>
                  <a:lnTo>
                    <a:pt x="12" y="48"/>
                  </a:lnTo>
                  <a:lnTo>
                    <a:pt x="18" y="72"/>
                  </a:lnTo>
                  <a:lnTo>
                    <a:pt x="36" y="91"/>
                  </a:lnTo>
                  <a:lnTo>
                    <a:pt x="48" y="66"/>
                  </a:lnTo>
                  <a:lnTo>
                    <a:pt x="66" y="30"/>
                  </a:lnTo>
                  <a:lnTo>
                    <a:pt x="66" y="0"/>
                  </a:lnTo>
                  <a:lnTo>
                    <a:pt x="42" y="12"/>
                  </a:lnTo>
                  <a:lnTo>
                    <a:pt x="0" y="18"/>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15"/>
            <p:cNvSpPr/>
            <p:nvPr/>
          </p:nvSpPr>
          <p:spPr>
            <a:xfrm>
              <a:off x="6392453" y="3309045"/>
              <a:ext cx="199869" cy="219594"/>
            </a:xfrm>
            <a:custGeom>
              <a:avLst/>
              <a:gdLst/>
              <a:ahLst/>
              <a:cxnLst/>
              <a:rect l="l" t="t" r="r" b="b"/>
              <a:pathLst>
                <a:path w="31" h="34" extrusionOk="0">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3" name="Google Shape;373;p15"/>
            <p:cNvSpPr/>
            <p:nvPr/>
          </p:nvSpPr>
          <p:spPr>
            <a:xfrm>
              <a:off x="6665958" y="3269597"/>
              <a:ext cx="188035" cy="219594"/>
            </a:xfrm>
            <a:custGeom>
              <a:avLst/>
              <a:gdLst/>
              <a:ahLst/>
              <a:cxnLst/>
              <a:rect l="l" t="t" r="r" b="b"/>
              <a:pathLst>
                <a:path w="174" h="204" extrusionOk="0">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4" name="Google Shape;374;p15"/>
            <p:cNvSpPr/>
            <p:nvPr/>
          </p:nvSpPr>
          <p:spPr>
            <a:xfrm>
              <a:off x="6853993" y="3385308"/>
              <a:ext cx="117028" cy="143328"/>
            </a:xfrm>
            <a:custGeom>
              <a:avLst/>
              <a:gdLst/>
              <a:ahLst/>
              <a:cxnLst/>
              <a:rect l="l" t="t" r="r" b="b"/>
              <a:pathLst>
                <a:path w="108" h="132" extrusionOk="0">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15"/>
            <p:cNvSpPr/>
            <p:nvPr/>
          </p:nvSpPr>
          <p:spPr>
            <a:xfrm>
              <a:off x="6588381" y="3548359"/>
              <a:ext cx="219592" cy="49967"/>
            </a:xfrm>
            <a:custGeom>
              <a:avLst/>
              <a:gdLst/>
              <a:ahLst/>
              <a:cxnLst/>
              <a:rect l="l" t="t" r="r" b="b"/>
              <a:pathLst>
                <a:path w="34" h="8" extrusionOk="0">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6" name="Google Shape;376;p15"/>
            <p:cNvSpPr/>
            <p:nvPr/>
          </p:nvSpPr>
          <p:spPr>
            <a:xfrm>
              <a:off x="3103827" y="2192670"/>
              <a:ext cx="131493" cy="148586"/>
            </a:xfrm>
            <a:custGeom>
              <a:avLst/>
              <a:gdLst/>
              <a:ahLst/>
              <a:cxnLst/>
              <a:rect l="l" t="t" r="r" b="b"/>
              <a:pathLst>
                <a:path w="120" h="138" extrusionOk="0">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7" name="Google Shape;377;p15"/>
            <p:cNvSpPr/>
            <p:nvPr/>
          </p:nvSpPr>
          <p:spPr>
            <a:xfrm>
              <a:off x="2563388" y="2943494"/>
              <a:ext cx="228798" cy="64432"/>
            </a:xfrm>
            <a:custGeom>
              <a:avLst/>
              <a:gdLst/>
              <a:ahLst/>
              <a:cxnLst/>
              <a:rect l="l" t="t" r="r" b="b"/>
              <a:pathLst>
                <a:path w="35" h="10" extrusionOk="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8" name="Google Shape;378;p15"/>
            <p:cNvSpPr/>
            <p:nvPr/>
          </p:nvSpPr>
          <p:spPr>
            <a:xfrm>
              <a:off x="2792188" y="3014499"/>
              <a:ext cx="142012" cy="39448"/>
            </a:xfrm>
            <a:custGeom>
              <a:avLst/>
              <a:gdLst/>
              <a:ahLst/>
              <a:cxnLst/>
              <a:rect l="l" t="t" r="r" b="b"/>
              <a:pathLst>
                <a:path w="132" h="36" extrusionOk="0">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9" name="Google Shape;379;p15"/>
            <p:cNvSpPr/>
            <p:nvPr/>
          </p:nvSpPr>
          <p:spPr>
            <a:xfrm>
              <a:off x="4650180" y="2566112"/>
              <a:ext cx="64431" cy="38133"/>
            </a:xfrm>
            <a:custGeom>
              <a:avLst/>
              <a:gdLst/>
              <a:ahLst/>
              <a:cxnLst/>
              <a:rect l="l" t="t" r="r" b="b"/>
              <a:pathLst>
                <a:path w="60" h="36" extrusionOk="0">
                  <a:moveTo>
                    <a:pt x="0" y="12"/>
                  </a:moveTo>
                  <a:lnTo>
                    <a:pt x="36" y="0"/>
                  </a:lnTo>
                  <a:lnTo>
                    <a:pt x="60" y="6"/>
                  </a:lnTo>
                  <a:lnTo>
                    <a:pt x="60" y="18"/>
                  </a:lnTo>
                  <a:lnTo>
                    <a:pt x="54" y="36"/>
                  </a:lnTo>
                  <a:lnTo>
                    <a:pt x="30" y="24"/>
                  </a:lnTo>
                  <a:lnTo>
                    <a:pt x="0" y="1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0" name="Google Shape;380;p15"/>
            <p:cNvSpPr/>
            <p:nvPr/>
          </p:nvSpPr>
          <p:spPr>
            <a:xfrm>
              <a:off x="4577859" y="2493790"/>
              <a:ext cx="26299" cy="51283"/>
            </a:xfrm>
            <a:custGeom>
              <a:avLst/>
              <a:gdLst/>
              <a:ahLst/>
              <a:cxnLst/>
              <a:rect l="l" t="t" r="r" b="b"/>
              <a:pathLst>
                <a:path w="24" h="48" extrusionOk="0">
                  <a:moveTo>
                    <a:pt x="0" y="48"/>
                  </a:moveTo>
                  <a:lnTo>
                    <a:pt x="6" y="6"/>
                  </a:lnTo>
                  <a:lnTo>
                    <a:pt x="18" y="0"/>
                  </a:lnTo>
                  <a:lnTo>
                    <a:pt x="24" y="24"/>
                  </a:lnTo>
                  <a:lnTo>
                    <a:pt x="24" y="48"/>
                  </a:lnTo>
                  <a:lnTo>
                    <a:pt x="0" y="4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1" name="Google Shape;381;p15"/>
            <p:cNvSpPr/>
            <p:nvPr/>
          </p:nvSpPr>
          <p:spPr>
            <a:xfrm>
              <a:off x="4571281" y="2441193"/>
              <a:ext cx="32873" cy="39448"/>
            </a:xfrm>
            <a:custGeom>
              <a:avLst/>
              <a:gdLst/>
              <a:ahLst/>
              <a:cxnLst/>
              <a:rect l="l" t="t" r="r" b="b"/>
              <a:pathLst>
                <a:path w="30" h="37" extrusionOk="0">
                  <a:moveTo>
                    <a:pt x="0" y="12"/>
                  </a:moveTo>
                  <a:lnTo>
                    <a:pt x="24" y="0"/>
                  </a:lnTo>
                  <a:lnTo>
                    <a:pt x="30" y="24"/>
                  </a:lnTo>
                  <a:lnTo>
                    <a:pt x="24" y="37"/>
                  </a:lnTo>
                  <a:lnTo>
                    <a:pt x="0" y="1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2" name="Google Shape;382;p15"/>
            <p:cNvSpPr/>
            <p:nvPr/>
          </p:nvSpPr>
          <p:spPr>
            <a:xfrm>
              <a:off x="5248467" y="2597668"/>
              <a:ext cx="32874" cy="6574"/>
            </a:xfrm>
            <a:custGeom>
              <a:avLst/>
              <a:gdLst/>
              <a:ahLst/>
              <a:cxnLst/>
              <a:rect l="l" t="t" r="r" b="b"/>
              <a:pathLst>
                <a:path w="30" h="6" extrusionOk="0">
                  <a:moveTo>
                    <a:pt x="24" y="0"/>
                  </a:moveTo>
                  <a:lnTo>
                    <a:pt x="30" y="0"/>
                  </a:lnTo>
                  <a:lnTo>
                    <a:pt x="0" y="6"/>
                  </a:lnTo>
                  <a:lnTo>
                    <a:pt x="24"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3" name="Google Shape;383;p15"/>
            <p:cNvSpPr/>
            <p:nvPr/>
          </p:nvSpPr>
          <p:spPr>
            <a:xfrm>
              <a:off x="5132754" y="2789648"/>
              <a:ext cx="0" cy="2630"/>
            </a:xfrm>
            <a:prstGeom prst="rect">
              <a:avLst/>
            </a:prstGeom>
            <a:solidFill>
              <a:schemeClr val="accent1"/>
            </a:solidFill>
            <a:ln w="9525" cap="flat" cmpd="sng">
              <a:solidFill>
                <a:srgbClr val="A9AAA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4" name="Google Shape;384;p15"/>
            <p:cNvSpPr/>
            <p:nvPr/>
          </p:nvSpPr>
          <p:spPr>
            <a:xfrm>
              <a:off x="4942090" y="2474065"/>
              <a:ext cx="383959" cy="148586"/>
            </a:xfrm>
            <a:custGeom>
              <a:avLst/>
              <a:gdLst/>
              <a:ahLst/>
              <a:cxnLst/>
              <a:rect l="l" t="t" r="r" b="b"/>
              <a:pathLst>
                <a:path w="59" h="23" extrusionOk="0">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CCCCCC"/>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5" name="Google Shape;385;p15"/>
            <p:cNvSpPr/>
            <p:nvPr/>
          </p:nvSpPr>
          <p:spPr>
            <a:xfrm>
              <a:off x="5123550" y="2597668"/>
              <a:ext cx="149902" cy="120973"/>
            </a:xfrm>
            <a:custGeom>
              <a:avLst/>
              <a:gdLst/>
              <a:ahLst/>
              <a:cxnLst/>
              <a:rect l="l" t="t" r="r" b="b"/>
              <a:pathLst>
                <a:path w="139" h="114" extrusionOk="0">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6" name="Google Shape;386;p15"/>
            <p:cNvSpPr/>
            <p:nvPr/>
          </p:nvSpPr>
          <p:spPr>
            <a:xfrm>
              <a:off x="5103825" y="2693659"/>
              <a:ext cx="105194" cy="95990"/>
            </a:xfrm>
            <a:custGeom>
              <a:avLst/>
              <a:gdLst/>
              <a:ahLst/>
              <a:cxnLst/>
              <a:rect l="l" t="t" r="r" b="b"/>
              <a:pathLst>
                <a:path w="97" h="90" extrusionOk="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7" name="Google Shape;387;p15"/>
            <p:cNvSpPr/>
            <p:nvPr/>
          </p:nvSpPr>
          <p:spPr>
            <a:xfrm>
              <a:off x="5103825" y="2693659"/>
              <a:ext cx="105194" cy="95990"/>
            </a:xfrm>
            <a:custGeom>
              <a:avLst/>
              <a:gdLst/>
              <a:ahLst/>
              <a:cxnLst/>
              <a:rect l="l" t="t" r="r" b="b"/>
              <a:pathLst>
                <a:path w="97" h="90" extrusionOk="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8" name="Google Shape;388;p15"/>
            <p:cNvSpPr/>
            <p:nvPr/>
          </p:nvSpPr>
          <p:spPr>
            <a:xfrm>
              <a:off x="5468060" y="2875117"/>
              <a:ext cx="98619" cy="64432"/>
            </a:xfrm>
            <a:custGeom>
              <a:avLst/>
              <a:gdLst/>
              <a:ahLst/>
              <a:cxnLst/>
              <a:rect l="l" t="t" r="r" b="b"/>
              <a:pathLst>
                <a:path w="90" h="60" extrusionOk="0">
                  <a:moveTo>
                    <a:pt x="18" y="48"/>
                  </a:moveTo>
                  <a:lnTo>
                    <a:pt x="66" y="60"/>
                  </a:lnTo>
                  <a:lnTo>
                    <a:pt x="78" y="30"/>
                  </a:lnTo>
                  <a:lnTo>
                    <a:pt x="90" y="24"/>
                  </a:lnTo>
                  <a:lnTo>
                    <a:pt x="84" y="0"/>
                  </a:lnTo>
                  <a:lnTo>
                    <a:pt x="30" y="18"/>
                  </a:lnTo>
                  <a:lnTo>
                    <a:pt x="6" y="6"/>
                  </a:lnTo>
                  <a:lnTo>
                    <a:pt x="0" y="24"/>
                  </a:lnTo>
                  <a:lnTo>
                    <a:pt x="18" y="4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9" name="Google Shape;389;p15"/>
            <p:cNvSpPr/>
            <p:nvPr/>
          </p:nvSpPr>
          <p:spPr>
            <a:xfrm>
              <a:off x="5482525" y="2900101"/>
              <a:ext cx="155161" cy="180146"/>
            </a:xfrm>
            <a:custGeom>
              <a:avLst/>
              <a:gdLst/>
              <a:ahLst/>
              <a:cxnLst/>
              <a:rect l="l" t="t" r="r" b="b"/>
              <a:pathLst>
                <a:path w="24" h="28" extrusionOk="0">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0" name="Google Shape;390;p15"/>
            <p:cNvSpPr/>
            <p:nvPr/>
          </p:nvSpPr>
          <p:spPr>
            <a:xfrm>
              <a:off x="5287915" y="3015817"/>
              <a:ext cx="219593" cy="136753"/>
            </a:xfrm>
            <a:custGeom>
              <a:avLst/>
              <a:gdLst/>
              <a:ahLst/>
              <a:cxnLst/>
              <a:rect l="l" t="t" r="r" b="b"/>
              <a:pathLst>
                <a:path w="34" h="21" extrusionOk="0">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1" name="Google Shape;391;p15"/>
            <p:cNvSpPr/>
            <p:nvPr/>
          </p:nvSpPr>
          <p:spPr>
            <a:xfrm>
              <a:off x="5132758" y="2718641"/>
              <a:ext cx="407627" cy="349770"/>
            </a:xfrm>
            <a:custGeom>
              <a:avLst/>
              <a:gdLst/>
              <a:ahLst/>
              <a:cxnLst/>
              <a:rect l="l" t="t" r="r" b="b"/>
              <a:pathLst>
                <a:path w="63" h="54" extrusionOk="0">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2" name="Google Shape;392;p15"/>
            <p:cNvSpPr/>
            <p:nvPr/>
          </p:nvSpPr>
          <p:spPr>
            <a:xfrm>
              <a:off x="5482525" y="2939550"/>
              <a:ext cx="64432" cy="76266"/>
            </a:xfrm>
            <a:custGeom>
              <a:avLst/>
              <a:gdLst/>
              <a:ahLst/>
              <a:cxnLst/>
              <a:rect l="l" t="t" r="r" b="b"/>
              <a:pathLst>
                <a:path w="10" h="12" extrusionOk="0">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3" name="Google Shape;393;p15"/>
            <p:cNvSpPr/>
            <p:nvPr/>
          </p:nvSpPr>
          <p:spPr>
            <a:xfrm>
              <a:off x="5202445" y="2589781"/>
              <a:ext cx="206443" cy="207758"/>
            </a:xfrm>
            <a:custGeom>
              <a:avLst/>
              <a:gdLst/>
              <a:ahLst/>
              <a:cxnLst/>
              <a:rect l="l" t="t" r="r" b="b"/>
              <a:pathLst>
                <a:path w="192" h="192" extrusionOk="0">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4" name="Google Shape;394;p15"/>
            <p:cNvSpPr/>
            <p:nvPr/>
          </p:nvSpPr>
          <p:spPr>
            <a:xfrm>
              <a:off x="5320789" y="2533237"/>
              <a:ext cx="389218" cy="353716"/>
            </a:xfrm>
            <a:custGeom>
              <a:avLst/>
              <a:gdLst/>
              <a:ahLst/>
              <a:cxnLst/>
              <a:rect l="l" t="t" r="r" b="b"/>
              <a:pathLst>
                <a:path w="60" h="55" extrusionOk="0">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5" name="Google Shape;395;p15"/>
            <p:cNvSpPr/>
            <p:nvPr/>
          </p:nvSpPr>
          <p:spPr>
            <a:xfrm>
              <a:off x="5663984" y="2604242"/>
              <a:ext cx="337937" cy="315583"/>
            </a:xfrm>
            <a:custGeom>
              <a:avLst/>
              <a:gdLst/>
              <a:ahLst/>
              <a:cxnLst/>
              <a:rect l="l" t="t" r="r" b="b"/>
              <a:pathLst>
                <a:path w="52" h="49" extrusionOk="0">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6" name="Google Shape;396;p15"/>
            <p:cNvSpPr/>
            <p:nvPr/>
          </p:nvSpPr>
          <p:spPr>
            <a:xfrm>
              <a:off x="5805996" y="2635802"/>
              <a:ext cx="599606" cy="615386"/>
            </a:xfrm>
            <a:custGeom>
              <a:avLst/>
              <a:gdLst/>
              <a:ahLst/>
              <a:cxnLst/>
              <a:rect l="l" t="t" r="r" b="b"/>
              <a:pathLst>
                <a:path w="553" h="571" extrusionOk="0">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7" name="Google Shape;397;p15"/>
            <p:cNvSpPr/>
            <p:nvPr/>
          </p:nvSpPr>
          <p:spPr>
            <a:xfrm>
              <a:off x="5652154" y="2566111"/>
              <a:ext cx="298488" cy="218278"/>
            </a:xfrm>
            <a:custGeom>
              <a:avLst/>
              <a:gdLst/>
              <a:ahLst/>
              <a:cxnLst/>
              <a:rect l="l" t="t" r="r" b="b"/>
              <a:pathLst>
                <a:path w="46" h="34" extrusionOk="0">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8" name="Google Shape;398;p15"/>
            <p:cNvSpPr/>
            <p:nvPr/>
          </p:nvSpPr>
          <p:spPr>
            <a:xfrm>
              <a:off x="4830324" y="2015155"/>
              <a:ext cx="131493" cy="89415"/>
            </a:xfrm>
            <a:custGeom>
              <a:avLst/>
              <a:gdLst/>
              <a:ahLst/>
              <a:cxnLst/>
              <a:rect l="l" t="t" r="r" b="b"/>
              <a:pathLst>
                <a:path w="20" h="14" extrusionOk="0">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 name="Google Shape;399;p15"/>
            <p:cNvSpPr/>
            <p:nvPr/>
          </p:nvSpPr>
          <p:spPr>
            <a:xfrm>
              <a:off x="4888178" y="1891552"/>
              <a:ext cx="98620" cy="84156"/>
            </a:xfrm>
            <a:custGeom>
              <a:avLst/>
              <a:gdLst/>
              <a:ahLst/>
              <a:cxnLst/>
              <a:rect l="l" t="t" r="r" b="b"/>
              <a:pathLst>
                <a:path w="90" h="78" extrusionOk="0">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 name="Google Shape;400;p15"/>
            <p:cNvSpPr/>
            <p:nvPr/>
          </p:nvSpPr>
          <p:spPr>
            <a:xfrm>
              <a:off x="4884237" y="2021730"/>
              <a:ext cx="193294" cy="174885"/>
            </a:xfrm>
            <a:custGeom>
              <a:avLst/>
              <a:gdLst/>
              <a:ahLst/>
              <a:cxnLst/>
              <a:rect l="l" t="t" r="r" b="b"/>
              <a:pathLst>
                <a:path w="30" h="27" extrusionOk="0">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1" name="Google Shape;401;p15"/>
            <p:cNvSpPr/>
            <p:nvPr/>
          </p:nvSpPr>
          <p:spPr>
            <a:xfrm>
              <a:off x="4836899" y="1950724"/>
              <a:ext cx="157791" cy="89415"/>
            </a:xfrm>
            <a:custGeom>
              <a:avLst/>
              <a:gdLst/>
              <a:ahLst/>
              <a:cxnLst/>
              <a:rect l="l" t="t" r="r" b="b"/>
              <a:pathLst>
                <a:path w="24" h="14" extrusionOk="0">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2" name="Google Shape;402;p15"/>
            <p:cNvSpPr/>
            <p:nvPr/>
          </p:nvSpPr>
          <p:spPr>
            <a:xfrm>
              <a:off x="4090018" y="3152566"/>
              <a:ext cx="156476" cy="117028"/>
            </a:xfrm>
            <a:custGeom>
              <a:avLst/>
              <a:gdLst/>
              <a:ahLst/>
              <a:cxnLst/>
              <a:rect l="l" t="t" r="r" b="b"/>
              <a:pathLst>
                <a:path w="24" h="18" extrusionOk="0">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3" name="Google Shape;403;p15"/>
            <p:cNvSpPr/>
            <p:nvPr/>
          </p:nvSpPr>
          <p:spPr>
            <a:xfrm>
              <a:off x="4051888" y="3068414"/>
              <a:ext cx="122288" cy="92045"/>
            </a:xfrm>
            <a:custGeom>
              <a:avLst/>
              <a:gdLst/>
              <a:ahLst/>
              <a:cxnLst/>
              <a:rect l="l" t="t" r="r" b="b"/>
              <a:pathLst>
                <a:path w="114" h="85" extrusionOk="0">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4" name="Google Shape;404;p15"/>
            <p:cNvSpPr/>
            <p:nvPr/>
          </p:nvSpPr>
          <p:spPr>
            <a:xfrm>
              <a:off x="4058463" y="2843559"/>
              <a:ext cx="247206" cy="264300"/>
            </a:xfrm>
            <a:custGeom>
              <a:avLst/>
              <a:gdLst/>
              <a:ahLst/>
              <a:cxnLst/>
              <a:rect l="l" t="t" r="r" b="b"/>
              <a:pathLst>
                <a:path w="38" h="41" extrusionOk="0">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5" name="Google Shape;405;p15"/>
            <p:cNvSpPr/>
            <p:nvPr/>
          </p:nvSpPr>
          <p:spPr>
            <a:xfrm>
              <a:off x="4909216" y="2733105"/>
              <a:ext cx="234057" cy="226168"/>
            </a:xfrm>
            <a:custGeom>
              <a:avLst/>
              <a:gdLst/>
              <a:ahLst/>
              <a:cxnLst/>
              <a:rect l="l" t="t" r="r" b="b"/>
              <a:pathLst>
                <a:path w="36" h="35" extrusionOk="0">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6" name="Google Shape;406;p15"/>
            <p:cNvSpPr/>
            <p:nvPr/>
          </p:nvSpPr>
          <p:spPr>
            <a:xfrm>
              <a:off x="4589690" y="2693658"/>
              <a:ext cx="339251" cy="322157"/>
            </a:xfrm>
            <a:custGeom>
              <a:avLst/>
              <a:gdLst/>
              <a:ahLst/>
              <a:cxnLst/>
              <a:rect l="l" t="t" r="r" b="b"/>
              <a:pathLst>
                <a:path w="52" h="50" extrusionOk="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7" name="Google Shape;407;p15"/>
            <p:cNvSpPr/>
            <p:nvPr/>
          </p:nvSpPr>
          <p:spPr>
            <a:xfrm>
              <a:off x="4556819" y="2597668"/>
              <a:ext cx="85471" cy="160421"/>
            </a:xfrm>
            <a:custGeom>
              <a:avLst/>
              <a:gdLst/>
              <a:ahLst/>
              <a:cxnLst/>
              <a:rect l="l" t="t" r="r" b="b"/>
              <a:pathLst>
                <a:path w="78" h="150" extrusionOk="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8" name="Google Shape;408;p15"/>
            <p:cNvSpPr/>
            <p:nvPr/>
          </p:nvSpPr>
          <p:spPr>
            <a:xfrm>
              <a:off x="4137355" y="2635801"/>
              <a:ext cx="245891" cy="188036"/>
            </a:xfrm>
            <a:custGeom>
              <a:avLst/>
              <a:gdLst/>
              <a:ahLst/>
              <a:cxnLst/>
              <a:rect l="l" t="t" r="r" b="b"/>
              <a:pathLst>
                <a:path w="228" h="174" extrusionOk="0">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9" name="Google Shape;409;p15"/>
            <p:cNvSpPr/>
            <p:nvPr/>
          </p:nvSpPr>
          <p:spPr>
            <a:xfrm>
              <a:off x="4063723" y="2823835"/>
              <a:ext cx="169625" cy="147272"/>
            </a:xfrm>
            <a:custGeom>
              <a:avLst/>
              <a:gdLst/>
              <a:ahLst/>
              <a:cxnLst/>
              <a:rect l="l" t="t" r="r" b="b"/>
              <a:pathLst>
                <a:path w="26" h="23" extrusionOk="0">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0" name="Google Shape;410;p15"/>
            <p:cNvSpPr/>
            <p:nvPr/>
          </p:nvSpPr>
          <p:spPr>
            <a:xfrm>
              <a:off x="4071609" y="3152568"/>
              <a:ext cx="51282" cy="39448"/>
            </a:xfrm>
            <a:custGeom>
              <a:avLst/>
              <a:gdLst/>
              <a:ahLst/>
              <a:cxnLst/>
              <a:rect l="l" t="t" r="r" b="b"/>
              <a:pathLst>
                <a:path w="48" h="36" extrusionOk="0">
                  <a:moveTo>
                    <a:pt x="48" y="24"/>
                  </a:moveTo>
                  <a:lnTo>
                    <a:pt x="48" y="6"/>
                  </a:lnTo>
                  <a:lnTo>
                    <a:pt x="48" y="0"/>
                  </a:lnTo>
                  <a:lnTo>
                    <a:pt x="36" y="0"/>
                  </a:lnTo>
                  <a:lnTo>
                    <a:pt x="6" y="6"/>
                  </a:lnTo>
                  <a:lnTo>
                    <a:pt x="0" y="6"/>
                  </a:lnTo>
                  <a:lnTo>
                    <a:pt x="18" y="36"/>
                  </a:lnTo>
                  <a:lnTo>
                    <a:pt x="36" y="24"/>
                  </a:lnTo>
                  <a:lnTo>
                    <a:pt x="48" y="2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1" name="Google Shape;411;p15"/>
            <p:cNvSpPr/>
            <p:nvPr/>
          </p:nvSpPr>
          <p:spPr>
            <a:xfrm>
              <a:off x="4857934" y="2927716"/>
              <a:ext cx="336621" cy="412887"/>
            </a:xfrm>
            <a:custGeom>
              <a:avLst/>
              <a:gdLst/>
              <a:ahLst/>
              <a:cxnLst/>
              <a:rect l="l" t="t" r="r" b="b"/>
              <a:pathLst>
                <a:path w="52" h="64" extrusionOk="0">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2" name="Google Shape;412;p15"/>
            <p:cNvSpPr/>
            <p:nvPr/>
          </p:nvSpPr>
          <p:spPr>
            <a:xfrm>
              <a:off x="4233348" y="3198589"/>
              <a:ext cx="123603" cy="122288"/>
            </a:xfrm>
            <a:custGeom>
              <a:avLst/>
              <a:gdLst/>
              <a:ahLst/>
              <a:cxnLst/>
              <a:rect l="l" t="t" r="r" b="b"/>
              <a:pathLst>
                <a:path w="19" h="19" extrusionOk="0">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3" name="Google Shape;413;p15"/>
            <p:cNvSpPr/>
            <p:nvPr/>
          </p:nvSpPr>
          <p:spPr>
            <a:xfrm>
              <a:off x="4170228" y="3244611"/>
              <a:ext cx="88101" cy="76266"/>
            </a:xfrm>
            <a:custGeom>
              <a:avLst/>
              <a:gdLst/>
              <a:ahLst/>
              <a:cxnLst/>
              <a:rect l="l" t="t" r="r" b="b"/>
              <a:pathLst>
                <a:path w="14" h="12" extrusionOk="0">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4" name="Google Shape;414;p15"/>
            <p:cNvSpPr/>
            <p:nvPr/>
          </p:nvSpPr>
          <p:spPr>
            <a:xfrm>
              <a:off x="4129466" y="3218316"/>
              <a:ext cx="65746" cy="57857"/>
            </a:xfrm>
            <a:custGeom>
              <a:avLst/>
              <a:gdLst/>
              <a:ahLst/>
              <a:cxnLst/>
              <a:rect l="l" t="t" r="r" b="b"/>
              <a:pathLst>
                <a:path w="60" h="54" extrusionOk="0">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5" name="Google Shape;415;p15"/>
            <p:cNvSpPr/>
            <p:nvPr/>
          </p:nvSpPr>
          <p:spPr>
            <a:xfrm>
              <a:off x="4225458" y="2823837"/>
              <a:ext cx="7889" cy="19723"/>
            </a:xfrm>
            <a:prstGeom prst="rect">
              <a:avLst/>
            </a:prstGeom>
            <a:solidFill>
              <a:schemeClr val="accent1"/>
            </a:solidFill>
            <a:ln w="9525" cap="flat" cmpd="sng">
              <a:solidFill>
                <a:srgbClr val="A9AAA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6" name="Google Shape;416;p15"/>
            <p:cNvSpPr/>
            <p:nvPr/>
          </p:nvSpPr>
          <p:spPr>
            <a:xfrm>
              <a:off x="4225455" y="2597669"/>
              <a:ext cx="424721" cy="418146"/>
            </a:xfrm>
            <a:custGeom>
              <a:avLst/>
              <a:gdLst/>
              <a:ahLst/>
              <a:cxnLst/>
              <a:rect l="l" t="t" r="r" b="b"/>
              <a:pathLst>
                <a:path w="390" h="390" extrusionOk="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7" name="Google Shape;417;p15"/>
            <p:cNvSpPr/>
            <p:nvPr/>
          </p:nvSpPr>
          <p:spPr>
            <a:xfrm>
              <a:off x="4225455" y="2597669"/>
              <a:ext cx="424721" cy="418146"/>
            </a:xfrm>
            <a:custGeom>
              <a:avLst/>
              <a:gdLst/>
              <a:ahLst/>
              <a:cxnLst/>
              <a:rect l="l" t="t" r="r" b="b"/>
              <a:pathLst>
                <a:path w="390" h="390" extrusionOk="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8" name="Google Shape;418;p15"/>
            <p:cNvSpPr/>
            <p:nvPr/>
          </p:nvSpPr>
          <p:spPr>
            <a:xfrm>
              <a:off x="4258331" y="2566112"/>
              <a:ext cx="7889" cy="3944"/>
            </a:xfrm>
            <a:custGeom>
              <a:avLst/>
              <a:gdLst/>
              <a:ahLst/>
              <a:cxnLst/>
              <a:rect l="l" t="t" r="r" b="b"/>
              <a:pathLst>
                <a:path w="6" h="6" extrusionOk="0">
                  <a:moveTo>
                    <a:pt x="6" y="0"/>
                  </a:moveTo>
                  <a:lnTo>
                    <a:pt x="0" y="0"/>
                  </a:lnTo>
                  <a:lnTo>
                    <a:pt x="0" y="6"/>
                  </a:lnTo>
                  <a:lnTo>
                    <a:pt x="6"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9" name="Google Shape;419;p15"/>
            <p:cNvSpPr/>
            <p:nvPr/>
          </p:nvSpPr>
          <p:spPr>
            <a:xfrm>
              <a:off x="4272796" y="2474066"/>
              <a:ext cx="6575" cy="6574"/>
            </a:xfrm>
            <a:custGeom>
              <a:avLst/>
              <a:gdLst/>
              <a:ahLst/>
              <a:cxnLst/>
              <a:rect l="l" t="t" r="r" b="b"/>
              <a:pathLst>
                <a:path w="6" h="6" extrusionOk="0">
                  <a:moveTo>
                    <a:pt x="0" y="0"/>
                  </a:moveTo>
                  <a:lnTo>
                    <a:pt x="0" y="0"/>
                  </a:lnTo>
                  <a:lnTo>
                    <a:pt x="6" y="6"/>
                  </a:lnTo>
                  <a:lnTo>
                    <a:pt x="0"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0" name="Google Shape;420;p15"/>
            <p:cNvSpPr/>
            <p:nvPr/>
          </p:nvSpPr>
          <p:spPr>
            <a:xfrm>
              <a:off x="4213621" y="2420155"/>
              <a:ext cx="255096" cy="195925"/>
            </a:xfrm>
            <a:custGeom>
              <a:avLst/>
              <a:gdLst/>
              <a:ahLst/>
              <a:cxnLst/>
              <a:rect l="l" t="t" r="r" b="b"/>
              <a:pathLst>
                <a:path w="39" h="30" extrusionOk="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1" name="Google Shape;421;p15"/>
            <p:cNvSpPr/>
            <p:nvPr/>
          </p:nvSpPr>
          <p:spPr>
            <a:xfrm>
              <a:off x="4213621" y="2459600"/>
              <a:ext cx="65746" cy="138069"/>
            </a:xfrm>
            <a:custGeom>
              <a:avLst/>
              <a:gdLst/>
              <a:ahLst/>
              <a:cxnLst/>
              <a:rect l="l" t="t" r="r" b="b"/>
              <a:pathLst>
                <a:path w="60" h="127" extrusionOk="0">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2" name="Google Shape;422;p15"/>
            <p:cNvSpPr/>
            <p:nvPr/>
          </p:nvSpPr>
          <p:spPr>
            <a:xfrm>
              <a:off x="4266222" y="2480639"/>
              <a:ext cx="13149" cy="52597"/>
            </a:xfrm>
            <a:custGeom>
              <a:avLst/>
              <a:gdLst/>
              <a:ahLst/>
              <a:cxnLst/>
              <a:rect l="l" t="t" r="r" b="b"/>
              <a:pathLst>
                <a:path w="12" h="48" extrusionOk="0">
                  <a:moveTo>
                    <a:pt x="6" y="24"/>
                  </a:moveTo>
                  <a:lnTo>
                    <a:pt x="0" y="30"/>
                  </a:lnTo>
                  <a:lnTo>
                    <a:pt x="0" y="48"/>
                  </a:lnTo>
                  <a:lnTo>
                    <a:pt x="6" y="18"/>
                  </a:lnTo>
                  <a:lnTo>
                    <a:pt x="12" y="0"/>
                  </a:lnTo>
                  <a:lnTo>
                    <a:pt x="6" y="12"/>
                  </a:lnTo>
                  <a:lnTo>
                    <a:pt x="6" y="2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3" name="Google Shape;423;p15"/>
            <p:cNvSpPr/>
            <p:nvPr/>
          </p:nvSpPr>
          <p:spPr>
            <a:xfrm>
              <a:off x="4254383" y="2570056"/>
              <a:ext cx="3945" cy="27615"/>
            </a:xfrm>
            <a:custGeom>
              <a:avLst/>
              <a:gdLst/>
              <a:ahLst/>
              <a:cxnLst/>
              <a:rect l="l" t="t" r="r" b="b"/>
              <a:pathLst>
                <a:path w="6" h="24" extrusionOk="0">
                  <a:moveTo>
                    <a:pt x="6" y="0"/>
                  </a:moveTo>
                  <a:lnTo>
                    <a:pt x="6" y="12"/>
                  </a:lnTo>
                  <a:lnTo>
                    <a:pt x="0" y="24"/>
                  </a:lnTo>
                  <a:lnTo>
                    <a:pt x="6" y="6"/>
                  </a:lnTo>
                  <a:lnTo>
                    <a:pt x="6"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4" name="Google Shape;424;p15"/>
            <p:cNvSpPr/>
            <p:nvPr/>
          </p:nvSpPr>
          <p:spPr>
            <a:xfrm>
              <a:off x="4258331" y="2533238"/>
              <a:ext cx="7889" cy="18409"/>
            </a:xfrm>
            <a:custGeom>
              <a:avLst/>
              <a:gdLst/>
              <a:ahLst/>
              <a:cxnLst/>
              <a:rect l="l" t="t" r="r" b="b"/>
              <a:pathLst>
                <a:path w="6" h="18" extrusionOk="0">
                  <a:moveTo>
                    <a:pt x="0" y="18"/>
                  </a:moveTo>
                  <a:lnTo>
                    <a:pt x="6" y="0"/>
                  </a:lnTo>
                  <a:lnTo>
                    <a:pt x="6" y="12"/>
                  </a:lnTo>
                  <a:lnTo>
                    <a:pt x="0" y="18"/>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5" name="Google Shape;425;p15"/>
            <p:cNvSpPr/>
            <p:nvPr/>
          </p:nvSpPr>
          <p:spPr>
            <a:xfrm>
              <a:off x="4258328" y="2551646"/>
              <a:ext cx="0" cy="14464"/>
            </a:xfrm>
            <a:custGeom>
              <a:avLst/>
              <a:gdLst/>
              <a:ahLst/>
              <a:cxnLst/>
              <a:rect l="l" t="t" r="r" b="b"/>
              <a:pathLst>
                <a:path w="120000" h="12" extrusionOk="0">
                  <a:moveTo>
                    <a:pt x="0" y="12"/>
                  </a:moveTo>
                  <a:lnTo>
                    <a:pt x="0" y="0"/>
                  </a:lnTo>
                  <a:lnTo>
                    <a:pt x="0" y="1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6" name="Google Shape;426;p15"/>
            <p:cNvSpPr/>
            <p:nvPr/>
          </p:nvSpPr>
          <p:spPr>
            <a:xfrm>
              <a:off x="5435187" y="2589780"/>
              <a:ext cx="21038" cy="14464"/>
            </a:xfrm>
            <a:custGeom>
              <a:avLst/>
              <a:gdLst/>
              <a:ahLst/>
              <a:cxnLst/>
              <a:rect l="l" t="t" r="r" b="b"/>
              <a:pathLst>
                <a:path w="18" h="12" extrusionOk="0">
                  <a:moveTo>
                    <a:pt x="0" y="0"/>
                  </a:moveTo>
                  <a:lnTo>
                    <a:pt x="18" y="12"/>
                  </a:lnTo>
                  <a:lnTo>
                    <a:pt x="6" y="0"/>
                  </a:lnTo>
                  <a:lnTo>
                    <a:pt x="0"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7" name="Google Shape;427;p15"/>
            <p:cNvSpPr/>
            <p:nvPr/>
          </p:nvSpPr>
          <p:spPr>
            <a:xfrm>
              <a:off x="5404944" y="2558221"/>
              <a:ext cx="11834" cy="19723"/>
            </a:xfrm>
            <a:custGeom>
              <a:avLst/>
              <a:gdLst/>
              <a:ahLst/>
              <a:cxnLst/>
              <a:rect l="l" t="t" r="r" b="b"/>
              <a:pathLst>
                <a:path w="12" h="18" extrusionOk="0">
                  <a:moveTo>
                    <a:pt x="0" y="0"/>
                  </a:moveTo>
                  <a:lnTo>
                    <a:pt x="12" y="18"/>
                  </a:lnTo>
                  <a:lnTo>
                    <a:pt x="12" y="12"/>
                  </a:lnTo>
                  <a:lnTo>
                    <a:pt x="0"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8" name="Google Shape;428;p15"/>
            <p:cNvSpPr/>
            <p:nvPr/>
          </p:nvSpPr>
          <p:spPr>
            <a:xfrm>
              <a:off x="4830321" y="1387936"/>
              <a:ext cx="220907" cy="485208"/>
            </a:xfrm>
            <a:custGeom>
              <a:avLst/>
              <a:gdLst/>
              <a:ahLst/>
              <a:cxnLst/>
              <a:rect l="l" t="t" r="r" b="b"/>
              <a:pathLst>
                <a:path w="34" h="75" extrusionOk="0">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9" name="Google Shape;429;p15"/>
            <p:cNvSpPr/>
            <p:nvPr/>
          </p:nvSpPr>
          <p:spPr>
            <a:xfrm>
              <a:off x="5057807" y="2157167"/>
              <a:ext cx="13149" cy="6575"/>
            </a:xfrm>
            <a:custGeom>
              <a:avLst/>
              <a:gdLst/>
              <a:ahLst/>
              <a:cxnLst/>
              <a:rect l="l" t="t" r="r" b="b"/>
              <a:pathLst>
                <a:path w="12" h="6" extrusionOk="0">
                  <a:moveTo>
                    <a:pt x="12" y="6"/>
                  </a:moveTo>
                  <a:lnTo>
                    <a:pt x="0" y="0"/>
                  </a:lnTo>
                  <a:lnTo>
                    <a:pt x="0" y="6"/>
                  </a:lnTo>
                  <a:lnTo>
                    <a:pt x="12" y="6"/>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0" name="Google Shape;430;p15"/>
            <p:cNvSpPr/>
            <p:nvPr/>
          </p:nvSpPr>
          <p:spPr>
            <a:xfrm>
              <a:off x="5456226" y="2597668"/>
              <a:ext cx="59172" cy="6574"/>
            </a:xfrm>
            <a:custGeom>
              <a:avLst/>
              <a:gdLst/>
              <a:ahLst/>
              <a:cxnLst/>
              <a:rect l="l" t="t" r="r" b="b"/>
              <a:pathLst>
                <a:path w="54" h="6" extrusionOk="0">
                  <a:moveTo>
                    <a:pt x="6" y="6"/>
                  </a:moveTo>
                  <a:lnTo>
                    <a:pt x="30" y="6"/>
                  </a:lnTo>
                  <a:lnTo>
                    <a:pt x="54" y="0"/>
                  </a:lnTo>
                  <a:lnTo>
                    <a:pt x="0" y="6"/>
                  </a:lnTo>
                  <a:lnTo>
                    <a:pt x="6" y="6"/>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1" name="Google Shape;431;p15"/>
            <p:cNvSpPr/>
            <p:nvPr/>
          </p:nvSpPr>
          <p:spPr>
            <a:xfrm>
              <a:off x="5365499" y="2053289"/>
              <a:ext cx="837608" cy="587772"/>
            </a:xfrm>
            <a:custGeom>
              <a:avLst/>
              <a:gdLst/>
              <a:ahLst/>
              <a:cxnLst/>
              <a:rect l="l" t="t" r="r" b="b"/>
              <a:pathLst>
                <a:path w="129" h="91" extrusionOk="0">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2" name="Google Shape;432;p15"/>
            <p:cNvSpPr/>
            <p:nvPr/>
          </p:nvSpPr>
          <p:spPr>
            <a:xfrm>
              <a:off x="5416781" y="2577946"/>
              <a:ext cx="18409" cy="11835"/>
            </a:xfrm>
            <a:custGeom>
              <a:avLst/>
              <a:gdLst/>
              <a:ahLst/>
              <a:cxnLst/>
              <a:rect l="l" t="t" r="r" b="b"/>
              <a:pathLst>
                <a:path w="18" h="12" extrusionOk="0">
                  <a:moveTo>
                    <a:pt x="0" y="0"/>
                  </a:moveTo>
                  <a:lnTo>
                    <a:pt x="0" y="12"/>
                  </a:lnTo>
                  <a:lnTo>
                    <a:pt x="18" y="12"/>
                  </a:lnTo>
                  <a:lnTo>
                    <a:pt x="12" y="12"/>
                  </a:lnTo>
                  <a:lnTo>
                    <a:pt x="0"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3" name="Google Shape;433;p15"/>
            <p:cNvSpPr/>
            <p:nvPr/>
          </p:nvSpPr>
          <p:spPr>
            <a:xfrm>
              <a:off x="4739591" y="2272882"/>
              <a:ext cx="7889" cy="1315"/>
            </a:xfrm>
            <a:prstGeom prst="rect">
              <a:avLst/>
            </a:prstGeom>
            <a:solidFill>
              <a:schemeClr val="accent1"/>
            </a:solidFill>
            <a:ln w="9525" cap="flat" cmpd="sng">
              <a:solidFill>
                <a:srgbClr val="A9AAA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4" name="Google Shape;434;p15"/>
            <p:cNvSpPr/>
            <p:nvPr/>
          </p:nvSpPr>
          <p:spPr>
            <a:xfrm>
              <a:off x="4597579" y="2266307"/>
              <a:ext cx="155161" cy="71006"/>
            </a:xfrm>
            <a:custGeom>
              <a:avLst/>
              <a:gdLst/>
              <a:ahLst/>
              <a:cxnLst/>
              <a:rect l="l" t="t" r="r" b="b"/>
              <a:pathLst>
                <a:path w="24" h="11" extrusionOk="0">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5" name="Google Shape;435;p15"/>
            <p:cNvSpPr/>
            <p:nvPr/>
          </p:nvSpPr>
          <p:spPr>
            <a:xfrm>
              <a:off x="4310925" y="2196617"/>
              <a:ext cx="260355" cy="262985"/>
            </a:xfrm>
            <a:custGeom>
              <a:avLst/>
              <a:gdLst/>
              <a:ahLst/>
              <a:cxnLst/>
              <a:rect l="l" t="t" r="r" b="b"/>
              <a:pathLst>
                <a:path w="40" h="41" extrusionOk="0">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6" name="Google Shape;436;p15"/>
            <p:cNvSpPr/>
            <p:nvPr/>
          </p:nvSpPr>
          <p:spPr>
            <a:xfrm>
              <a:off x="4544982" y="2330739"/>
              <a:ext cx="240631" cy="243262"/>
            </a:xfrm>
            <a:custGeom>
              <a:avLst/>
              <a:gdLst/>
              <a:ahLst/>
              <a:cxnLst/>
              <a:rect l="l" t="t" r="r" b="b"/>
              <a:pathLst>
                <a:path w="154" h="154" extrusionOk="0">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7" name="Google Shape;437;p15"/>
            <p:cNvSpPr/>
            <p:nvPr/>
          </p:nvSpPr>
          <p:spPr>
            <a:xfrm>
              <a:off x="4519999" y="2066437"/>
              <a:ext cx="188035" cy="251151"/>
            </a:xfrm>
            <a:custGeom>
              <a:avLst/>
              <a:gdLst/>
              <a:ahLst/>
              <a:cxnLst/>
              <a:rect l="l" t="t" r="r" b="b"/>
              <a:pathLst>
                <a:path w="29" h="39" extrusionOk="0">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8" name="Google Shape;438;p15"/>
            <p:cNvSpPr/>
            <p:nvPr/>
          </p:nvSpPr>
          <p:spPr>
            <a:xfrm>
              <a:off x="4480554" y="2111145"/>
              <a:ext cx="72321" cy="95989"/>
            </a:xfrm>
            <a:custGeom>
              <a:avLst/>
              <a:gdLst/>
              <a:ahLst/>
              <a:cxnLst/>
              <a:rect l="l" t="t" r="r" b="b"/>
              <a:pathLst>
                <a:path w="66" h="90" extrusionOk="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9" name="Google Shape;439;p15"/>
            <p:cNvSpPr/>
            <p:nvPr/>
          </p:nvSpPr>
          <p:spPr>
            <a:xfrm>
              <a:off x="4501589" y="1315615"/>
              <a:ext cx="537806" cy="635110"/>
            </a:xfrm>
            <a:custGeom>
              <a:avLst/>
              <a:gdLst/>
              <a:ahLst/>
              <a:cxnLst/>
              <a:rect l="l" t="t" r="r" b="b"/>
              <a:pathLst>
                <a:path w="83" h="98" extrusionOk="0">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0" name="Google Shape;440;p15"/>
            <p:cNvSpPr/>
            <p:nvPr/>
          </p:nvSpPr>
          <p:spPr>
            <a:xfrm>
              <a:off x="4630452" y="1439219"/>
              <a:ext cx="265615" cy="614071"/>
            </a:xfrm>
            <a:custGeom>
              <a:avLst/>
              <a:gdLst/>
              <a:ahLst/>
              <a:cxnLst/>
              <a:rect l="l" t="t" r="r" b="b"/>
              <a:pathLst>
                <a:path w="41" h="95" extrusionOk="0">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1" name="Google Shape;441;p15"/>
            <p:cNvSpPr/>
            <p:nvPr/>
          </p:nvSpPr>
          <p:spPr>
            <a:xfrm>
              <a:off x="4857938" y="2157167"/>
              <a:ext cx="369494" cy="238003"/>
            </a:xfrm>
            <a:custGeom>
              <a:avLst/>
              <a:gdLst/>
              <a:ahLst/>
              <a:cxnLst/>
              <a:rect l="l" t="t" r="r" b="b"/>
              <a:pathLst>
                <a:path w="57" h="37" extrusionOk="0">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2" name="Google Shape;442;p15"/>
            <p:cNvSpPr/>
            <p:nvPr/>
          </p:nvSpPr>
          <p:spPr>
            <a:xfrm>
              <a:off x="5070953" y="2157166"/>
              <a:ext cx="46022" cy="24984"/>
            </a:xfrm>
            <a:custGeom>
              <a:avLst/>
              <a:gdLst/>
              <a:ahLst/>
              <a:cxnLst/>
              <a:rect l="l" t="t" r="r" b="b"/>
              <a:pathLst>
                <a:path w="42" h="24" extrusionOk="0">
                  <a:moveTo>
                    <a:pt x="36" y="24"/>
                  </a:moveTo>
                  <a:lnTo>
                    <a:pt x="18" y="0"/>
                  </a:lnTo>
                  <a:lnTo>
                    <a:pt x="0" y="6"/>
                  </a:lnTo>
                  <a:lnTo>
                    <a:pt x="42" y="24"/>
                  </a:lnTo>
                  <a:lnTo>
                    <a:pt x="36" y="24"/>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3" name="Google Shape;443;p15"/>
            <p:cNvSpPr/>
            <p:nvPr/>
          </p:nvSpPr>
          <p:spPr>
            <a:xfrm>
              <a:off x="4818491" y="2286030"/>
              <a:ext cx="207758" cy="134124"/>
            </a:xfrm>
            <a:custGeom>
              <a:avLst/>
              <a:gdLst/>
              <a:ahLst/>
              <a:cxnLst/>
              <a:rect l="l" t="t" r="r" b="b"/>
              <a:pathLst>
                <a:path w="32" h="21" extrusionOk="0">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4" name="Google Shape;444;p15"/>
            <p:cNvSpPr/>
            <p:nvPr/>
          </p:nvSpPr>
          <p:spPr>
            <a:xfrm>
              <a:off x="4818487" y="2351777"/>
              <a:ext cx="51282" cy="57857"/>
            </a:xfrm>
            <a:custGeom>
              <a:avLst/>
              <a:gdLst/>
              <a:ahLst/>
              <a:cxnLst/>
              <a:rect l="l" t="t" r="r" b="b"/>
              <a:pathLst>
                <a:path w="48" h="54" extrusionOk="0">
                  <a:moveTo>
                    <a:pt x="42" y="42"/>
                  </a:moveTo>
                  <a:lnTo>
                    <a:pt x="48" y="54"/>
                  </a:lnTo>
                  <a:lnTo>
                    <a:pt x="0" y="0"/>
                  </a:lnTo>
                  <a:lnTo>
                    <a:pt x="12" y="18"/>
                  </a:lnTo>
                  <a:lnTo>
                    <a:pt x="42" y="4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5" name="Google Shape;445;p15"/>
            <p:cNvSpPr/>
            <p:nvPr/>
          </p:nvSpPr>
          <p:spPr>
            <a:xfrm>
              <a:off x="4650180" y="2203189"/>
              <a:ext cx="142012" cy="77581"/>
            </a:xfrm>
            <a:custGeom>
              <a:avLst/>
              <a:gdLst/>
              <a:ahLst/>
              <a:cxnLst/>
              <a:rect l="l" t="t" r="r" b="b"/>
              <a:pathLst>
                <a:path w="22" h="12" extrusionOk="0">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6" name="Google Shape;446;p15"/>
            <p:cNvSpPr/>
            <p:nvPr/>
          </p:nvSpPr>
          <p:spPr>
            <a:xfrm>
              <a:off x="4734332" y="2280770"/>
              <a:ext cx="135437" cy="74951"/>
            </a:xfrm>
            <a:custGeom>
              <a:avLst/>
              <a:gdLst/>
              <a:ahLst/>
              <a:cxnLst/>
              <a:rect l="l" t="t" r="r" b="b"/>
              <a:pathLst>
                <a:path w="21" h="12" extrusionOk="0">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7" name="Google Shape;447;p15"/>
            <p:cNvSpPr/>
            <p:nvPr/>
          </p:nvSpPr>
          <p:spPr>
            <a:xfrm>
              <a:off x="4747481" y="2241324"/>
              <a:ext cx="115713" cy="57857"/>
            </a:xfrm>
            <a:custGeom>
              <a:avLst/>
              <a:gdLst/>
              <a:ahLst/>
              <a:cxnLst/>
              <a:rect l="l" t="t" r="r" b="b"/>
              <a:pathLst>
                <a:path w="108" h="54" extrusionOk="0">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8" name="Google Shape;448;p15"/>
            <p:cNvSpPr/>
            <p:nvPr/>
          </p:nvSpPr>
          <p:spPr>
            <a:xfrm>
              <a:off x="4869769" y="2409635"/>
              <a:ext cx="144642" cy="123603"/>
            </a:xfrm>
            <a:custGeom>
              <a:avLst/>
              <a:gdLst/>
              <a:ahLst/>
              <a:cxnLst/>
              <a:rect l="l" t="t" r="r" b="b"/>
              <a:pathLst>
                <a:path w="132" h="115" extrusionOk="0">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9" name="Google Shape;449;p15"/>
            <p:cNvSpPr/>
            <p:nvPr/>
          </p:nvSpPr>
          <p:spPr>
            <a:xfrm>
              <a:off x="4779039" y="2351776"/>
              <a:ext cx="105194" cy="181460"/>
            </a:xfrm>
            <a:custGeom>
              <a:avLst/>
              <a:gdLst/>
              <a:ahLst/>
              <a:cxnLst/>
              <a:rect l="l" t="t" r="r" b="b"/>
              <a:pathLst>
                <a:path w="16" h="28" extrusionOk="0">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0" name="Google Shape;450;p15"/>
            <p:cNvSpPr/>
            <p:nvPr/>
          </p:nvSpPr>
          <p:spPr>
            <a:xfrm>
              <a:off x="4681735" y="2324166"/>
              <a:ext cx="122287" cy="142012"/>
            </a:xfrm>
            <a:custGeom>
              <a:avLst/>
              <a:gdLst/>
              <a:ahLst/>
              <a:cxnLst/>
              <a:rect l="l" t="t" r="r" b="b"/>
              <a:pathLst>
                <a:path w="19" h="22" extrusionOk="0">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1" name="Google Shape;451;p15"/>
            <p:cNvSpPr/>
            <p:nvPr/>
          </p:nvSpPr>
          <p:spPr>
            <a:xfrm>
              <a:off x="4811912" y="2053289"/>
              <a:ext cx="64432" cy="39448"/>
            </a:xfrm>
            <a:custGeom>
              <a:avLst/>
              <a:gdLst/>
              <a:ahLst/>
              <a:cxnLst/>
              <a:rect l="l" t="t" r="r" b="b"/>
              <a:pathLst>
                <a:path w="60" h="36" extrusionOk="0">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2" name="Google Shape;452;p15"/>
            <p:cNvSpPr/>
            <p:nvPr/>
          </p:nvSpPr>
          <p:spPr>
            <a:xfrm>
              <a:off x="4694884" y="2073013"/>
              <a:ext cx="201183" cy="180146"/>
            </a:xfrm>
            <a:custGeom>
              <a:avLst/>
              <a:gdLst/>
              <a:ahLst/>
              <a:cxnLst/>
              <a:rect l="l" t="t" r="r" b="b"/>
              <a:pathLst>
                <a:path w="31" h="28" extrusionOk="0">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3" name="Google Shape;453;p15"/>
            <p:cNvSpPr/>
            <p:nvPr/>
          </p:nvSpPr>
          <p:spPr>
            <a:xfrm>
              <a:off x="4531833" y="2305754"/>
              <a:ext cx="90730" cy="49967"/>
            </a:xfrm>
            <a:custGeom>
              <a:avLst/>
              <a:gdLst/>
              <a:ahLst/>
              <a:cxnLst/>
              <a:rect l="l" t="t" r="r" b="b"/>
              <a:pathLst>
                <a:path w="84" h="48" extrusionOk="0">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4" name="Google Shape;454;p15"/>
            <p:cNvSpPr/>
            <p:nvPr/>
          </p:nvSpPr>
          <p:spPr>
            <a:xfrm>
              <a:off x="4591177" y="2021073"/>
              <a:ext cx="39279" cy="51940"/>
            </a:xfrm>
            <a:custGeom>
              <a:avLst/>
              <a:gdLst/>
              <a:ahLst/>
              <a:cxnLst/>
              <a:rect l="l" t="t" r="r" b="b"/>
              <a:pathLst>
                <a:path w="9" h="16" extrusionOk="0">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5" name="Google Shape;455;p15"/>
            <p:cNvSpPr/>
            <p:nvPr/>
          </p:nvSpPr>
          <p:spPr>
            <a:xfrm>
              <a:off x="4460827" y="2182152"/>
              <a:ext cx="71006" cy="64431"/>
            </a:xfrm>
            <a:custGeom>
              <a:avLst/>
              <a:gdLst/>
              <a:ahLst/>
              <a:cxnLst/>
              <a:rect l="l" t="t" r="r" b="b"/>
              <a:pathLst>
                <a:path w="66" h="60" extrusionOk="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6" name="Google Shape;456;p15"/>
            <p:cNvSpPr/>
            <p:nvPr/>
          </p:nvSpPr>
          <p:spPr>
            <a:xfrm>
              <a:off x="4408230" y="2919826"/>
              <a:ext cx="326101" cy="240632"/>
            </a:xfrm>
            <a:custGeom>
              <a:avLst/>
              <a:gdLst/>
              <a:ahLst/>
              <a:cxnLst/>
              <a:rect l="l" t="t" r="r" b="b"/>
              <a:pathLst>
                <a:path w="300" h="223" extrusionOk="0">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7" name="Google Shape;457;p15"/>
            <p:cNvSpPr/>
            <p:nvPr/>
          </p:nvSpPr>
          <p:spPr>
            <a:xfrm>
              <a:off x="4408230" y="2919826"/>
              <a:ext cx="326101" cy="240632"/>
            </a:xfrm>
            <a:custGeom>
              <a:avLst/>
              <a:gdLst/>
              <a:ahLst/>
              <a:cxnLst/>
              <a:rect l="l" t="t" r="r" b="b"/>
              <a:pathLst>
                <a:path w="300" h="223" extrusionOk="0">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8" name="Google Shape;458;p15"/>
            <p:cNvSpPr/>
            <p:nvPr/>
          </p:nvSpPr>
          <p:spPr>
            <a:xfrm>
              <a:off x="4155767" y="2886953"/>
              <a:ext cx="337936" cy="318212"/>
            </a:xfrm>
            <a:custGeom>
              <a:avLst/>
              <a:gdLst/>
              <a:ahLst/>
              <a:cxnLst/>
              <a:rect l="l" t="t" r="r" b="b"/>
              <a:pathLst>
                <a:path w="52" h="49" extrusionOk="0">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9" name="Google Shape;459;p15"/>
            <p:cNvSpPr/>
            <p:nvPr/>
          </p:nvSpPr>
          <p:spPr>
            <a:xfrm>
              <a:off x="5255042" y="3180182"/>
              <a:ext cx="194609" cy="262985"/>
            </a:xfrm>
            <a:custGeom>
              <a:avLst/>
              <a:gdLst/>
              <a:ahLst/>
              <a:cxnLst/>
              <a:rect l="l" t="t" r="r" b="b"/>
              <a:pathLst>
                <a:path w="180" h="246" extrusionOk="0">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0" name="Google Shape;460;p15"/>
            <p:cNvSpPr/>
            <p:nvPr/>
          </p:nvSpPr>
          <p:spPr>
            <a:xfrm>
              <a:off x="4694887" y="3160457"/>
              <a:ext cx="26299" cy="102564"/>
            </a:xfrm>
            <a:custGeom>
              <a:avLst/>
              <a:gdLst/>
              <a:ahLst/>
              <a:cxnLst/>
              <a:rect l="l" t="t" r="r" b="b"/>
              <a:pathLst>
                <a:path w="24" h="96" extrusionOk="0">
                  <a:moveTo>
                    <a:pt x="12" y="0"/>
                  </a:moveTo>
                  <a:lnTo>
                    <a:pt x="12" y="0"/>
                  </a:lnTo>
                  <a:lnTo>
                    <a:pt x="24" y="42"/>
                  </a:lnTo>
                  <a:lnTo>
                    <a:pt x="0" y="48"/>
                  </a:lnTo>
                  <a:lnTo>
                    <a:pt x="0" y="66"/>
                  </a:lnTo>
                  <a:lnTo>
                    <a:pt x="18" y="96"/>
                  </a:lnTo>
                  <a:lnTo>
                    <a:pt x="24" y="96"/>
                  </a:lnTo>
                  <a:lnTo>
                    <a:pt x="12"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1" name="Google Shape;461;p15"/>
            <p:cNvSpPr/>
            <p:nvPr/>
          </p:nvSpPr>
          <p:spPr>
            <a:xfrm>
              <a:off x="4694887" y="3160457"/>
              <a:ext cx="26299" cy="102564"/>
            </a:xfrm>
            <a:custGeom>
              <a:avLst/>
              <a:gdLst/>
              <a:ahLst/>
              <a:cxnLst/>
              <a:rect l="l" t="t" r="r" b="b"/>
              <a:pathLst>
                <a:path w="24" h="96" extrusionOk="0">
                  <a:moveTo>
                    <a:pt x="12" y="0"/>
                  </a:moveTo>
                  <a:lnTo>
                    <a:pt x="12" y="0"/>
                  </a:lnTo>
                  <a:lnTo>
                    <a:pt x="24" y="42"/>
                  </a:lnTo>
                  <a:lnTo>
                    <a:pt x="0" y="48"/>
                  </a:lnTo>
                  <a:lnTo>
                    <a:pt x="0" y="66"/>
                  </a:lnTo>
                  <a:lnTo>
                    <a:pt x="18" y="96"/>
                  </a:lnTo>
                  <a:lnTo>
                    <a:pt x="24" y="96"/>
                  </a:lnTo>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2" name="Google Shape;462;p15"/>
            <p:cNvSpPr/>
            <p:nvPr/>
          </p:nvSpPr>
          <p:spPr>
            <a:xfrm>
              <a:off x="4681738" y="2927714"/>
              <a:ext cx="214332" cy="335307"/>
            </a:xfrm>
            <a:custGeom>
              <a:avLst/>
              <a:gdLst/>
              <a:ahLst/>
              <a:cxnLst/>
              <a:rect l="l" t="t" r="r" b="b"/>
              <a:pathLst>
                <a:path w="198" h="313" extrusionOk="0">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3" name="Google Shape;463;p15"/>
            <p:cNvSpPr/>
            <p:nvPr/>
          </p:nvSpPr>
          <p:spPr>
            <a:xfrm>
              <a:off x="4681738" y="2927714"/>
              <a:ext cx="214332" cy="335307"/>
            </a:xfrm>
            <a:custGeom>
              <a:avLst/>
              <a:gdLst/>
              <a:ahLst/>
              <a:cxnLst/>
              <a:rect l="l" t="t" r="r" b="b"/>
              <a:pathLst>
                <a:path w="198" h="313" extrusionOk="0">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4" name="Google Shape;464;p15"/>
            <p:cNvSpPr/>
            <p:nvPr/>
          </p:nvSpPr>
          <p:spPr>
            <a:xfrm>
              <a:off x="4747481" y="3877093"/>
              <a:ext cx="330046" cy="293229"/>
            </a:xfrm>
            <a:custGeom>
              <a:avLst/>
              <a:gdLst/>
              <a:ahLst/>
              <a:cxnLst/>
              <a:rect l="l" t="t" r="r" b="b"/>
              <a:pathLst>
                <a:path w="51" h="45" extrusionOk="0">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E5B8B7"/>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5" name="Google Shape;465;p15"/>
            <p:cNvSpPr/>
            <p:nvPr/>
          </p:nvSpPr>
          <p:spPr>
            <a:xfrm>
              <a:off x="4818487" y="3781103"/>
              <a:ext cx="195924" cy="194610"/>
            </a:xfrm>
            <a:custGeom>
              <a:avLst/>
              <a:gdLst/>
              <a:ahLst/>
              <a:cxnLst/>
              <a:rect l="l" t="t" r="r" b="b"/>
              <a:pathLst>
                <a:path w="180" h="180" extrusionOk="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6" name="Google Shape;466;p15"/>
            <p:cNvSpPr/>
            <p:nvPr/>
          </p:nvSpPr>
          <p:spPr>
            <a:xfrm>
              <a:off x="5019674" y="3631200"/>
              <a:ext cx="222223" cy="349770"/>
            </a:xfrm>
            <a:custGeom>
              <a:avLst/>
              <a:gdLst/>
              <a:ahLst/>
              <a:cxnLst/>
              <a:rect l="l" t="t" r="r" b="b"/>
              <a:pathLst>
                <a:path w="34" h="54" extrusionOk="0">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7" name="Google Shape;467;p15"/>
            <p:cNvSpPr/>
            <p:nvPr/>
          </p:nvSpPr>
          <p:spPr>
            <a:xfrm>
              <a:off x="5019671" y="3431331"/>
              <a:ext cx="215648" cy="219592"/>
            </a:xfrm>
            <a:custGeom>
              <a:avLst/>
              <a:gdLst/>
              <a:ahLst/>
              <a:cxnLst/>
              <a:rect l="l" t="t" r="r" b="b"/>
              <a:pathLst>
                <a:path w="33" h="34" extrusionOk="0">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8" name="Google Shape;468;p15"/>
            <p:cNvSpPr/>
            <p:nvPr/>
          </p:nvSpPr>
          <p:spPr>
            <a:xfrm>
              <a:off x="4655439" y="3533895"/>
              <a:ext cx="247206" cy="247206"/>
            </a:xfrm>
            <a:custGeom>
              <a:avLst/>
              <a:gdLst/>
              <a:ahLst/>
              <a:cxnLst/>
              <a:rect l="l" t="t" r="r" b="b"/>
              <a:pathLst>
                <a:path w="38" h="38" extrusionOk="0">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9" name="Google Shape;469;p15"/>
            <p:cNvSpPr/>
            <p:nvPr/>
          </p:nvSpPr>
          <p:spPr>
            <a:xfrm>
              <a:off x="4655436" y="3301155"/>
              <a:ext cx="383959" cy="381329"/>
            </a:xfrm>
            <a:custGeom>
              <a:avLst/>
              <a:gdLst/>
              <a:ahLst/>
              <a:cxnLst/>
              <a:rect l="l" t="t" r="r" b="b"/>
              <a:pathLst>
                <a:path w="59" h="59" extrusionOk="0">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0" name="Google Shape;470;p15"/>
            <p:cNvSpPr/>
            <p:nvPr/>
          </p:nvSpPr>
          <p:spPr>
            <a:xfrm>
              <a:off x="5084102" y="3042114"/>
              <a:ext cx="306377" cy="293228"/>
            </a:xfrm>
            <a:custGeom>
              <a:avLst/>
              <a:gdLst/>
              <a:ahLst/>
              <a:cxnLst/>
              <a:rect l="l" t="t" r="r" b="b"/>
              <a:pathLst>
                <a:path w="47" h="45" extrusionOk="0">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1" name="Google Shape;471;p15"/>
            <p:cNvSpPr/>
            <p:nvPr/>
          </p:nvSpPr>
          <p:spPr>
            <a:xfrm>
              <a:off x="5103825" y="3314304"/>
              <a:ext cx="169626" cy="194610"/>
            </a:xfrm>
            <a:custGeom>
              <a:avLst/>
              <a:gdLst/>
              <a:ahLst/>
              <a:cxnLst/>
              <a:rect l="l" t="t" r="r" b="b"/>
              <a:pathLst>
                <a:path w="26" h="30" extrusionOk="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2" name="Google Shape;472;p15"/>
            <p:cNvSpPr/>
            <p:nvPr/>
          </p:nvSpPr>
          <p:spPr>
            <a:xfrm>
              <a:off x="4921052" y="3735080"/>
              <a:ext cx="156476" cy="148588"/>
            </a:xfrm>
            <a:custGeom>
              <a:avLst/>
              <a:gdLst/>
              <a:ahLst/>
              <a:cxnLst/>
              <a:rect l="l" t="t" r="r" b="b"/>
              <a:pathLst>
                <a:path w="24" h="23" extrusionOk="0">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3" name="Google Shape;473;p15"/>
            <p:cNvSpPr/>
            <p:nvPr/>
          </p:nvSpPr>
          <p:spPr>
            <a:xfrm>
              <a:off x="4863194" y="3335343"/>
              <a:ext cx="280079" cy="451020"/>
            </a:xfrm>
            <a:custGeom>
              <a:avLst/>
              <a:gdLst/>
              <a:ahLst/>
              <a:cxnLst/>
              <a:rect l="l" t="t" r="r" b="b"/>
              <a:pathLst>
                <a:path w="43" h="70" extrusionOk="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4" name="Google Shape;474;p15"/>
            <p:cNvSpPr/>
            <p:nvPr/>
          </p:nvSpPr>
          <p:spPr>
            <a:xfrm>
              <a:off x="4305665" y="3101286"/>
              <a:ext cx="155161" cy="117029"/>
            </a:xfrm>
            <a:custGeom>
              <a:avLst/>
              <a:gdLst/>
              <a:ahLst/>
              <a:cxnLst/>
              <a:rect l="l" t="t" r="r" b="b"/>
              <a:pathLst>
                <a:path w="144" h="109" extrusionOk="0">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5" name="Google Shape;475;p15"/>
            <p:cNvSpPr/>
            <p:nvPr/>
          </p:nvSpPr>
          <p:spPr>
            <a:xfrm>
              <a:off x="4305665" y="3101286"/>
              <a:ext cx="155161" cy="117029"/>
            </a:xfrm>
            <a:custGeom>
              <a:avLst/>
              <a:gdLst/>
              <a:ahLst/>
              <a:cxnLst/>
              <a:rect l="l" t="t" r="r" b="b"/>
              <a:pathLst>
                <a:path w="144" h="109" extrusionOk="0">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6" name="Google Shape;476;p15"/>
            <p:cNvSpPr/>
            <p:nvPr/>
          </p:nvSpPr>
          <p:spPr>
            <a:xfrm>
              <a:off x="4408233" y="3186754"/>
              <a:ext cx="19723" cy="5260"/>
            </a:xfrm>
            <a:custGeom>
              <a:avLst/>
              <a:gdLst/>
              <a:ahLst/>
              <a:cxnLst/>
              <a:rect l="l" t="t" r="r" b="b"/>
              <a:pathLst>
                <a:path w="18" h="6" extrusionOk="0">
                  <a:moveTo>
                    <a:pt x="0" y="6"/>
                  </a:moveTo>
                  <a:lnTo>
                    <a:pt x="6" y="6"/>
                  </a:lnTo>
                  <a:lnTo>
                    <a:pt x="18" y="0"/>
                  </a:lnTo>
                  <a:lnTo>
                    <a:pt x="0" y="6"/>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7" name="Google Shape;477;p15"/>
            <p:cNvSpPr/>
            <p:nvPr/>
          </p:nvSpPr>
          <p:spPr>
            <a:xfrm>
              <a:off x="4408233" y="3186754"/>
              <a:ext cx="19723" cy="5260"/>
            </a:xfrm>
            <a:custGeom>
              <a:avLst/>
              <a:gdLst/>
              <a:ahLst/>
              <a:cxnLst/>
              <a:rect l="l" t="t" r="r" b="b"/>
              <a:pathLst>
                <a:path w="18" h="6" extrusionOk="0">
                  <a:moveTo>
                    <a:pt x="0" y="6"/>
                  </a:moveTo>
                  <a:lnTo>
                    <a:pt x="6" y="6"/>
                  </a:lnTo>
                  <a:lnTo>
                    <a:pt x="18" y="0"/>
                  </a:lnTo>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8" name="Google Shape;478;p15"/>
            <p:cNvSpPr/>
            <p:nvPr/>
          </p:nvSpPr>
          <p:spPr>
            <a:xfrm>
              <a:off x="4343798" y="3192016"/>
              <a:ext cx="84156" cy="109138"/>
            </a:xfrm>
            <a:custGeom>
              <a:avLst/>
              <a:gdLst/>
              <a:ahLst/>
              <a:cxnLst/>
              <a:rect l="l" t="t" r="r" b="b"/>
              <a:pathLst>
                <a:path w="78" h="102" extrusionOk="0">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79" name="Google Shape;479;p15"/>
            <p:cNvSpPr/>
            <p:nvPr/>
          </p:nvSpPr>
          <p:spPr>
            <a:xfrm>
              <a:off x="4468717" y="3107860"/>
              <a:ext cx="245891" cy="220907"/>
            </a:xfrm>
            <a:custGeom>
              <a:avLst/>
              <a:gdLst/>
              <a:ahLst/>
              <a:cxnLst/>
              <a:rect l="l" t="t" r="r" b="b"/>
              <a:pathLst>
                <a:path w="228" h="205" extrusionOk="0">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0" name="Google Shape;480;p15"/>
            <p:cNvSpPr/>
            <p:nvPr/>
          </p:nvSpPr>
          <p:spPr>
            <a:xfrm>
              <a:off x="4708033" y="3192015"/>
              <a:ext cx="265615" cy="155162"/>
            </a:xfrm>
            <a:custGeom>
              <a:avLst/>
              <a:gdLst/>
              <a:ahLst/>
              <a:cxnLst/>
              <a:rect l="l" t="t" r="r" b="b"/>
              <a:pathLst>
                <a:path w="246" h="144" extrusionOk="0">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1" name="Google Shape;481;p15"/>
            <p:cNvSpPr/>
            <p:nvPr/>
          </p:nvSpPr>
          <p:spPr>
            <a:xfrm>
              <a:off x="4630456" y="3335341"/>
              <a:ext cx="161736" cy="193295"/>
            </a:xfrm>
            <a:custGeom>
              <a:avLst/>
              <a:gdLst/>
              <a:ahLst/>
              <a:cxnLst/>
              <a:rect l="l" t="t" r="r" b="b"/>
              <a:pathLst>
                <a:path w="150" h="180" extrusionOk="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2" name="Google Shape;482;p15"/>
            <p:cNvSpPr/>
            <p:nvPr/>
          </p:nvSpPr>
          <p:spPr>
            <a:xfrm>
              <a:off x="4597583" y="3374792"/>
              <a:ext cx="97305" cy="107824"/>
            </a:xfrm>
            <a:custGeom>
              <a:avLst/>
              <a:gdLst/>
              <a:ahLst/>
              <a:cxnLst/>
              <a:rect l="l" t="t" r="r" b="b"/>
              <a:pathLst>
                <a:path w="90" h="102" extrusionOk="0">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3" name="Google Shape;483;p15"/>
            <p:cNvSpPr/>
            <p:nvPr/>
          </p:nvSpPr>
          <p:spPr>
            <a:xfrm>
              <a:off x="4571281" y="3160458"/>
              <a:ext cx="155161" cy="214332"/>
            </a:xfrm>
            <a:custGeom>
              <a:avLst/>
              <a:gdLst/>
              <a:ahLst/>
              <a:cxnLst/>
              <a:rect l="l" t="t" r="r" b="b"/>
              <a:pathLst>
                <a:path w="144" h="198" extrusionOk="0">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4" name="Google Shape;484;p15"/>
            <p:cNvSpPr/>
            <p:nvPr/>
          </p:nvSpPr>
          <p:spPr>
            <a:xfrm>
              <a:off x="4571281" y="3160458"/>
              <a:ext cx="155161" cy="214332"/>
            </a:xfrm>
            <a:custGeom>
              <a:avLst/>
              <a:gdLst/>
              <a:ahLst/>
              <a:cxnLst/>
              <a:rect l="l" t="t" r="r" b="b"/>
              <a:pathLst>
                <a:path w="144" h="198" extrusionOk="0">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5" name="Google Shape;485;p15"/>
            <p:cNvSpPr/>
            <p:nvPr/>
          </p:nvSpPr>
          <p:spPr>
            <a:xfrm>
              <a:off x="4427957" y="3152566"/>
              <a:ext cx="52597" cy="130179"/>
            </a:xfrm>
            <a:custGeom>
              <a:avLst/>
              <a:gdLst/>
              <a:ahLst/>
              <a:cxnLst/>
              <a:rect l="l" t="t" r="r" b="b"/>
              <a:pathLst>
                <a:path w="48" h="120" extrusionOk="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6" name="Google Shape;486;p15"/>
            <p:cNvSpPr/>
            <p:nvPr/>
          </p:nvSpPr>
          <p:spPr>
            <a:xfrm>
              <a:off x="4408230" y="3186756"/>
              <a:ext cx="46022" cy="102564"/>
            </a:xfrm>
            <a:custGeom>
              <a:avLst/>
              <a:gdLst/>
              <a:ahLst/>
              <a:cxnLst/>
              <a:rect l="l" t="t" r="r" b="b"/>
              <a:pathLst>
                <a:path w="42" h="96" extrusionOk="0">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7" name="Google Shape;487;p15"/>
            <p:cNvSpPr/>
            <p:nvPr/>
          </p:nvSpPr>
          <p:spPr>
            <a:xfrm>
              <a:off x="4650176" y="3762695"/>
              <a:ext cx="265615" cy="269559"/>
            </a:xfrm>
            <a:custGeom>
              <a:avLst/>
              <a:gdLst/>
              <a:ahLst/>
              <a:cxnLst/>
              <a:rect l="l" t="t" r="r" b="b"/>
              <a:pathLst>
                <a:path w="246" h="252" extrusionOk="0">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8" name="Google Shape;488;p15"/>
            <p:cNvSpPr/>
            <p:nvPr/>
          </p:nvSpPr>
          <p:spPr>
            <a:xfrm>
              <a:off x="4427954" y="3023706"/>
              <a:ext cx="65746" cy="77581"/>
            </a:xfrm>
            <a:custGeom>
              <a:avLst/>
              <a:gdLst/>
              <a:ahLst/>
              <a:cxnLst/>
              <a:rect l="l" t="t" r="r" b="b"/>
              <a:pathLst>
                <a:path w="10" h="12" extrusionOk="0">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9" name="Google Shape;489;p15"/>
            <p:cNvSpPr/>
            <p:nvPr/>
          </p:nvSpPr>
          <p:spPr>
            <a:xfrm>
              <a:off x="860559" y="1306409"/>
              <a:ext cx="560158" cy="763972"/>
            </a:xfrm>
            <a:custGeom>
              <a:avLst/>
              <a:gdLst/>
              <a:ahLst/>
              <a:cxnLst/>
              <a:rect l="l" t="t" r="r" b="b"/>
              <a:pathLst>
                <a:path w="516" h="709" extrusionOk="0">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0" name="Google Shape;490;p15"/>
            <p:cNvSpPr/>
            <p:nvPr/>
          </p:nvSpPr>
          <p:spPr>
            <a:xfrm>
              <a:off x="1420717" y="1274853"/>
              <a:ext cx="1755426" cy="1203157"/>
            </a:xfrm>
            <a:custGeom>
              <a:avLst/>
              <a:gdLst/>
              <a:ahLst/>
              <a:cxnLst/>
              <a:rect l="l" t="t" r="r" b="b"/>
              <a:pathLst>
                <a:path w="1622" h="1117" extrusionOk="0">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1" name="Google Shape;491;p15"/>
            <p:cNvSpPr/>
            <p:nvPr/>
          </p:nvSpPr>
          <p:spPr>
            <a:xfrm>
              <a:off x="1752079" y="2276827"/>
              <a:ext cx="1188694" cy="614070"/>
            </a:xfrm>
            <a:custGeom>
              <a:avLst/>
              <a:gdLst/>
              <a:ahLst/>
              <a:cxnLst/>
              <a:rect l="l" t="t" r="r" b="b"/>
              <a:pathLst>
                <a:path w="1099" h="571" extrusionOk="0">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2" name="Google Shape;492;p15"/>
            <p:cNvSpPr/>
            <p:nvPr/>
          </p:nvSpPr>
          <p:spPr>
            <a:xfrm>
              <a:off x="2510795" y="3110490"/>
              <a:ext cx="92045" cy="93359"/>
            </a:xfrm>
            <a:custGeom>
              <a:avLst/>
              <a:gdLst/>
              <a:ahLst/>
              <a:cxnLst/>
              <a:rect l="l" t="t" r="r" b="b"/>
              <a:pathLst>
                <a:path w="14" h="14" extrusionOk="0">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3" name="Google Shape;493;p15"/>
            <p:cNvSpPr/>
            <p:nvPr/>
          </p:nvSpPr>
          <p:spPr>
            <a:xfrm>
              <a:off x="2543664" y="3195961"/>
              <a:ext cx="78896" cy="57857"/>
            </a:xfrm>
            <a:custGeom>
              <a:avLst/>
              <a:gdLst/>
              <a:ahLst/>
              <a:cxnLst/>
              <a:rect l="l" t="t" r="r" b="b"/>
              <a:pathLst>
                <a:path w="12" h="9" extrusionOk="0">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4" name="Google Shape;494;p15"/>
            <p:cNvSpPr/>
            <p:nvPr/>
          </p:nvSpPr>
          <p:spPr>
            <a:xfrm>
              <a:off x="2615987" y="3228833"/>
              <a:ext cx="117029" cy="49967"/>
            </a:xfrm>
            <a:custGeom>
              <a:avLst/>
              <a:gdLst/>
              <a:ahLst/>
              <a:cxnLst/>
              <a:rect l="l" t="t" r="r" b="b"/>
              <a:pathLst>
                <a:path w="18" h="8" extrusionOk="0">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5" name="Google Shape;495;p15"/>
            <p:cNvSpPr/>
            <p:nvPr/>
          </p:nvSpPr>
          <p:spPr>
            <a:xfrm>
              <a:off x="2693566" y="3170977"/>
              <a:ext cx="240631" cy="264300"/>
            </a:xfrm>
            <a:custGeom>
              <a:avLst/>
              <a:gdLst/>
              <a:ahLst/>
              <a:cxnLst/>
              <a:rect l="l" t="t" r="r" b="b"/>
              <a:pathLst>
                <a:path w="37" h="41" extrusionOk="0">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CC00CC"/>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6" name="Google Shape;496;p15"/>
            <p:cNvSpPr/>
            <p:nvPr/>
          </p:nvSpPr>
          <p:spPr>
            <a:xfrm>
              <a:off x="2772462" y="3390569"/>
              <a:ext cx="161735" cy="115714"/>
            </a:xfrm>
            <a:custGeom>
              <a:avLst/>
              <a:gdLst/>
              <a:ahLst/>
              <a:cxnLst/>
              <a:rect l="l" t="t" r="r" b="b"/>
              <a:pathLst>
                <a:path w="150" h="108" extrusionOk="0">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7" name="Google Shape;497;p15"/>
            <p:cNvSpPr/>
            <p:nvPr/>
          </p:nvSpPr>
          <p:spPr>
            <a:xfrm>
              <a:off x="2772462" y="3390569"/>
              <a:ext cx="161735" cy="115714"/>
            </a:xfrm>
            <a:custGeom>
              <a:avLst/>
              <a:gdLst/>
              <a:ahLst/>
              <a:cxnLst/>
              <a:rect l="l" t="t" r="r" b="b"/>
              <a:pathLst>
                <a:path w="150" h="108" extrusionOk="0">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8" name="Google Shape;498;p15"/>
            <p:cNvSpPr/>
            <p:nvPr/>
          </p:nvSpPr>
          <p:spPr>
            <a:xfrm>
              <a:off x="3057804" y="3247243"/>
              <a:ext cx="97305" cy="148586"/>
            </a:xfrm>
            <a:custGeom>
              <a:avLst/>
              <a:gdLst/>
              <a:ahLst/>
              <a:cxnLst/>
              <a:rect l="l" t="t" r="r" b="b"/>
              <a:pathLst>
                <a:path w="90" h="138" extrusionOk="0">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9" name="Google Shape;499;p15"/>
            <p:cNvSpPr/>
            <p:nvPr/>
          </p:nvSpPr>
          <p:spPr>
            <a:xfrm>
              <a:off x="3057804" y="3247243"/>
              <a:ext cx="97305" cy="148586"/>
            </a:xfrm>
            <a:custGeom>
              <a:avLst/>
              <a:gdLst/>
              <a:ahLst/>
              <a:cxnLst/>
              <a:rect l="l" t="t" r="r" b="b"/>
              <a:pathLst>
                <a:path w="90" h="138" extrusionOk="0">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0" name="Google Shape;500;p15"/>
            <p:cNvSpPr/>
            <p:nvPr/>
          </p:nvSpPr>
          <p:spPr>
            <a:xfrm>
              <a:off x="3202445" y="3306415"/>
              <a:ext cx="63116" cy="77582"/>
            </a:xfrm>
            <a:custGeom>
              <a:avLst/>
              <a:gdLst/>
              <a:ahLst/>
              <a:cxnLst/>
              <a:rect l="l" t="t" r="r" b="b"/>
              <a:pathLst>
                <a:path w="60" h="72" extrusionOk="0">
                  <a:moveTo>
                    <a:pt x="6" y="42"/>
                  </a:moveTo>
                  <a:lnTo>
                    <a:pt x="6" y="66"/>
                  </a:lnTo>
                  <a:lnTo>
                    <a:pt x="12" y="72"/>
                  </a:lnTo>
                  <a:lnTo>
                    <a:pt x="36" y="60"/>
                  </a:lnTo>
                  <a:lnTo>
                    <a:pt x="60" y="24"/>
                  </a:lnTo>
                  <a:lnTo>
                    <a:pt x="18" y="0"/>
                  </a:lnTo>
                  <a:lnTo>
                    <a:pt x="6" y="0"/>
                  </a:lnTo>
                  <a:lnTo>
                    <a:pt x="0" y="18"/>
                  </a:lnTo>
                  <a:lnTo>
                    <a:pt x="6" y="4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1" name="Google Shape;501;p15"/>
            <p:cNvSpPr/>
            <p:nvPr/>
          </p:nvSpPr>
          <p:spPr>
            <a:xfrm>
              <a:off x="2811910" y="3882350"/>
              <a:ext cx="401052" cy="833665"/>
            </a:xfrm>
            <a:custGeom>
              <a:avLst/>
              <a:gdLst/>
              <a:ahLst/>
              <a:cxnLst/>
              <a:rect l="l" t="t" r="r" b="b"/>
              <a:pathLst>
                <a:path w="62" h="129" extrusionOk="0">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2" name="Google Shape;502;p15"/>
            <p:cNvSpPr/>
            <p:nvPr/>
          </p:nvSpPr>
          <p:spPr>
            <a:xfrm>
              <a:off x="3024928" y="3828439"/>
              <a:ext cx="184090" cy="170940"/>
            </a:xfrm>
            <a:custGeom>
              <a:avLst/>
              <a:gdLst/>
              <a:ahLst/>
              <a:cxnLst/>
              <a:rect l="l" t="t" r="r" b="b"/>
              <a:pathLst>
                <a:path w="168" h="156" extrusionOk="0">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3" name="Google Shape;503;p15"/>
            <p:cNvSpPr/>
            <p:nvPr/>
          </p:nvSpPr>
          <p:spPr>
            <a:xfrm>
              <a:off x="3118287" y="4069070"/>
              <a:ext cx="109139" cy="122288"/>
            </a:xfrm>
            <a:custGeom>
              <a:avLst/>
              <a:gdLst/>
              <a:ahLst/>
              <a:cxnLst/>
              <a:rect l="l" t="t" r="r" b="b"/>
              <a:pathLst>
                <a:path w="102" h="114" extrusionOk="0">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4" name="Google Shape;504;p15"/>
            <p:cNvSpPr/>
            <p:nvPr/>
          </p:nvSpPr>
          <p:spPr>
            <a:xfrm>
              <a:off x="2881603" y="3629886"/>
              <a:ext cx="241947" cy="264300"/>
            </a:xfrm>
            <a:custGeom>
              <a:avLst/>
              <a:gdLst/>
              <a:ahLst/>
              <a:cxnLst/>
              <a:rect l="l" t="t" r="r" b="b"/>
              <a:pathLst>
                <a:path w="37" h="41" extrusionOk="0">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5" name="Google Shape;505;p15"/>
            <p:cNvSpPr/>
            <p:nvPr/>
          </p:nvSpPr>
          <p:spPr>
            <a:xfrm>
              <a:off x="2811913" y="3312990"/>
              <a:ext cx="791586" cy="838923"/>
            </a:xfrm>
            <a:custGeom>
              <a:avLst/>
              <a:gdLst/>
              <a:ahLst/>
              <a:cxnLst/>
              <a:rect l="l" t="t" r="r" b="b"/>
              <a:pathLst>
                <a:path w="122" h="130" extrusionOk="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CC00CC"/>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6" name="Google Shape;506;p15"/>
            <p:cNvSpPr/>
            <p:nvPr/>
          </p:nvSpPr>
          <p:spPr>
            <a:xfrm>
              <a:off x="3123550" y="3836328"/>
              <a:ext cx="85471" cy="130179"/>
            </a:xfrm>
            <a:custGeom>
              <a:avLst/>
              <a:gdLst/>
              <a:ahLst/>
              <a:cxnLst/>
              <a:rect l="l" t="t" r="r" b="b"/>
              <a:pathLst>
                <a:path w="78" h="120" extrusionOk="0">
                  <a:moveTo>
                    <a:pt x="0" y="0"/>
                  </a:moveTo>
                  <a:lnTo>
                    <a:pt x="0" y="6"/>
                  </a:lnTo>
                  <a:lnTo>
                    <a:pt x="18" y="36"/>
                  </a:lnTo>
                  <a:lnTo>
                    <a:pt x="30" y="48"/>
                  </a:lnTo>
                  <a:lnTo>
                    <a:pt x="54" y="78"/>
                  </a:lnTo>
                  <a:lnTo>
                    <a:pt x="66" y="96"/>
                  </a:lnTo>
                  <a:lnTo>
                    <a:pt x="72" y="108"/>
                  </a:lnTo>
                  <a:lnTo>
                    <a:pt x="78" y="120"/>
                  </a:lnTo>
                  <a:lnTo>
                    <a:pt x="0"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7" name="Google Shape;507;p15"/>
            <p:cNvSpPr/>
            <p:nvPr/>
          </p:nvSpPr>
          <p:spPr>
            <a:xfrm>
              <a:off x="3123550" y="3836328"/>
              <a:ext cx="85471" cy="130179"/>
            </a:xfrm>
            <a:custGeom>
              <a:avLst/>
              <a:gdLst/>
              <a:ahLst/>
              <a:cxnLst/>
              <a:rect l="l" t="t" r="r" b="b"/>
              <a:pathLst>
                <a:path w="78" h="120" extrusionOk="0">
                  <a:moveTo>
                    <a:pt x="0" y="0"/>
                  </a:moveTo>
                  <a:lnTo>
                    <a:pt x="0" y="6"/>
                  </a:lnTo>
                  <a:lnTo>
                    <a:pt x="18" y="36"/>
                  </a:lnTo>
                  <a:lnTo>
                    <a:pt x="30" y="48"/>
                  </a:lnTo>
                  <a:lnTo>
                    <a:pt x="54" y="78"/>
                  </a:lnTo>
                  <a:lnTo>
                    <a:pt x="66" y="96"/>
                  </a:lnTo>
                  <a:lnTo>
                    <a:pt x="72" y="108"/>
                  </a:lnTo>
                  <a:lnTo>
                    <a:pt x="78" y="120"/>
                  </a:lnTo>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8" name="Google Shape;508;p15"/>
            <p:cNvSpPr/>
            <p:nvPr/>
          </p:nvSpPr>
          <p:spPr>
            <a:xfrm>
              <a:off x="3128810" y="3293266"/>
              <a:ext cx="80211" cy="90731"/>
            </a:xfrm>
            <a:custGeom>
              <a:avLst/>
              <a:gdLst/>
              <a:ahLst/>
              <a:cxnLst/>
              <a:rect l="l" t="t" r="r" b="b"/>
              <a:pathLst>
                <a:path w="72" h="84" extrusionOk="0">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9" name="Google Shape;509;p15"/>
            <p:cNvSpPr/>
            <p:nvPr/>
          </p:nvSpPr>
          <p:spPr>
            <a:xfrm>
              <a:off x="3128810" y="3293266"/>
              <a:ext cx="80211" cy="90731"/>
            </a:xfrm>
            <a:custGeom>
              <a:avLst/>
              <a:gdLst/>
              <a:ahLst/>
              <a:cxnLst/>
              <a:rect l="l" t="t" r="r" b="b"/>
              <a:pathLst>
                <a:path w="72" h="84" extrusionOk="0">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0" name="Google Shape;510;p15"/>
            <p:cNvSpPr/>
            <p:nvPr/>
          </p:nvSpPr>
          <p:spPr>
            <a:xfrm>
              <a:off x="2819803" y="3176238"/>
              <a:ext cx="277449" cy="232742"/>
            </a:xfrm>
            <a:custGeom>
              <a:avLst/>
              <a:gdLst/>
              <a:ahLst/>
              <a:cxnLst/>
              <a:rect l="l" t="t" r="r" b="b"/>
              <a:pathLst>
                <a:path w="43" h="36" extrusionOk="0">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1" name="Google Shape;511;p15"/>
            <p:cNvSpPr/>
            <p:nvPr/>
          </p:nvSpPr>
          <p:spPr>
            <a:xfrm>
              <a:off x="2642287" y="3435278"/>
              <a:ext cx="261671" cy="361605"/>
            </a:xfrm>
            <a:custGeom>
              <a:avLst/>
              <a:gdLst/>
              <a:ahLst/>
              <a:cxnLst/>
              <a:rect l="l" t="t" r="r" b="b"/>
              <a:pathLst>
                <a:path w="240" h="337" extrusionOk="0">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2" name="Google Shape;512;p15"/>
            <p:cNvSpPr/>
            <p:nvPr/>
          </p:nvSpPr>
          <p:spPr>
            <a:xfrm>
              <a:off x="2642287" y="3435278"/>
              <a:ext cx="261671" cy="361605"/>
            </a:xfrm>
            <a:custGeom>
              <a:avLst/>
              <a:gdLst/>
              <a:ahLst/>
              <a:cxnLst/>
              <a:rect l="l" t="t" r="r" b="b"/>
              <a:pathLst>
                <a:path w="240" h="337" extrusionOk="0">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3" name="Google Shape;513;p15"/>
            <p:cNvSpPr/>
            <p:nvPr/>
          </p:nvSpPr>
          <p:spPr>
            <a:xfrm>
              <a:off x="2660696" y="3395828"/>
              <a:ext cx="111769" cy="123603"/>
            </a:xfrm>
            <a:custGeom>
              <a:avLst/>
              <a:gdLst/>
              <a:ahLst/>
              <a:cxnLst/>
              <a:rect l="l" t="t" r="r" b="b"/>
              <a:pathLst>
                <a:path w="102" h="114" extrusionOk="0">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4" name="Google Shape;514;p15"/>
            <p:cNvSpPr/>
            <p:nvPr/>
          </p:nvSpPr>
          <p:spPr>
            <a:xfrm>
              <a:off x="2477922" y="3092083"/>
              <a:ext cx="124917" cy="57857"/>
            </a:xfrm>
            <a:custGeom>
              <a:avLst/>
              <a:gdLst/>
              <a:ahLst/>
              <a:cxnLst/>
              <a:rect l="l" t="t" r="r" b="b"/>
              <a:pathLst>
                <a:path w="19" h="9" extrusionOk="0">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5" name="Google Shape;515;p15"/>
            <p:cNvSpPr/>
            <p:nvPr/>
          </p:nvSpPr>
          <p:spPr>
            <a:xfrm>
              <a:off x="2412175" y="3057893"/>
              <a:ext cx="98619" cy="81526"/>
            </a:xfrm>
            <a:custGeom>
              <a:avLst/>
              <a:gdLst/>
              <a:ahLst/>
              <a:cxnLst/>
              <a:rect l="l" t="t" r="r" b="b"/>
              <a:pathLst>
                <a:path w="15" h="12" extrusionOk="0">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6" name="Google Shape;516;p15"/>
            <p:cNvSpPr/>
            <p:nvPr/>
          </p:nvSpPr>
          <p:spPr>
            <a:xfrm>
              <a:off x="1907244" y="2716014"/>
              <a:ext cx="624589" cy="408942"/>
            </a:xfrm>
            <a:custGeom>
              <a:avLst/>
              <a:gdLst/>
              <a:ahLst/>
              <a:cxnLst/>
              <a:rect l="l" t="t" r="r" b="b"/>
              <a:pathLst>
                <a:path w="576" h="379" extrusionOk="0">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CC00CC"/>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7" name="Google Shape;517;p15"/>
            <p:cNvSpPr/>
            <p:nvPr/>
          </p:nvSpPr>
          <p:spPr>
            <a:xfrm rot="-852288">
              <a:off x="2928941" y="1077613"/>
              <a:ext cx="673242" cy="742933"/>
            </a:xfrm>
            <a:custGeom>
              <a:avLst/>
              <a:gdLst/>
              <a:ahLst/>
              <a:cxnLst/>
              <a:rect l="l" t="t" r="r" b="b"/>
              <a:pathLst>
                <a:path w="1125" h="2047" extrusionOk="0">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8" name="Google Shape;518;p15"/>
            <p:cNvSpPr/>
            <p:nvPr/>
          </p:nvSpPr>
          <p:spPr>
            <a:xfrm>
              <a:off x="2128148" y="1277481"/>
              <a:ext cx="34188" cy="30244"/>
            </a:xfrm>
            <a:custGeom>
              <a:avLst/>
              <a:gdLst/>
              <a:ahLst/>
              <a:cxnLst/>
              <a:rect l="l" t="t" r="r" b="b"/>
              <a:pathLst>
                <a:path w="40" h="36" extrusionOk="0">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9" name="Google Shape;519;p15"/>
            <p:cNvSpPr/>
            <p:nvPr/>
          </p:nvSpPr>
          <p:spPr>
            <a:xfrm>
              <a:off x="2420061" y="1522061"/>
              <a:ext cx="0" cy="3944"/>
            </a:xfrm>
            <a:custGeom>
              <a:avLst/>
              <a:gdLst/>
              <a:ahLst/>
              <a:cxnLst/>
              <a:rect l="l" t="t" r="r" b="b"/>
              <a:pathLst>
                <a:path w="1" h="4" extrusionOk="0">
                  <a:moveTo>
                    <a:pt x="0" y="2"/>
                  </a:moveTo>
                  <a:lnTo>
                    <a:pt x="0" y="1"/>
                  </a:lnTo>
                  <a:lnTo>
                    <a:pt x="0" y="0"/>
                  </a:lnTo>
                  <a:lnTo>
                    <a:pt x="0" y="2"/>
                  </a:lnTo>
                  <a:lnTo>
                    <a:pt x="0" y="4"/>
                  </a:lnTo>
                  <a:lnTo>
                    <a:pt x="0" y="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0" name="Google Shape;520;p15"/>
            <p:cNvSpPr/>
            <p:nvPr/>
          </p:nvSpPr>
          <p:spPr>
            <a:xfrm>
              <a:off x="2715923" y="1549671"/>
              <a:ext cx="2630" cy="5260"/>
            </a:xfrm>
            <a:custGeom>
              <a:avLst/>
              <a:gdLst/>
              <a:ahLst/>
              <a:cxnLst/>
              <a:rect l="l" t="t" r="r" b="b"/>
              <a:pathLst>
                <a:path w="5" h="8" extrusionOk="0">
                  <a:moveTo>
                    <a:pt x="5" y="8"/>
                  </a:moveTo>
                  <a:lnTo>
                    <a:pt x="5" y="6"/>
                  </a:lnTo>
                  <a:lnTo>
                    <a:pt x="5" y="5"/>
                  </a:lnTo>
                  <a:lnTo>
                    <a:pt x="5" y="2"/>
                  </a:lnTo>
                  <a:lnTo>
                    <a:pt x="3" y="0"/>
                  </a:lnTo>
                  <a:lnTo>
                    <a:pt x="0" y="0"/>
                  </a:lnTo>
                  <a:lnTo>
                    <a:pt x="0" y="1"/>
                  </a:lnTo>
                  <a:lnTo>
                    <a:pt x="2" y="5"/>
                  </a:lnTo>
                  <a:lnTo>
                    <a:pt x="5" y="8"/>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1" name="Google Shape;521;p15"/>
            <p:cNvSpPr/>
            <p:nvPr/>
          </p:nvSpPr>
          <p:spPr>
            <a:xfrm>
              <a:off x="2425321" y="1203847"/>
              <a:ext cx="11834" cy="11835"/>
            </a:xfrm>
            <a:custGeom>
              <a:avLst/>
              <a:gdLst/>
              <a:ahLst/>
              <a:cxnLst/>
              <a:rect l="l" t="t" r="r" b="b"/>
              <a:pathLst>
                <a:path w="14" h="15" extrusionOk="0">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2" name="Google Shape;522;p15"/>
            <p:cNvSpPr/>
            <p:nvPr/>
          </p:nvSpPr>
          <p:spPr>
            <a:xfrm>
              <a:off x="2580486" y="1591748"/>
              <a:ext cx="119658" cy="99934"/>
            </a:xfrm>
            <a:custGeom>
              <a:avLst/>
              <a:gdLst/>
              <a:ahLst/>
              <a:cxnLst/>
              <a:rect l="l" t="t" r="r" b="b"/>
              <a:pathLst>
                <a:path w="135" h="119" extrusionOk="0">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3" name="Google Shape;523;p15"/>
            <p:cNvSpPr/>
            <p:nvPr/>
          </p:nvSpPr>
          <p:spPr>
            <a:xfrm>
              <a:off x="2484492" y="1291947"/>
              <a:ext cx="495728" cy="331362"/>
            </a:xfrm>
            <a:custGeom>
              <a:avLst/>
              <a:gdLst/>
              <a:ahLst/>
              <a:cxnLst/>
              <a:rect l="l" t="t" r="r" b="b"/>
              <a:pathLst>
                <a:path w="556" h="395" extrusionOk="0">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4" name="Google Shape;524;p15"/>
            <p:cNvSpPr/>
            <p:nvPr/>
          </p:nvSpPr>
          <p:spPr>
            <a:xfrm>
              <a:off x="2055830" y="1236718"/>
              <a:ext cx="131493" cy="120973"/>
            </a:xfrm>
            <a:custGeom>
              <a:avLst/>
              <a:gdLst/>
              <a:ahLst/>
              <a:cxnLst/>
              <a:rect l="l" t="t" r="r" b="b"/>
              <a:pathLst>
                <a:path w="148" h="146" extrusionOk="0">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5" name="Google Shape;525;p15"/>
            <p:cNvSpPr/>
            <p:nvPr/>
          </p:nvSpPr>
          <p:spPr>
            <a:xfrm>
              <a:off x="2195209" y="1192012"/>
              <a:ext cx="119658" cy="77582"/>
            </a:xfrm>
            <a:custGeom>
              <a:avLst/>
              <a:gdLst/>
              <a:ahLst/>
              <a:cxnLst/>
              <a:rect l="l" t="t" r="r" b="b"/>
              <a:pathLst>
                <a:path w="133" h="91" extrusionOk="0">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6" name="Google Shape;526;p15"/>
            <p:cNvSpPr/>
            <p:nvPr/>
          </p:nvSpPr>
          <p:spPr>
            <a:xfrm>
              <a:off x="2145245" y="1151249"/>
              <a:ext cx="90731" cy="51283"/>
            </a:xfrm>
            <a:custGeom>
              <a:avLst/>
              <a:gdLst/>
              <a:ahLst/>
              <a:cxnLst/>
              <a:rect l="l" t="t" r="r" b="b"/>
              <a:pathLst>
                <a:path w="102" h="60" extrusionOk="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7" name="Google Shape;527;p15"/>
            <p:cNvSpPr/>
            <p:nvPr/>
          </p:nvSpPr>
          <p:spPr>
            <a:xfrm>
              <a:off x="2324075" y="1202532"/>
              <a:ext cx="76266" cy="67061"/>
            </a:xfrm>
            <a:custGeom>
              <a:avLst/>
              <a:gdLst/>
              <a:ahLst/>
              <a:cxnLst/>
              <a:rect l="l" t="t" r="r" b="b"/>
              <a:pathLst>
                <a:path w="86" h="80" extrusionOk="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8" name="Google Shape;528;p15"/>
            <p:cNvSpPr/>
            <p:nvPr/>
          </p:nvSpPr>
          <p:spPr>
            <a:xfrm>
              <a:off x="2401653" y="1243295"/>
              <a:ext cx="30243" cy="38133"/>
            </a:xfrm>
            <a:custGeom>
              <a:avLst/>
              <a:gdLst/>
              <a:ahLst/>
              <a:cxnLst/>
              <a:rect l="l" t="t" r="r" b="b"/>
              <a:pathLst>
                <a:path w="34" h="46" extrusionOk="0">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29" name="Google Shape;529;p15"/>
            <p:cNvSpPr/>
            <p:nvPr/>
          </p:nvSpPr>
          <p:spPr>
            <a:xfrm>
              <a:off x="2393763" y="1190696"/>
              <a:ext cx="178830" cy="85470"/>
            </a:xfrm>
            <a:custGeom>
              <a:avLst/>
              <a:gdLst/>
              <a:ahLst/>
              <a:cxnLst/>
              <a:rect l="l" t="t" r="r" b="b"/>
              <a:pathLst>
                <a:path w="202" h="100" extrusionOk="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0" name="Google Shape;530;p15"/>
            <p:cNvSpPr/>
            <p:nvPr/>
          </p:nvSpPr>
          <p:spPr>
            <a:xfrm>
              <a:off x="2253069" y="1136785"/>
              <a:ext cx="36818" cy="31559"/>
            </a:xfrm>
            <a:custGeom>
              <a:avLst/>
              <a:gdLst/>
              <a:ahLst/>
              <a:cxnLst/>
              <a:rect l="l" t="t" r="r" b="b"/>
              <a:pathLst>
                <a:path w="40" h="37" extrusionOk="0">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1" name="Google Shape;531;p15"/>
            <p:cNvSpPr/>
            <p:nvPr/>
          </p:nvSpPr>
          <p:spPr>
            <a:xfrm rot="10800000" flipH="1">
              <a:off x="2393763" y="936917"/>
              <a:ext cx="178830" cy="268245"/>
            </a:xfrm>
            <a:custGeom>
              <a:avLst/>
              <a:gdLst/>
              <a:ahLst/>
              <a:cxnLst/>
              <a:rect l="l" t="t" r="r" b="b"/>
              <a:pathLst>
                <a:path w="201" h="319" extrusionOk="0">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2" name="Google Shape;532;p15"/>
            <p:cNvSpPr/>
            <p:nvPr/>
          </p:nvSpPr>
          <p:spPr>
            <a:xfrm>
              <a:off x="2397711" y="1159139"/>
              <a:ext cx="30244" cy="14464"/>
            </a:xfrm>
            <a:custGeom>
              <a:avLst/>
              <a:gdLst/>
              <a:ahLst/>
              <a:cxnLst/>
              <a:rect l="l" t="t" r="r" b="b"/>
              <a:pathLst>
                <a:path w="34" h="18" extrusionOk="0">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3" name="Google Shape;533;p15"/>
            <p:cNvSpPr/>
            <p:nvPr/>
          </p:nvSpPr>
          <p:spPr>
            <a:xfrm>
              <a:off x="2381928" y="1121007"/>
              <a:ext cx="27614" cy="39448"/>
            </a:xfrm>
            <a:custGeom>
              <a:avLst/>
              <a:gdLst/>
              <a:ahLst/>
              <a:cxnLst/>
              <a:rect l="l" t="t" r="r" b="b"/>
              <a:pathLst>
                <a:path w="34" h="46" extrusionOk="0">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4" name="Google Shape;534;p15"/>
            <p:cNvSpPr/>
            <p:nvPr/>
          </p:nvSpPr>
          <p:spPr>
            <a:xfrm>
              <a:off x="2326701" y="1102597"/>
              <a:ext cx="49967" cy="56542"/>
            </a:xfrm>
            <a:custGeom>
              <a:avLst/>
              <a:gdLst/>
              <a:ahLst/>
              <a:cxnLst/>
              <a:rect l="l" t="t" r="r" b="b"/>
              <a:pathLst>
                <a:path w="58" h="67" extrusionOk="0">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5" name="Google Shape;535;p15"/>
            <p:cNvSpPr/>
            <p:nvPr/>
          </p:nvSpPr>
          <p:spPr>
            <a:xfrm>
              <a:off x="2125521" y="1307726"/>
              <a:ext cx="223537" cy="194610"/>
            </a:xfrm>
            <a:custGeom>
              <a:avLst/>
              <a:gdLst/>
              <a:ahLst/>
              <a:cxnLst/>
              <a:rect l="l" t="t" r="r" b="b"/>
              <a:pathLst>
                <a:path w="249" h="231" extrusionOk="0">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6" name="Google Shape;536;p15"/>
            <p:cNvSpPr/>
            <p:nvPr/>
          </p:nvSpPr>
          <p:spPr>
            <a:xfrm>
              <a:off x="2876340" y="3874464"/>
              <a:ext cx="333992" cy="840239"/>
            </a:xfrm>
            <a:custGeom>
              <a:avLst/>
              <a:gdLst/>
              <a:ahLst/>
              <a:cxnLst/>
              <a:rect l="l" t="t" r="r" b="b"/>
              <a:pathLst>
                <a:path w="146" h="367" extrusionOk="0">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7" name="Google Shape;537;p15"/>
            <p:cNvSpPr/>
            <p:nvPr/>
          </p:nvSpPr>
          <p:spPr>
            <a:xfrm>
              <a:off x="2977590" y="3076302"/>
              <a:ext cx="30243" cy="15780"/>
            </a:xfrm>
            <a:custGeom>
              <a:avLst/>
              <a:gdLst/>
              <a:ahLst/>
              <a:cxnLst/>
              <a:rect l="l" t="t" r="r" b="b"/>
              <a:pathLst>
                <a:path w="23" h="18" extrusionOk="0">
                  <a:moveTo>
                    <a:pt x="2" y="0"/>
                  </a:moveTo>
                  <a:lnTo>
                    <a:pt x="23" y="1"/>
                  </a:lnTo>
                  <a:lnTo>
                    <a:pt x="21" y="18"/>
                  </a:lnTo>
                  <a:lnTo>
                    <a:pt x="0" y="13"/>
                  </a:lnTo>
                  <a:lnTo>
                    <a:pt x="2"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8" name="Google Shape;538;p15"/>
            <p:cNvSpPr/>
            <p:nvPr/>
          </p:nvSpPr>
          <p:spPr>
            <a:xfrm>
              <a:off x="6492391" y="3274855"/>
              <a:ext cx="95990" cy="110454"/>
            </a:xfrm>
            <a:custGeom>
              <a:avLst/>
              <a:gdLst/>
              <a:ahLst/>
              <a:cxnLst/>
              <a:rect l="l" t="t" r="r" b="b"/>
              <a:pathLst>
                <a:path w="675" h="773" extrusionOk="0">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39" name="Google Shape;539;p15"/>
            <p:cNvSpPr/>
            <p:nvPr/>
          </p:nvSpPr>
          <p:spPr>
            <a:xfrm>
              <a:off x="3841496" y="1607529"/>
              <a:ext cx="109139" cy="42078"/>
            </a:xfrm>
            <a:custGeom>
              <a:avLst/>
              <a:gdLst/>
              <a:ahLst/>
              <a:cxnLst/>
              <a:rect l="l" t="t" r="r" b="b"/>
              <a:pathLst>
                <a:path w="114" h="54" extrusionOk="0">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A9AAAD"/>
            </a:solidFill>
            <a:ln w="9525" cap="flat" cmpd="sng">
              <a:solidFill>
                <a:srgbClr val="A9AAAD"/>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0" name="Google Shape;540;p15"/>
            <p:cNvSpPr/>
            <p:nvPr/>
          </p:nvSpPr>
          <p:spPr>
            <a:xfrm>
              <a:off x="7151166" y="3374789"/>
              <a:ext cx="178830" cy="153847"/>
            </a:xfrm>
            <a:custGeom>
              <a:avLst/>
              <a:gdLst/>
              <a:ahLst/>
              <a:cxnLst/>
              <a:rect l="l" t="t" r="r" b="b"/>
              <a:pathLst>
                <a:path w="575" h="488" extrusionOk="0">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1" name="Google Shape;541;p15"/>
            <p:cNvSpPr/>
            <p:nvPr/>
          </p:nvSpPr>
          <p:spPr>
            <a:xfrm>
              <a:off x="7329996" y="3411610"/>
              <a:ext cx="144642" cy="140698"/>
            </a:xfrm>
            <a:custGeom>
              <a:avLst/>
              <a:gdLst/>
              <a:ahLst/>
              <a:cxnLst/>
              <a:rect l="l" t="t" r="r" b="b"/>
              <a:pathLst>
                <a:path w="460" h="443" extrusionOk="0">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542" name="Google Shape;542;p15"/>
            <p:cNvGrpSpPr/>
            <p:nvPr/>
          </p:nvGrpSpPr>
          <p:grpSpPr>
            <a:xfrm>
              <a:off x="4233348" y="1929686"/>
              <a:ext cx="207758" cy="305064"/>
              <a:chOff x="2201" y="1250"/>
              <a:chExt cx="133" cy="193"/>
            </a:xfrm>
          </p:grpSpPr>
          <p:sp>
            <p:nvSpPr>
              <p:cNvPr id="543" name="Google Shape;543;p15"/>
              <p:cNvSpPr/>
              <p:nvPr/>
            </p:nvSpPr>
            <p:spPr>
              <a:xfrm>
                <a:off x="2234" y="1250"/>
                <a:ext cx="100" cy="193"/>
              </a:xfrm>
              <a:custGeom>
                <a:avLst/>
                <a:gdLst/>
                <a:ahLst/>
                <a:cxnLst/>
                <a:rect l="l" t="t" r="r" b="b"/>
                <a:pathLst>
                  <a:path w="24" h="47" extrusionOk="0">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4" name="Google Shape;544;p15"/>
              <p:cNvSpPr/>
              <p:nvPr/>
            </p:nvSpPr>
            <p:spPr>
              <a:xfrm>
                <a:off x="2201" y="1331"/>
                <a:ext cx="34" cy="22"/>
              </a:xfrm>
              <a:custGeom>
                <a:avLst/>
                <a:gdLst/>
                <a:ahLst/>
                <a:cxnLst/>
                <a:rect l="l" t="t" r="r" b="b"/>
                <a:pathLst>
                  <a:path w="34" h="22" extrusionOk="0">
                    <a:moveTo>
                      <a:pt x="24" y="22"/>
                    </a:moveTo>
                    <a:lnTo>
                      <a:pt x="0" y="18"/>
                    </a:lnTo>
                    <a:lnTo>
                      <a:pt x="13" y="0"/>
                    </a:lnTo>
                    <a:lnTo>
                      <a:pt x="27" y="3"/>
                    </a:lnTo>
                    <a:lnTo>
                      <a:pt x="34" y="15"/>
                    </a:lnTo>
                    <a:lnTo>
                      <a:pt x="24" y="2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545" name="Google Shape;545;p15"/>
            <p:cNvSpPr/>
            <p:nvPr/>
          </p:nvSpPr>
          <p:spPr>
            <a:xfrm>
              <a:off x="4680423" y="2325478"/>
              <a:ext cx="56542" cy="39448"/>
            </a:xfrm>
            <a:custGeom>
              <a:avLst/>
              <a:gdLst/>
              <a:ahLst/>
              <a:cxnLst/>
              <a:rect l="l" t="t" r="r" b="b"/>
              <a:pathLst>
                <a:path w="44" h="34" extrusionOk="0">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6" name="Google Shape;546;p15"/>
            <p:cNvSpPr/>
            <p:nvPr/>
          </p:nvSpPr>
          <p:spPr>
            <a:xfrm>
              <a:off x="5047284" y="2633173"/>
              <a:ext cx="60486" cy="36818"/>
            </a:xfrm>
            <a:custGeom>
              <a:avLst/>
              <a:gdLst/>
              <a:ahLst/>
              <a:cxnLst/>
              <a:rect l="l" t="t" r="r" b="b"/>
              <a:pathLst>
                <a:path w="46" h="28" extrusionOk="0">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7" name="Google Shape;547;p15"/>
            <p:cNvSpPr/>
            <p:nvPr/>
          </p:nvSpPr>
          <p:spPr>
            <a:xfrm>
              <a:off x="5930915" y="2124294"/>
              <a:ext cx="1249180" cy="867851"/>
            </a:xfrm>
            <a:custGeom>
              <a:avLst/>
              <a:gdLst/>
              <a:ahLst/>
              <a:cxnLst/>
              <a:rect l="l" t="t" r="r" b="b"/>
              <a:pathLst>
                <a:path w="950" h="660" extrusionOk="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C5D8F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8" name="Google Shape;548;p15"/>
            <p:cNvSpPr/>
            <p:nvPr/>
          </p:nvSpPr>
          <p:spPr>
            <a:xfrm>
              <a:off x="6046631" y="3226204"/>
              <a:ext cx="47337" cy="56541"/>
            </a:xfrm>
            <a:custGeom>
              <a:avLst/>
              <a:gdLst/>
              <a:ahLst/>
              <a:cxnLst/>
              <a:rect l="l" t="t" r="r" b="b"/>
              <a:pathLst>
                <a:path w="42" h="54" extrusionOk="0">
                  <a:moveTo>
                    <a:pt x="6" y="0"/>
                  </a:moveTo>
                  <a:lnTo>
                    <a:pt x="0" y="24"/>
                  </a:lnTo>
                  <a:lnTo>
                    <a:pt x="6" y="54"/>
                  </a:lnTo>
                  <a:lnTo>
                    <a:pt x="30" y="54"/>
                  </a:lnTo>
                  <a:lnTo>
                    <a:pt x="42" y="30"/>
                  </a:lnTo>
                  <a:lnTo>
                    <a:pt x="6" y="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49" name="Google Shape;549;p15"/>
            <p:cNvSpPr/>
            <p:nvPr/>
          </p:nvSpPr>
          <p:spPr>
            <a:xfrm>
              <a:off x="6646235" y="2992147"/>
              <a:ext cx="44708" cy="44708"/>
            </a:xfrm>
            <a:custGeom>
              <a:avLst/>
              <a:gdLst/>
              <a:ahLst/>
              <a:cxnLst/>
              <a:rect l="l" t="t" r="r" b="b"/>
              <a:pathLst>
                <a:path w="42" h="42" extrusionOk="0">
                  <a:moveTo>
                    <a:pt x="0" y="30"/>
                  </a:moveTo>
                  <a:lnTo>
                    <a:pt x="12" y="12"/>
                  </a:lnTo>
                  <a:lnTo>
                    <a:pt x="30" y="0"/>
                  </a:lnTo>
                  <a:lnTo>
                    <a:pt x="42" y="12"/>
                  </a:lnTo>
                  <a:lnTo>
                    <a:pt x="30" y="30"/>
                  </a:lnTo>
                  <a:lnTo>
                    <a:pt x="12" y="42"/>
                  </a:lnTo>
                  <a:lnTo>
                    <a:pt x="0" y="30"/>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0" name="Google Shape;550;p15"/>
            <p:cNvSpPr/>
            <p:nvPr/>
          </p:nvSpPr>
          <p:spPr>
            <a:xfrm>
              <a:off x="6886869" y="2881692"/>
              <a:ext cx="26299" cy="77581"/>
            </a:xfrm>
            <a:custGeom>
              <a:avLst/>
              <a:gdLst/>
              <a:ahLst/>
              <a:cxnLst/>
              <a:rect l="l" t="t" r="r" b="b"/>
              <a:pathLst>
                <a:path w="24" h="72" extrusionOk="0">
                  <a:moveTo>
                    <a:pt x="0" y="42"/>
                  </a:moveTo>
                  <a:lnTo>
                    <a:pt x="0" y="18"/>
                  </a:lnTo>
                  <a:lnTo>
                    <a:pt x="24" y="0"/>
                  </a:lnTo>
                  <a:lnTo>
                    <a:pt x="24" y="24"/>
                  </a:lnTo>
                  <a:lnTo>
                    <a:pt x="6" y="72"/>
                  </a:lnTo>
                  <a:lnTo>
                    <a:pt x="0" y="42"/>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1" name="Google Shape;551;p15"/>
            <p:cNvSpPr/>
            <p:nvPr/>
          </p:nvSpPr>
          <p:spPr>
            <a:xfrm>
              <a:off x="7081474" y="2680509"/>
              <a:ext cx="38134" cy="57857"/>
            </a:xfrm>
            <a:custGeom>
              <a:avLst/>
              <a:gdLst/>
              <a:ahLst/>
              <a:cxnLst/>
              <a:rect l="l" t="t" r="r" b="b"/>
              <a:pathLst>
                <a:path w="36" h="54" extrusionOk="0">
                  <a:moveTo>
                    <a:pt x="0" y="18"/>
                  </a:moveTo>
                  <a:lnTo>
                    <a:pt x="6" y="36"/>
                  </a:lnTo>
                  <a:lnTo>
                    <a:pt x="12" y="54"/>
                  </a:lnTo>
                  <a:lnTo>
                    <a:pt x="30" y="42"/>
                  </a:lnTo>
                  <a:lnTo>
                    <a:pt x="36" y="18"/>
                  </a:lnTo>
                  <a:lnTo>
                    <a:pt x="30" y="0"/>
                  </a:lnTo>
                  <a:lnTo>
                    <a:pt x="0" y="18"/>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2" name="Google Shape;552;p15"/>
            <p:cNvSpPr/>
            <p:nvPr/>
          </p:nvSpPr>
          <p:spPr>
            <a:xfrm>
              <a:off x="7127497" y="2383335"/>
              <a:ext cx="285339" cy="310323"/>
            </a:xfrm>
            <a:custGeom>
              <a:avLst/>
              <a:gdLst/>
              <a:ahLst/>
              <a:cxnLst/>
              <a:rect l="l" t="t" r="r" b="b"/>
              <a:pathLst>
                <a:path w="264" h="289" extrusionOk="0">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3" name="Google Shape;553;p15"/>
            <p:cNvSpPr/>
            <p:nvPr/>
          </p:nvSpPr>
          <p:spPr>
            <a:xfrm>
              <a:off x="7328684" y="2097998"/>
              <a:ext cx="51283" cy="253780"/>
            </a:xfrm>
            <a:custGeom>
              <a:avLst/>
              <a:gdLst/>
              <a:ahLst/>
              <a:cxnLst/>
              <a:rect l="l" t="t" r="r" b="b"/>
              <a:pathLst>
                <a:path w="48" h="234" extrusionOk="0">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4" name="Google Shape;554;p15"/>
            <p:cNvSpPr/>
            <p:nvPr/>
          </p:nvSpPr>
          <p:spPr>
            <a:xfrm>
              <a:off x="6872402" y="3030280"/>
              <a:ext cx="117028" cy="161736"/>
            </a:xfrm>
            <a:custGeom>
              <a:avLst/>
              <a:gdLst/>
              <a:ahLst/>
              <a:cxnLst/>
              <a:rect l="l" t="t" r="r" b="b"/>
              <a:pathLst>
                <a:path w="108" h="151" extrusionOk="0">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5" name="Google Shape;555;p15"/>
            <p:cNvSpPr/>
            <p:nvPr/>
          </p:nvSpPr>
          <p:spPr>
            <a:xfrm>
              <a:off x="6919739" y="3218315"/>
              <a:ext cx="95989" cy="76266"/>
            </a:xfrm>
            <a:custGeom>
              <a:avLst/>
              <a:gdLst/>
              <a:ahLst/>
              <a:cxnLst/>
              <a:rect l="l" t="t" r="r" b="b"/>
              <a:pathLst>
                <a:path w="90" h="72" extrusionOk="0">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6" name="Google Shape;556;p15"/>
            <p:cNvSpPr/>
            <p:nvPr/>
          </p:nvSpPr>
          <p:spPr>
            <a:xfrm>
              <a:off x="6209682" y="2867228"/>
              <a:ext cx="98619" cy="84156"/>
            </a:xfrm>
            <a:custGeom>
              <a:avLst/>
              <a:gdLst/>
              <a:ahLst/>
              <a:cxnLst/>
              <a:rect l="l" t="t" r="r" b="b"/>
              <a:pathLst>
                <a:path w="90" h="78" extrusionOk="0">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7" name="Google Shape;557;p15"/>
            <p:cNvSpPr/>
            <p:nvPr/>
          </p:nvSpPr>
          <p:spPr>
            <a:xfrm>
              <a:off x="6470038" y="2959274"/>
              <a:ext cx="148586" cy="239317"/>
            </a:xfrm>
            <a:custGeom>
              <a:avLst/>
              <a:gdLst/>
              <a:ahLst/>
              <a:cxnLst/>
              <a:rect l="l" t="t" r="r" b="b"/>
              <a:pathLst>
                <a:path w="138" h="223" extrusionOk="0">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8" name="Google Shape;558;p15"/>
            <p:cNvSpPr/>
            <p:nvPr/>
          </p:nvSpPr>
          <p:spPr>
            <a:xfrm>
              <a:off x="6516056" y="2931661"/>
              <a:ext cx="149902" cy="294545"/>
            </a:xfrm>
            <a:custGeom>
              <a:avLst/>
              <a:gdLst/>
              <a:ahLst/>
              <a:cxnLst/>
              <a:rect l="l" t="t" r="r" b="b"/>
              <a:pathLst>
                <a:path w="138" h="271" extrusionOk="0">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59" name="Google Shape;559;p15"/>
            <p:cNvSpPr/>
            <p:nvPr/>
          </p:nvSpPr>
          <p:spPr>
            <a:xfrm>
              <a:off x="6053206" y="2771238"/>
              <a:ext cx="163051" cy="77581"/>
            </a:xfrm>
            <a:custGeom>
              <a:avLst/>
              <a:gdLst/>
              <a:ahLst/>
              <a:cxnLst/>
              <a:rect l="l" t="t" r="r" b="b"/>
              <a:pathLst>
                <a:path w="150" h="72" extrusionOk="0">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0" name="Google Shape;560;p15"/>
            <p:cNvSpPr/>
            <p:nvPr/>
          </p:nvSpPr>
          <p:spPr>
            <a:xfrm>
              <a:off x="6221513" y="2163744"/>
              <a:ext cx="644314" cy="323473"/>
            </a:xfrm>
            <a:custGeom>
              <a:avLst/>
              <a:gdLst/>
              <a:ahLst/>
              <a:cxnLst/>
              <a:rect l="l" t="t" r="r" b="b"/>
              <a:pathLst>
                <a:path w="595" h="301" extrusionOk="0">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1" name="Google Shape;561;p15"/>
            <p:cNvSpPr/>
            <p:nvPr/>
          </p:nvSpPr>
          <p:spPr>
            <a:xfrm>
              <a:off x="6414807" y="2982942"/>
              <a:ext cx="166995" cy="299803"/>
            </a:xfrm>
            <a:custGeom>
              <a:avLst/>
              <a:gdLst/>
              <a:ahLst/>
              <a:cxnLst/>
              <a:rect l="l" t="t" r="r" b="b"/>
              <a:pathLst>
                <a:path w="107" h="190" extrusionOk="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B0F0"/>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2" name="Google Shape;562;p15"/>
            <p:cNvSpPr/>
            <p:nvPr/>
          </p:nvSpPr>
          <p:spPr>
            <a:xfrm>
              <a:off x="6304357" y="2813316"/>
              <a:ext cx="188034" cy="368179"/>
            </a:xfrm>
            <a:custGeom>
              <a:avLst/>
              <a:gdLst/>
              <a:ahLst/>
              <a:cxnLst/>
              <a:rect l="l" t="t" r="r" b="b"/>
              <a:pathLst>
                <a:path w="120" h="233" extrusionOk="0">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563" name="Google Shape;563;p15"/>
            <p:cNvCxnSpPr/>
            <p:nvPr/>
          </p:nvCxnSpPr>
          <p:spPr>
            <a:xfrm>
              <a:off x="6840844" y="3044743"/>
              <a:ext cx="0" cy="0"/>
            </a:xfrm>
            <a:prstGeom prst="straightConnector1">
              <a:avLst/>
            </a:prstGeom>
            <a:noFill/>
            <a:ln w="9525" cap="flat" cmpd="sng">
              <a:solidFill>
                <a:srgbClr val="A9AAAD"/>
              </a:solidFill>
              <a:prstDash val="solid"/>
              <a:round/>
              <a:headEnd type="none" w="sm" len="sm"/>
              <a:tailEnd type="none" w="sm" len="sm"/>
            </a:ln>
          </p:spPr>
        </p:cxnSp>
        <p:sp>
          <p:nvSpPr>
            <p:cNvPr id="564" name="Google Shape;564;p15"/>
            <p:cNvSpPr/>
            <p:nvPr/>
          </p:nvSpPr>
          <p:spPr>
            <a:xfrm>
              <a:off x="6964450" y="2453025"/>
              <a:ext cx="102564" cy="128863"/>
            </a:xfrm>
            <a:custGeom>
              <a:avLst/>
              <a:gdLst/>
              <a:ahLst/>
              <a:cxnLst/>
              <a:rect l="l" t="t" r="r" b="b"/>
              <a:pathLst>
                <a:path w="78" h="98" extrusionOk="0">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E2E3E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5" name="Google Shape;565;p15"/>
            <p:cNvSpPr/>
            <p:nvPr/>
          </p:nvSpPr>
          <p:spPr>
            <a:xfrm>
              <a:off x="7003895" y="2568742"/>
              <a:ext cx="71006" cy="86785"/>
            </a:xfrm>
            <a:custGeom>
              <a:avLst/>
              <a:gdLst/>
              <a:ahLst/>
              <a:cxnLst/>
              <a:rect l="l" t="t" r="r" b="b"/>
              <a:pathLst>
                <a:path w="54" h="66" extrusionOk="0">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accent1"/>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66" name="Google Shape;566;p15"/>
            <p:cNvSpPr/>
            <p:nvPr/>
          </p:nvSpPr>
          <p:spPr>
            <a:xfrm>
              <a:off x="4186527" y="4861296"/>
              <a:ext cx="99278" cy="99278"/>
            </a:xfrm>
            <a:prstGeom prst="ellipse">
              <a:avLst/>
            </a:prstGeom>
            <a:solidFill>
              <a:srgbClr val="029D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67" name="Google Shape;567;p15"/>
            <p:cNvSpPr txBox="1"/>
            <p:nvPr/>
          </p:nvSpPr>
          <p:spPr>
            <a:xfrm>
              <a:off x="4233899" y="4802308"/>
              <a:ext cx="987341" cy="2523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07276"/>
                </a:buClr>
                <a:buSzPts val="700"/>
                <a:buFont typeface="Arial"/>
                <a:buNone/>
                <a:tabLst/>
                <a:defRPr/>
              </a:pPr>
              <a:r>
                <a:rPr kumimoji="0" lang="en-SG" sz="700" b="0" i="0" u="none" strike="noStrike" kern="0" cap="none" spc="0" normalizeH="0" baseline="0" noProof="0" dirty="0">
                  <a:ln>
                    <a:noFill/>
                  </a:ln>
                  <a:solidFill>
                    <a:srgbClr val="707276"/>
                  </a:solidFill>
                  <a:effectLst/>
                  <a:uLnTx/>
                  <a:uFillTx/>
                  <a:latin typeface="Arial"/>
                  <a:ea typeface="Arial"/>
                  <a:cs typeface="Arial"/>
                  <a:sym typeface="Arial"/>
                </a:rPr>
                <a:t>Home Scanner</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68" name="Google Shape;568;p15"/>
            <p:cNvSpPr/>
            <p:nvPr/>
          </p:nvSpPr>
          <p:spPr>
            <a:xfrm>
              <a:off x="5363824" y="4871658"/>
              <a:ext cx="99278" cy="9927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69" name="Google Shape;569;p15"/>
            <p:cNvSpPr txBox="1"/>
            <p:nvPr/>
          </p:nvSpPr>
          <p:spPr>
            <a:xfrm>
              <a:off x="5389365" y="4802222"/>
              <a:ext cx="969138" cy="2523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07276"/>
                </a:buClr>
                <a:buSzPts val="700"/>
                <a:buFont typeface="Arial"/>
                <a:buNone/>
                <a:tabLst/>
                <a:defRPr/>
              </a:pPr>
              <a:r>
                <a:rPr kumimoji="0" lang="en-SG" sz="700" b="0" i="0" u="none" strike="noStrike" kern="0" cap="none" spc="0" normalizeH="0" baseline="0" noProof="0" dirty="0">
                  <a:ln>
                    <a:noFill/>
                  </a:ln>
                  <a:solidFill>
                    <a:srgbClr val="707276"/>
                  </a:solidFill>
                  <a:effectLst/>
                  <a:uLnTx/>
                  <a:uFillTx/>
                  <a:latin typeface="Arial"/>
                  <a:ea typeface="Arial"/>
                  <a:cs typeface="Arial"/>
                  <a:sym typeface="Arial"/>
                </a:rPr>
                <a:t>Dustbin / Scan</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70" name="Google Shape;570;p15"/>
            <p:cNvSpPr/>
            <p:nvPr/>
          </p:nvSpPr>
          <p:spPr>
            <a:xfrm>
              <a:off x="6411219" y="4871658"/>
              <a:ext cx="99278" cy="99278"/>
            </a:xfrm>
            <a:prstGeom prst="ellipse">
              <a:avLst/>
            </a:prstGeom>
            <a:solidFill>
              <a:srgbClr val="6ABD2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71" name="Google Shape;571;p15"/>
            <p:cNvSpPr txBox="1"/>
            <p:nvPr/>
          </p:nvSpPr>
          <p:spPr>
            <a:xfrm>
              <a:off x="6447639" y="4802222"/>
              <a:ext cx="495894" cy="2523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07276"/>
                </a:buClr>
                <a:buSzPts val="700"/>
                <a:buFont typeface="Arial"/>
                <a:buNone/>
                <a:tabLst/>
                <a:defRPr/>
              </a:pPr>
              <a:r>
                <a:rPr kumimoji="0" lang="en-SG" sz="700" b="0" i="0" u="none" strike="noStrike" kern="0" cap="none" spc="0" normalizeH="0" baseline="0" noProof="0" dirty="0">
                  <a:ln>
                    <a:noFill/>
                  </a:ln>
                  <a:solidFill>
                    <a:srgbClr val="707276"/>
                  </a:solidFill>
                  <a:effectLst/>
                  <a:uLnTx/>
                  <a:uFillTx/>
                  <a:latin typeface="Arial"/>
                  <a:ea typeface="Arial"/>
                  <a:cs typeface="Arial"/>
                  <a:sym typeface="Arial"/>
                </a:rPr>
                <a:t>Diary</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72" name="Google Shape;572;p15"/>
            <p:cNvSpPr/>
            <p:nvPr/>
          </p:nvSpPr>
          <p:spPr>
            <a:xfrm>
              <a:off x="7103743" y="4871658"/>
              <a:ext cx="99278" cy="9927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73" name="Google Shape;573;p15"/>
            <p:cNvSpPr txBox="1"/>
            <p:nvPr/>
          </p:nvSpPr>
          <p:spPr>
            <a:xfrm>
              <a:off x="7133403" y="4802221"/>
              <a:ext cx="696113" cy="2523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07276"/>
                </a:buClr>
                <a:buSzPts val="700"/>
                <a:buFont typeface="Arial"/>
                <a:buNone/>
                <a:tabLst/>
                <a:defRPr/>
              </a:pPr>
              <a:r>
                <a:rPr kumimoji="0" lang="en-SG" sz="700" b="0" i="0" u="none" strike="noStrike" kern="0" cap="none" spc="0" normalizeH="0" baseline="0" noProof="0" dirty="0">
                  <a:ln>
                    <a:noFill/>
                  </a:ln>
                  <a:solidFill>
                    <a:srgbClr val="707276"/>
                  </a:solidFill>
                  <a:effectLst/>
                  <a:uLnTx/>
                  <a:uFillTx/>
                  <a:latin typeface="Arial"/>
                  <a:ea typeface="Arial"/>
                  <a:cs typeface="Arial"/>
                  <a:sym typeface="Arial"/>
                </a:rPr>
                <a:t>Cash slip</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74" name="Google Shape;574;p15"/>
            <p:cNvGrpSpPr/>
            <p:nvPr/>
          </p:nvGrpSpPr>
          <p:grpSpPr>
            <a:xfrm>
              <a:off x="4891410" y="4059560"/>
              <a:ext cx="420646" cy="301638"/>
              <a:chOff x="5024785" y="5495910"/>
              <a:chExt cx="489616" cy="351096"/>
            </a:xfrm>
          </p:grpSpPr>
          <p:sp>
            <p:nvSpPr>
              <p:cNvPr id="575" name="Google Shape;575;p15"/>
              <p:cNvSpPr/>
              <p:nvPr/>
            </p:nvSpPr>
            <p:spPr>
              <a:xfrm>
                <a:off x="5024785" y="5495910"/>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576" name="Google Shape;576;p15"/>
              <p:cNvCxnSpPr/>
              <p:nvPr/>
            </p:nvCxnSpPr>
            <p:spPr>
              <a:xfrm>
                <a:off x="5105100" y="5587890"/>
                <a:ext cx="173434" cy="252512"/>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577" name="Google Shape;577;p15"/>
              <p:cNvCxnSpPr/>
              <p:nvPr/>
            </p:nvCxnSpPr>
            <p:spPr>
              <a:xfrm rot="10800000">
                <a:off x="5285801" y="5847006"/>
                <a:ext cx="228600"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578" name="Google Shape;578;p15"/>
            <p:cNvSpPr txBox="1"/>
            <p:nvPr/>
          </p:nvSpPr>
          <p:spPr>
            <a:xfrm>
              <a:off x="5283185" y="4029565"/>
              <a:ext cx="849816" cy="378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E561E1"/>
                </a:buClr>
                <a:buSzPts val="700"/>
                <a:buFont typeface="Arial"/>
                <a:buNone/>
                <a:tabLst/>
                <a:defRPr/>
              </a:pPr>
              <a:r>
                <a:rPr kumimoji="0" lang="en-SG" sz="700" b="0" i="0" u="none" strike="noStrike" kern="0" cap="none" spc="0" normalizeH="0" baseline="0" noProof="0" dirty="0">
                  <a:ln>
                    <a:noFill/>
                  </a:ln>
                  <a:solidFill>
                    <a:srgbClr val="E561E1"/>
                  </a:solidFill>
                  <a:effectLst/>
                  <a:uLnTx/>
                  <a:uFillTx/>
                  <a:latin typeface="Arial"/>
                  <a:ea typeface="Arial"/>
                  <a:cs typeface="Arial"/>
                  <a:sym typeface="Arial"/>
                </a:rPr>
                <a:t>South Africa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E561E1"/>
                </a:buClr>
                <a:buSzPts val="800"/>
                <a:buFont typeface="Arial"/>
                <a:buNone/>
                <a:tabLst/>
                <a:defRPr/>
              </a:pPr>
              <a:r>
                <a:rPr kumimoji="0" lang="en-SG" sz="800" b="1" i="0" u="none" strike="noStrike" kern="0" cap="none" spc="0" normalizeH="0" baseline="0" noProof="0" dirty="0">
                  <a:ln>
                    <a:noFill/>
                  </a:ln>
                  <a:solidFill>
                    <a:srgbClr val="E561E1"/>
                  </a:solidFill>
                  <a:effectLst/>
                  <a:uLnTx/>
                  <a:uFillTx/>
                  <a:latin typeface="Arial"/>
                  <a:ea typeface="Arial"/>
                  <a:cs typeface="Arial"/>
                  <a:sym typeface="Arial"/>
                </a:rPr>
                <a:t>4,000</a:t>
              </a:r>
              <a:endParaRPr kumimoji="0" sz="800" b="0" i="1" u="none" strike="noStrike" kern="0" cap="none" spc="0" normalizeH="0" baseline="0" noProof="0" dirty="0">
                <a:ln>
                  <a:noFill/>
                </a:ln>
                <a:solidFill>
                  <a:srgbClr val="E561E1"/>
                </a:solidFill>
                <a:effectLst/>
                <a:uLnTx/>
                <a:uFillTx/>
                <a:latin typeface="Arial"/>
                <a:ea typeface="Arial"/>
                <a:cs typeface="Arial"/>
                <a:sym typeface="Arial"/>
              </a:endParaRPr>
            </a:p>
          </p:txBody>
        </p:sp>
        <p:sp>
          <p:nvSpPr>
            <p:cNvPr id="579" name="Google Shape;579;p15"/>
            <p:cNvSpPr txBox="1"/>
            <p:nvPr/>
          </p:nvSpPr>
          <p:spPr>
            <a:xfrm>
              <a:off x="5482414" y="3322135"/>
              <a:ext cx="663754" cy="37859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Thailand</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2,000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80" name="Google Shape;580;p15"/>
            <p:cNvSpPr txBox="1"/>
            <p:nvPr/>
          </p:nvSpPr>
          <p:spPr>
            <a:xfrm>
              <a:off x="5453038" y="3615895"/>
              <a:ext cx="746674" cy="37859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Singapore</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1,000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81" name="Google Shape;581;p15"/>
            <p:cNvGrpSpPr/>
            <p:nvPr/>
          </p:nvGrpSpPr>
          <p:grpSpPr>
            <a:xfrm flipH="1">
              <a:off x="6085562" y="3051879"/>
              <a:ext cx="420646" cy="458262"/>
              <a:chOff x="4179618" y="5540216"/>
              <a:chExt cx="489616" cy="533400"/>
            </a:xfrm>
          </p:grpSpPr>
          <p:sp>
            <p:nvSpPr>
              <p:cNvPr id="582" name="Google Shape;582;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583" name="Google Shape;583;p15"/>
              <p:cNvCxnSpPr/>
              <p:nvPr/>
            </p:nvCxnSpPr>
            <p:spPr>
              <a:xfrm>
                <a:off x="4267200" y="5638800"/>
                <a:ext cx="173434" cy="4348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584" name="Google Shape;584;p15"/>
              <p:cNvCxnSpPr/>
              <p:nvPr/>
            </p:nvCxnSpPr>
            <p:spPr>
              <a:xfrm rot="10800000">
                <a:off x="4440634" y="6073616"/>
                <a:ext cx="228600"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585" name="Google Shape;585;p15"/>
            <p:cNvGrpSpPr/>
            <p:nvPr/>
          </p:nvGrpSpPr>
          <p:grpSpPr>
            <a:xfrm flipH="1">
              <a:off x="6151028" y="3313742"/>
              <a:ext cx="420646" cy="458262"/>
              <a:chOff x="4179618" y="5540216"/>
              <a:chExt cx="489616" cy="533400"/>
            </a:xfrm>
          </p:grpSpPr>
          <p:sp>
            <p:nvSpPr>
              <p:cNvPr id="586" name="Google Shape;586;p15"/>
              <p:cNvSpPr/>
              <p:nvPr/>
            </p:nvSpPr>
            <p:spPr>
              <a:xfrm>
                <a:off x="4179618" y="5540216"/>
                <a:ext cx="115556" cy="115556"/>
              </a:xfrm>
              <a:prstGeom prst="ellipse">
                <a:avLst/>
              </a:prstGeom>
              <a:solidFill>
                <a:srgbClr val="00B0F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587" name="Google Shape;587;p15"/>
              <p:cNvCxnSpPr/>
              <p:nvPr/>
            </p:nvCxnSpPr>
            <p:spPr>
              <a:xfrm>
                <a:off x="4267200" y="5638800"/>
                <a:ext cx="173434" cy="4348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588" name="Google Shape;588;p15"/>
              <p:cNvCxnSpPr/>
              <p:nvPr/>
            </p:nvCxnSpPr>
            <p:spPr>
              <a:xfrm rot="10800000">
                <a:off x="4440634" y="6073616"/>
                <a:ext cx="228600"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589" name="Google Shape;589;p15"/>
            <p:cNvGrpSpPr/>
            <p:nvPr/>
          </p:nvGrpSpPr>
          <p:grpSpPr>
            <a:xfrm>
              <a:off x="6626075" y="2962910"/>
              <a:ext cx="637873" cy="99278"/>
              <a:chOff x="7182338" y="3935045"/>
              <a:chExt cx="742462" cy="115556"/>
            </a:xfrm>
          </p:grpSpPr>
          <p:sp>
            <p:nvSpPr>
              <p:cNvPr id="590" name="Google Shape;590;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591" name="Google Shape;591;p15"/>
              <p:cNvCxnSpPr/>
              <p:nvPr/>
            </p:nvCxnSpPr>
            <p:spPr>
              <a:xfrm>
                <a:off x="7287845" y="3981938"/>
                <a:ext cx="636955"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592" name="Google Shape;592;p15"/>
            <p:cNvSpPr txBox="1"/>
            <p:nvPr/>
          </p:nvSpPr>
          <p:spPr>
            <a:xfrm>
              <a:off x="7215272" y="2720247"/>
              <a:ext cx="797234" cy="378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Hong Kong</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1,500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3" name="Google Shape;593;p15"/>
            <p:cNvSpPr txBox="1"/>
            <p:nvPr/>
          </p:nvSpPr>
          <p:spPr>
            <a:xfrm>
              <a:off x="5578904" y="2237971"/>
              <a:ext cx="560611" cy="361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6ABD2B"/>
                </a:buClr>
                <a:buSzPts val="600"/>
                <a:buFont typeface="Arial"/>
                <a:buNone/>
                <a:tabLst/>
                <a:defRPr/>
              </a:pPr>
              <a:r>
                <a:rPr kumimoji="0" lang="en-SG" sz="600" b="0" i="0" u="none" strike="noStrike" kern="0" cap="none" spc="0" normalizeH="0" baseline="0" noProof="0" dirty="0">
                  <a:ln>
                    <a:noFill/>
                  </a:ln>
                  <a:solidFill>
                    <a:srgbClr val="6ABD2B"/>
                  </a:solidFill>
                  <a:effectLst/>
                  <a:uLnTx/>
                  <a:uFillTx/>
                  <a:latin typeface="Arial"/>
                  <a:ea typeface="Arial"/>
                  <a:cs typeface="Arial"/>
                  <a:sym typeface="Arial"/>
                </a:rPr>
                <a:t>Greece</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6ABD2B"/>
                </a:buClr>
                <a:buSzPts val="800"/>
                <a:buFont typeface="Arial"/>
                <a:buNone/>
                <a:tabLst/>
                <a:defRPr/>
              </a:pPr>
              <a:r>
                <a:rPr kumimoji="0" lang="en-SG" sz="800" b="1" i="0" u="none" strike="noStrike" kern="0" cap="none" spc="0" normalizeH="0" baseline="0" noProof="0" dirty="0">
                  <a:ln>
                    <a:noFill/>
                  </a:ln>
                  <a:solidFill>
                    <a:srgbClr val="6ABD2B"/>
                  </a:solidFill>
                  <a:effectLst/>
                  <a:uLnTx/>
                  <a:uFillTx/>
                  <a:latin typeface="Arial"/>
                  <a:ea typeface="Arial"/>
                  <a:cs typeface="Arial"/>
                  <a:sym typeface="Arial"/>
                </a:rPr>
                <a:t>2.100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4" name="Google Shape;594;p15"/>
            <p:cNvSpPr txBox="1"/>
            <p:nvPr/>
          </p:nvSpPr>
          <p:spPr>
            <a:xfrm>
              <a:off x="5234505" y="2082935"/>
              <a:ext cx="560611" cy="361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Italy</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9,000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95" name="Google Shape;595;p15"/>
            <p:cNvGrpSpPr/>
            <p:nvPr/>
          </p:nvGrpSpPr>
          <p:grpSpPr>
            <a:xfrm>
              <a:off x="4766098" y="2442102"/>
              <a:ext cx="764610" cy="272624"/>
              <a:chOff x="5017392" y="3373699"/>
              <a:chExt cx="889978" cy="317324"/>
            </a:xfrm>
          </p:grpSpPr>
          <p:sp>
            <p:nvSpPr>
              <p:cNvPr id="596" name="Google Shape;596;p15"/>
              <p:cNvSpPr/>
              <p:nvPr/>
            </p:nvSpPr>
            <p:spPr>
              <a:xfrm>
                <a:off x="5078372" y="3373699"/>
                <a:ext cx="151522" cy="148462"/>
              </a:xfrm>
              <a:custGeom>
                <a:avLst/>
                <a:gdLst/>
                <a:ahLst/>
                <a:cxnLst/>
                <a:rect l="l" t="t" r="r" b="b"/>
                <a:pathLst>
                  <a:path w="120" h="120" extrusionOk="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ABD2B"/>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597" name="Google Shape;597;p15"/>
              <p:cNvGrpSpPr/>
              <p:nvPr/>
            </p:nvGrpSpPr>
            <p:grpSpPr>
              <a:xfrm rot="10800000" flipH="1">
                <a:off x="5017392" y="3389644"/>
                <a:ext cx="166440" cy="301379"/>
                <a:chOff x="4128734" y="5354393"/>
                <a:chExt cx="166440" cy="301379"/>
              </a:xfrm>
            </p:grpSpPr>
            <p:sp>
              <p:nvSpPr>
                <p:cNvPr id="598" name="Google Shape;598;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599" name="Google Shape;599;p15"/>
                <p:cNvCxnSpPr>
                  <a:endCxn id="443" idx="14"/>
                </p:cNvCxnSpPr>
                <p:nvPr/>
              </p:nvCxnSpPr>
              <p:spPr>
                <a:xfrm>
                  <a:off x="4128734" y="5354393"/>
                  <a:ext cx="81000" cy="118200"/>
                </a:xfrm>
                <a:prstGeom prst="straightConnector1">
                  <a:avLst/>
                </a:prstGeom>
                <a:noFill/>
                <a:ln w="127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cxnSp>
            <p:nvCxnSpPr>
              <p:cNvPr id="600" name="Google Shape;600;p15"/>
              <p:cNvCxnSpPr/>
              <p:nvPr/>
            </p:nvCxnSpPr>
            <p:spPr>
              <a:xfrm>
                <a:off x="5246768" y="3394068"/>
                <a:ext cx="660602" cy="7171"/>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01" name="Google Shape;601;p15"/>
            <p:cNvGrpSpPr/>
            <p:nvPr/>
          </p:nvGrpSpPr>
          <p:grpSpPr>
            <a:xfrm>
              <a:off x="4645310" y="2200822"/>
              <a:ext cx="628781" cy="282039"/>
              <a:chOff x="4876800" y="3048000"/>
              <a:chExt cx="731878" cy="328283"/>
            </a:xfrm>
          </p:grpSpPr>
          <p:grpSp>
            <p:nvGrpSpPr>
              <p:cNvPr id="602" name="Google Shape;602;p15"/>
              <p:cNvGrpSpPr/>
              <p:nvPr/>
            </p:nvGrpSpPr>
            <p:grpSpPr>
              <a:xfrm rot="10800000" flipH="1">
                <a:off x="4876800" y="3048000"/>
                <a:ext cx="236805" cy="328283"/>
                <a:chOff x="4179618" y="5540216"/>
                <a:chExt cx="236805" cy="328283"/>
              </a:xfrm>
            </p:grpSpPr>
            <p:sp>
              <p:nvSpPr>
                <p:cNvPr id="603" name="Google Shape;603;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04" name="Google Shape;604;p15"/>
                <p:cNvCxnSpPr/>
                <p:nvPr/>
              </p:nvCxnSpPr>
              <p:spPr>
                <a:xfrm>
                  <a:off x="4267200" y="5638800"/>
                  <a:ext cx="149223" cy="229699"/>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cxnSp>
            <p:nvCxnSpPr>
              <p:cNvPr id="605" name="Google Shape;605;p15"/>
              <p:cNvCxnSpPr/>
              <p:nvPr/>
            </p:nvCxnSpPr>
            <p:spPr>
              <a:xfrm>
                <a:off x="5112358" y="3048000"/>
                <a:ext cx="496320" cy="717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06" name="Google Shape;606;p15"/>
            <p:cNvSpPr/>
            <p:nvPr/>
          </p:nvSpPr>
          <p:spPr>
            <a:xfrm>
              <a:off x="5128751" y="2637265"/>
              <a:ext cx="26299" cy="102564"/>
            </a:xfrm>
            <a:custGeom>
              <a:avLst/>
              <a:gdLst/>
              <a:ahLst/>
              <a:cxnLst/>
              <a:rect l="l" t="t" r="r" b="b"/>
              <a:pathLst>
                <a:path w="24" h="96" extrusionOk="0">
                  <a:moveTo>
                    <a:pt x="12" y="0"/>
                  </a:moveTo>
                  <a:lnTo>
                    <a:pt x="12" y="0"/>
                  </a:lnTo>
                  <a:lnTo>
                    <a:pt x="24" y="42"/>
                  </a:lnTo>
                  <a:lnTo>
                    <a:pt x="0" y="48"/>
                  </a:lnTo>
                  <a:lnTo>
                    <a:pt x="0" y="66"/>
                  </a:lnTo>
                  <a:lnTo>
                    <a:pt x="18" y="96"/>
                  </a:lnTo>
                  <a:lnTo>
                    <a:pt x="24" y="96"/>
                  </a:lnTo>
                </a:path>
              </a:pathLst>
            </a:custGeom>
            <a:solidFill>
              <a:schemeClr val="accent4"/>
            </a:solidFill>
            <a:ln w="9525" cap="flat" cmpd="sng">
              <a:solidFill>
                <a:srgbClr val="A9AAAD"/>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Calibri"/>
                <a:buNone/>
                <a:tabLst/>
                <a:defRPr/>
              </a:pP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607" name="Google Shape;607;p15"/>
            <p:cNvGrpSpPr/>
            <p:nvPr/>
          </p:nvGrpSpPr>
          <p:grpSpPr>
            <a:xfrm flipH="1">
              <a:off x="4903029" y="2659083"/>
              <a:ext cx="293862" cy="196398"/>
              <a:chOff x="4179618" y="5540216"/>
              <a:chExt cx="342045" cy="228600"/>
            </a:xfrm>
          </p:grpSpPr>
          <p:sp>
            <p:nvSpPr>
              <p:cNvPr id="608" name="Google Shape;608;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09" name="Google Shape;609;p15"/>
              <p:cNvCxnSpPr/>
              <p:nvPr/>
            </p:nvCxnSpPr>
            <p:spPr>
              <a:xfrm>
                <a:off x="4267200" y="5638800"/>
                <a:ext cx="97234" cy="1300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10" name="Google Shape;610;p15"/>
              <p:cNvCxnSpPr/>
              <p:nvPr/>
            </p:nvCxnSpPr>
            <p:spPr>
              <a:xfrm rot="10800000">
                <a:off x="4365527" y="5768816"/>
                <a:ext cx="156136"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11" name="Google Shape;611;p15"/>
            <p:cNvSpPr txBox="1"/>
            <p:nvPr/>
          </p:nvSpPr>
          <p:spPr>
            <a:xfrm>
              <a:off x="7532258" y="3448031"/>
              <a:ext cx="722405" cy="378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6ABD2B"/>
                </a:buClr>
                <a:buSzPts val="700"/>
                <a:buFont typeface="Arial"/>
                <a:buNone/>
                <a:tabLst/>
                <a:defRPr/>
              </a:pPr>
              <a:r>
                <a:rPr kumimoji="0" lang="en-SG" sz="700" b="0" i="0" u="none" strike="noStrike" kern="0" cap="none" spc="0" normalizeH="0" baseline="0" noProof="0" dirty="0">
                  <a:ln>
                    <a:noFill/>
                  </a:ln>
                  <a:solidFill>
                    <a:srgbClr val="6ABD2B"/>
                  </a:solidFill>
                  <a:effectLst/>
                  <a:uLnTx/>
                  <a:uFillTx/>
                  <a:latin typeface="Arial"/>
                  <a:ea typeface="Arial"/>
                  <a:cs typeface="Arial"/>
                  <a:sym typeface="Arial"/>
                </a:rPr>
                <a:t>Indonesia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6ABD2B"/>
                </a:buClr>
                <a:buSzPts val="800"/>
                <a:buFont typeface="Arial"/>
                <a:buNone/>
                <a:tabLst/>
                <a:defRPr/>
              </a:pPr>
              <a:r>
                <a:rPr kumimoji="0" lang="en-SG" sz="800" b="1" i="0" u="none" strike="noStrike" kern="0" cap="none" spc="0" normalizeH="0" baseline="0" noProof="0" dirty="0">
                  <a:ln>
                    <a:noFill/>
                  </a:ln>
                  <a:solidFill>
                    <a:srgbClr val="6ABD2B"/>
                  </a:solidFill>
                  <a:effectLst/>
                  <a:uLnTx/>
                  <a:uFillTx/>
                  <a:latin typeface="Arial"/>
                  <a:ea typeface="Arial"/>
                  <a:cs typeface="Arial"/>
                  <a:sym typeface="Arial"/>
                </a:rPr>
                <a:t>10,500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12" name="Google Shape;612;p15"/>
            <p:cNvGrpSpPr/>
            <p:nvPr/>
          </p:nvGrpSpPr>
          <p:grpSpPr>
            <a:xfrm>
              <a:off x="6715046" y="3562176"/>
              <a:ext cx="767123" cy="99278"/>
              <a:chOff x="7285893" y="4601307"/>
              <a:chExt cx="892903" cy="115556"/>
            </a:xfrm>
          </p:grpSpPr>
          <p:sp>
            <p:nvSpPr>
              <p:cNvPr id="613" name="Google Shape;613;p15"/>
              <p:cNvSpPr/>
              <p:nvPr/>
            </p:nvSpPr>
            <p:spPr>
              <a:xfrm flipH="1">
                <a:off x="7285893" y="4601307"/>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14" name="Google Shape;614;p15"/>
              <p:cNvCxnSpPr/>
              <p:nvPr/>
            </p:nvCxnSpPr>
            <p:spPr>
              <a:xfrm>
                <a:off x="7408080" y="4648200"/>
                <a:ext cx="770716"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15" name="Google Shape;615;p15"/>
            <p:cNvSpPr txBox="1"/>
            <p:nvPr/>
          </p:nvSpPr>
          <p:spPr>
            <a:xfrm>
              <a:off x="6815396" y="3680416"/>
              <a:ext cx="734539" cy="43101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700"/>
                <a:buFont typeface="Arial"/>
                <a:buNone/>
                <a:tabLst/>
                <a:defRPr/>
              </a:pPr>
              <a:r>
                <a:rPr kumimoji="0" lang="en-SG" sz="700" b="0" i="0" u="none" strike="noStrike" kern="0" cap="none" spc="0" normalizeH="0" baseline="0" noProof="0" dirty="0">
                  <a:ln>
                    <a:noFill/>
                  </a:ln>
                  <a:solidFill>
                    <a:srgbClr val="FFFFFF"/>
                  </a:solidFill>
                  <a:effectLst/>
                  <a:uLnTx/>
                  <a:uFillTx/>
                  <a:latin typeface="Arial"/>
                  <a:ea typeface="Arial"/>
                  <a:cs typeface="Arial"/>
                  <a:sym typeface="Arial"/>
                </a:rPr>
                <a:t>Australia</a:t>
              </a:r>
              <a:r>
                <a:rPr kumimoji="0" lang="en-SG" sz="100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7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800"/>
                <a:buFont typeface="Arial"/>
                <a:buNone/>
                <a:tabLst/>
                <a:defRPr/>
              </a:pPr>
              <a:r>
                <a:rPr kumimoji="0" lang="en-SG" sz="800" b="1" i="0" u="none" strike="noStrike" kern="0" cap="none" spc="0" normalizeH="0" baseline="0" noProof="0" dirty="0">
                  <a:ln>
                    <a:noFill/>
                  </a:ln>
                  <a:solidFill>
                    <a:srgbClr val="FFFFFF"/>
                  </a:solidFill>
                  <a:effectLst/>
                  <a:uLnTx/>
                  <a:uFillTx/>
                  <a:latin typeface="Arial"/>
                  <a:ea typeface="Arial"/>
                  <a:cs typeface="Arial"/>
                  <a:sym typeface="Arial"/>
                </a:rPr>
                <a:t>10,000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16" name="Google Shape;616;p15"/>
            <p:cNvGrpSpPr/>
            <p:nvPr/>
          </p:nvGrpSpPr>
          <p:grpSpPr>
            <a:xfrm>
              <a:off x="6992016" y="2565083"/>
              <a:ext cx="470186" cy="99278"/>
              <a:chOff x="7182338" y="3935045"/>
              <a:chExt cx="547281" cy="115556"/>
            </a:xfrm>
          </p:grpSpPr>
          <p:sp>
            <p:nvSpPr>
              <p:cNvPr id="617" name="Google Shape;617;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18" name="Google Shape;618;p15"/>
              <p:cNvCxnSpPr/>
              <p:nvPr/>
            </p:nvCxnSpPr>
            <p:spPr>
              <a:xfrm>
                <a:off x="7294570" y="3981938"/>
                <a:ext cx="435049"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19" name="Google Shape;619;p15"/>
            <p:cNvSpPr txBox="1"/>
            <p:nvPr/>
          </p:nvSpPr>
          <p:spPr>
            <a:xfrm>
              <a:off x="7460350" y="2371095"/>
              <a:ext cx="861951" cy="378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South Korea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3,000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0" name="Google Shape;620;p15"/>
            <p:cNvSpPr txBox="1"/>
            <p:nvPr/>
          </p:nvSpPr>
          <p:spPr>
            <a:xfrm>
              <a:off x="5299972" y="1410929"/>
              <a:ext cx="633419" cy="361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Germany</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20,000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1" name="Google Shape;621;p15"/>
            <p:cNvSpPr txBox="1"/>
            <p:nvPr/>
          </p:nvSpPr>
          <p:spPr>
            <a:xfrm>
              <a:off x="4396369" y="2714111"/>
              <a:ext cx="560611"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BF8400"/>
                </a:buClr>
                <a:buSzPts val="600"/>
                <a:buFont typeface="Arial"/>
                <a:buNone/>
                <a:tabLst/>
                <a:defRPr/>
              </a:pPr>
              <a:r>
                <a:rPr kumimoji="0" lang="en-SG" sz="600" b="0" i="0" u="none" strike="noStrike" kern="0" cap="none" spc="0" normalizeH="0" baseline="0" noProof="0" dirty="0">
                  <a:ln>
                    <a:noFill/>
                  </a:ln>
                  <a:solidFill>
                    <a:srgbClr val="BF8400"/>
                  </a:solidFill>
                  <a:effectLst/>
                  <a:uLnTx/>
                  <a:uFillTx/>
                  <a:latin typeface="Arial"/>
                  <a:ea typeface="Arial"/>
                  <a:cs typeface="Arial"/>
                  <a:sym typeface="Arial"/>
                </a:rPr>
                <a:t>Israel</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BF8400"/>
                </a:buClr>
                <a:buSzPts val="800"/>
                <a:buFont typeface="Arial"/>
                <a:buNone/>
                <a:tabLst/>
                <a:defRPr/>
              </a:pPr>
              <a:r>
                <a:rPr kumimoji="0" lang="en-SG" sz="800" b="1" i="0" u="none" strike="noStrike" kern="0" cap="none" spc="0" normalizeH="0" baseline="0" noProof="0" dirty="0">
                  <a:ln>
                    <a:noFill/>
                  </a:ln>
                  <a:solidFill>
                    <a:srgbClr val="BF8400"/>
                  </a:solidFill>
                  <a:effectLst/>
                  <a:uLnTx/>
                  <a:uFillTx/>
                  <a:latin typeface="Arial"/>
                  <a:ea typeface="Arial"/>
                  <a:cs typeface="Arial"/>
                  <a:sym typeface="Arial"/>
                </a:rPr>
                <a:t>3,000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2" name="Google Shape;622;p15"/>
            <p:cNvSpPr txBox="1"/>
            <p:nvPr/>
          </p:nvSpPr>
          <p:spPr>
            <a:xfrm>
              <a:off x="5001920" y="1756114"/>
              <a:ext cx="738584" cy="361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Switzerland</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3,000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23" name="Google Shape;623;p15"/>
            <p:cNvGrpSpPr/>
            <p:nvPr/>
          </p:nvGrpSpPr>
          <p:grpSpPr>
            <a:xfrm>
              <a:off x="4521158" y="1938957"/>
              <a:ext cx="509618" cy="434694"/>
              <a:chOff x="4876800" y="2870315"/>
              <a:chExt cx="593177" cy="505968"/>
            </a:xfrm>
          </p:grpSpPr>
          <p:grpSp>
            <p:nvGrpSpPr>
              <p:cNvPr id="624" name="Google Shape;624;p15"/>
              <p:cNvGrpSpPr/>
              <p:nvPr/>
            </p:nvGrpSpPr>
            <p:grpSpPr>
              <a:xfrm rot="10800000" flipH="1">
                <a:off x="4876800" y="2870315"/>
                <a:ext cx="373112" cy="505968"/>
                <a:chOff x="4179618" y="5540216"/>
                <a:chExt cx="373112" cy="505968"/>
              </a:xfrm>
            </p:grpSpPr>
            <p:sp>
              <p:nvSpPr>
                <p:cNvPr id="625" name="Google Shape;625;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26" name="Google Shape;626;p15"/>
                <p:cNvCxnSpPr/>
                <p:nvPr/>
              </p:nvCxnSpPr>
              <p:spPr>
                <a:xfrm>
                  <a:off x="4267200" y="5638798"/>
                  <a:ext cx="285530" cy="40738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cxnSp>
            <p:nvCxnSpPr>
              <p:cNvPr id="627" name="Google Shape;627;p15"/>
              <p:cNvCxnSpPr/>
              <p:nvPr/>
            </p:nvCxnSpPr>
            <p:spPr>
              <a:xfrm>
                <a:off x="5238440" y="2876241"/>
                <a:ext cx="231537" cy="717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28" name="Google Shape;628;p15"/>
            <p:cNvGrpSpPr/>
            <p:nvPr/>
          </p:nvGrpSpPr>
          <p:grpSpPr>
            <a:xfrm>
              <a:off x="4571283" y="1591489"/>
              <a:ext cx="728689" cy="565687"/>
              <a:chOff x="4865846" y="2767485"/>
              <a:chExt cx="848167" cy="658436"/>
            </a:xfrm>
          </p:grpSpPr>
          <p:sp>
            <p:nvSpPr>
              <p:cNvPr id="629" name="Google Shape;629;p15"/>
              <p:cNvSpPr/>
              <p:nvPr/>
            </p:nvSpPr>
            <p:spPr>
              <a:xfrm rot="10800000" flipH="1">
                <a:off x="4865846" y="3289705"/>
                <a:ext cx="126510" cy="13621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30" name="Google Shape;630;p15"/>
              <p:cNvCxnSpPr>
                <a:stCxn id="437" idx="46"/>
                <a:endCxn id="620" idx="1"/>
              </p:cNvCxnSpPr>
              <p:nvPr/>
            </p:nvCxnSpPr>
            <p:spPr>
              <a:xfrm rot="10800000" flipH="1">
                <a:off x="4949613" y="2767485"/>
                <a:ext cx="764400" cy="57900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31" name="Google Shape;631;p15"/>
            <p:cNvGrpSpPr/>
            <p:nvPr/>
          </p:nvGrpSpPr>
          <p:grpSpPr>
            <a:xfrm flipH="1">
              <a:off x="4448916" y="1194026"/>
              <a:ext cx="509618" cy="434694"/>
              <a:chOff x="4876800" y="2870315"/>
              <a:chExt cx="593177" cy="505968"/>
            </a:xfrm>
          </p:grpSpPr>
          <p:grpSp>
            <p:nvGrpSpPr>
              <p:cNvPr id="632" name="Google Shape;632;p15"/>
              <p:cNvGrpSpPr/>
              <p:nvPr/>
            </p:nvGrpSpPr>
            <p:grpSpPr>
              <a:xfrm rot="10800000" flipH="1">
                <a:off x="4876800" y="2870315"/>
                <a:ext cx="373112" cy="505968"/>
                <a:chOff x="4179618" y="5540216"/>
                <a:chExt cx="373112" cy="505968"/>
              </a:xfrm>
            </p:grpSpPr>
            <p:sp>
              <p:nvSpPr>
                <p:cNvPr id="633" name="Google Shape;633;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34" name="Google Shape;634;p15"/>
                <p:cNvCxnSpPr/>
                <p:nvPr/>
              </p:nvCxnSpPr>
              <p:spPr>
                <a:xfrm>
                  <a:off x="4267200" y="5638798"/>
                  <a:ext cx="285530" cy="40738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cxnSp>
            <p:nvCxnSpPr>
              <p:cNvPr id="635" name="Google Shape;635;p15"/>
              <p:cNvCxnSpPr/>
              <p:nvPr/>
            </p:nvCxnSpPr>
            <p:spPr>
              <a:xfrm>
                <a:off x="5238440" y="2876241"/>
                <a:ext cx="231537" cy="717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36" name="Google Shape;636;p15"/>
            <p:cNvSpPr txBox="1"/>
            <p:nvPr/>
          </p:nvSpPr>
          <p:spPr>
            <a:xfrm>
              <a:off x="3934886" y="1022435"/>
              <a:ext cx="560611"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Finland</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5,000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7" name="Google Shape;637;p15"/>
            <p:cNvSpPr txBox="1"/>
            <p:nvPr/>
          </p:nvSpPr>
          <p:spPr>
            <a:xfrm>
              <a:off x="3482961" y="1323639"/>
              <a:ext cx="633419" cy="41354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UK</a:t>
              </a:r>
              <a:r>
                <a:rPr kumimoji="0" lang="en-SG" sz="900" b="0" i="0" u="none" strike="noStrike" kern="0" cap="none" spc="0" normalizeH="0" baseline="0" noProof="0" dirty="0">
                  <a:ln>
                    <a:noFill/>
                  </a:ln>
                  <a:solidFill>
                    <a:srgbClr val="009DD9"/>
                  </a:solidFill>
                  <a:effectLst/>
                  <a:uLnTx/>
                  <a:uFillTx/>
                  <a:latin typeface="Arial"/>
                  <a:ea typeface="Arial"/>
                  <a:cs typeface="Arial"/>
                  <a:sym typeface="Arial"/>
                </a:rPr>
                <a:t>*</a:t>
              </a:r>
              <a:endParaRPr kumimoji="0" sz="600" b="0" i="0" u="none" strike="noStrike" kern="0" cap="none" spc="0" normalizeH="0" baseline="0" noProof="0" dirty="0">
                <a:ln>
                  <a:noFill/>
                </a:ln>
                <a:solidFill>
                  <a:srgbClr val="009DD9"/>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15,000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8" name="Google Shape;638;p15"/>
            <p:cNvSpPr txBox="1"/>
            <p:nvPr/>
          </p:nvSpPr>
          <p:spPr>
            <a:xfrm>
              <a:off x="3387742" y="1760079"/>
              <a:ext cx="633419" cy="41354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France</a:t>
              </a:r>
              <a:r>
                <a:rPr kumimoji="0" lang="en-SG" sz="900" b="0" i="0" u="none" strike="noStrike" kern="0" cap="none" spc="0" normalizeH="0" baseline="0" noProof="0" dirty="0">
                  <a:ln>
                    <a:noFill/>
                  </a:ln>
                  <a:solidFill>
                    <a:srgbClr val="009DD9"/>
                  </a:solidFill>
                  <a:effectLst/>
                  <a:uLnTx/>
                  <a:uFillTx/>
                  <a:latin typeface="Arial"/>
                  <a:ea typeface="Arial"/>
                  <a:cs typeface="Arial"/>
                  <a:sym typeface="Arial"/>
                </a:rPr>
                <a:t>*</a:t>
              </a:r>
              <a:endParaRPr kumimoji="0" sz="600" b="0" i="0" u="none" strike="noStrike" kern="0" cap="none" spc="0" normalizeH="0" baseline="0" noProof="0" dirty="0">
                <a:ln>
                  <a:noFill/>
                </a:ln>
                <a:solidFill>
                  <a:srgbClr val="009DD9"/>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14,000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39" name="Google Shape;639;p15"/>
            <p:cNvGrpSpPr/>
            <p:nvPr/>
          </p:nvGrpSpPr>
          <p:grpSpPr>
            <a:xfrm rot="10800000">
              <a:off x="4056120" y="1808025"/>
              <a:ext cx="293862" cy="196398"/>
              <a:chOff x="4179618" y="5540216"/>
              <a:chExt cx="342045" cy="228600"/>
            </a:xfrm>
          </p:grpSpPr>
          <p:sp>
            <p:nvSpPr>
              <p:cNvPr id="640" name="Google Shape;640;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41" name="Google Shape;641;p15"/>
              <p:cNvCxnSpPr/>
              <p:nvPr/>
            </p:nvCxnSpPr>
            <p:spPr>
              <a:xfrm>
                <a:off x="4267200" y="5638800"/>
                <a:ext cx="97234" cy="1300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42" name="Google Shape;642;p15"/>
              <p:cNvCxnSpPr/>
              <p:nvPr/>
            </p:nvCxnSpPr>
            <p:spPr>
              <a:xfrm rot="10800000">
                <a:off x="4365527" y="5768816"/>
                <a:ext cx="156136"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43" name="Google Shape;643;p15"/>
            <p:cNvGrpSpPr/>
            <p:nvPr/>
          </p:nvGrpSpPr>
          <p:grpSpPr>
            <a:xfrm rot="10800000">
              <a:off x="3978752" y="2135355"/>
              <a:ext cx="436692" cy="196398"/>
              <a:chOff x="4179618" y="5540216"/>
              <a:chExt cx="508294" cy="228600"/>
            </a:xfrm>
          </p:grpSpPr>
          <p:sp>
            <p:nvSpPr>
              <p:cNvPr id="644" name="Google Shape;644;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45" name="Google Shape;645;p15"/>
              <p:cNvCxnSpPr/>
              <p:nvPr/>
            </p:nvCxnSpPr>
            <p:spPr>
              <a:xfrm>
                <a:off x="4267200" y="5638800"/>
                <a:ext cx="97234" cy="1300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46" name="Google Shape;646;p15"/>
              <p:cNvCxnSpPr/>
              <p:nvPr/>
            </p:nvCxnSpPr>
            <p:spPr>
              <a:xfrm rot="10800000">
                <a:off x="4353218" y="5768816"/>
                <a:ext cx="334694"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47" name="Google Shape;647;p15"/>
            <p:cNvGrpSpPr/>
            <p:nvPr/>
          </p:nvGrpSpPr>
          <p:grpSpPr>
            <a:xfrm rot="10800000">
              <a:off x="4013550" y="2397219"/>
              <a:ext cx="408911" cy="196398"/>
              <a:chOff x="4179618" y="5540216"/>
              <a:chExt cx="475958" cy="228600"/>
            </a:xfrm>
          </p:grpSpPr>
          <p:sp>
            <p:nvSpPr>
              <p:cNvPr id="648" name="Google Shape;648;p15"/>
              <p:cNvSpPr/>
              <p:nvPr/>
            </p:nvSpPr>
            <p:spPr>
              <a:xfrm>
                <a:off x="4179618" y="5540216"/>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49" name="Google Shape;649;p15"/>
              <p:cNvCxnSpPr/>
              <p:nvPr/>
            </p:nvCxnSpPr>
            <p:spPr>
              <a:xfrm>
                <a:off x="4267200" y="5638800"/>
                <a:ext cx="110230" cy="130016"/>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50" name="Google Shape;650;p15"/>
              <p:cNvCxnSpPr/>
              <p:nvPr/>
            </p:nvCxnSpPr>
            <p:spPr>
              <a:xfrm rot="10800000">
                <a:off x="4378970" y="5767325"/>
                <a:ext cx="276606"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51" name="Google Shape;651;p15"/>
            <p:cNvSpPr txBox="1"/>
            <p:nvPr/>
          </p:nvSpPr>
          <p:spPr>
            <a:xfrm>
              <a:off x="3469058" y="2196521"/>
              <a:ext cx="560611"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Spain</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8,000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52" name="Google Shape;652;p15"/>
            <p:cNvSpPr txBox="1"/>
            <p:nvPr/>
          </p:nvSpPr>
          <p:spPr>
            <a:xfrm>
              <a:off x="3052633" y="2432087"/>
              <a:ext cx="597014"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Portugal</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3,000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53" name="Google Shape;653;p15"/>
            <p:cNvGrpSpPr/>
            <p:nvPr/>
          </p:nvGrpSpPr>
          <p:grpSpPr>
            <a:xfrm flipH="1">
              <a:off x="3615415" y="2545673"/>
              <a:ext cx="646764" cy="99278"/>
              <a:chOff x="7182338" y="3935045"/>
              <a:chExt cx="752810" cy="115556"/>
            </a:xfrm>
          </p:grpSpPr>
          <p:sp>
            <p:nvSpPr>
              <p:cNvPr id="654" name="Google Shape;654;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55" name="Google Shape;655;p15"/>
              <p:cNvCxnSpPr/>
              <p:nvPr/>
            </p:nvCxnSpPr>
            <p:spPr>
              <a:xfrm>
                <a:off x="7298193" y="3981938"/>
                <a:ext cx="636955"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56" name="Google Shape;656;p15"/>
            <p:cNvSpPr txBox="1"/>
            <p:nvPr/>
          </p:nvSpPr>
          <p:spPr>
            <a:xfrm>
              <a:off x="3159979" y="2911931"/>
              <a:ext cx="742629" cy="3611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Puerto Rico</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830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57" name="Google Shape;657;p15"/>
            <p:cNvGrpSpPr/>
            <p:nvPr/>
          </p:nvGrpSpPr>
          <p:grpSpPr>
            <a:xfrm>
              <a:off x="2943195" y="3033844"/>
              <a:ext cx="276995" cy="99278"/>
              <a:chOff x="7182338" y="3935045"/>
              <a:chExt cx="322412" cy="115556"/>
            </a:xfrm>
          </p:grpSpPr>
          <p:sp>
            <p:nvSpPr>
              <p:cNvPr id="658" name="Google Shape;658;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59" name="Google Shape;659;p15"/>
              <p:cNvCxnSpPr/>
              <p:nvPr/>
            </p:nvCxnSpPr>
            <p:spPr>
              <a:xfrm>
                <a:off x="7301794" y="3981938"/>
                <a:ext cx="202956"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60" name="Google Shape;660;p15"/>
            <p:cNvSpPr txBox="1"/>
            <p:nvPr/>
          </p:nvSpPr>
          <p:spPr>
            <a:xfrm>
              <a:off x="2994647" y="3444677"/>
              <a:ext cx="560611" cy="3611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600"/>
                <a:buFont typeface="Arial"/>
                <a:buNone/>
                <a:tabLst/>
                <a:defRPr/>
              </a:pPr>
              <a:r>
                <a:rPr kumimoji="0" lang="en-SG" sz="600" b="0" i="0" u="none" strike="noStrike" kern="0" cap="none" spc="0" normalizeH="0" baseline="0" noProof="0" dirty="0">
                  <a:ln>
                    <a:noFill/>
                  </a:ln>
                  <a:solidFill>
                    <a:srgbClr val="FFFFFF"/>
                  </a:solidFill>
                  <a:effectLst/>
                  <a:uLnTx/>
                  <a:uFillTx/>
                  <a:latin typeface="Arial"/>
                  <a:ea typeface="Arial"/>
                  <a:cs typeface="Arial"/>
                  <a:sym typeface="Arial"/>
                </a:rPr>
                <a:t>Brazil</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800"/>
                <a:buFont typeface="Arial"/>
                <a:buNone/>
                <a:tabLst/>
                <a:defRPr/>
              </a:pPr>
              <a:r>
                <a:rPr kumimoji="0" lang="en-SG" sz="800" b="1" i="0" u="none" strike="noStrike" kern="0" cap="none" spc="0" normalizeH="0" baseline="0" noProof="0" dirty="0">
                  <a:ln>
                    <a:noFill/>
                  </a:ln>
                  <a:solidFill>
                    <a:srgbClr val="FFFFFF"/>
                  </a:solidFill>
                  <a:effectLst/>
                  <a:uLnTx/>
                  <a:uFillTx/>
                  <a:latin typeface="Arial"/>
                  <a:ea typeface="Arial"/>
                  <a:cs typeface="Arial"/>
                  <a:sym typeface="Arial"/>
                </a:rPr>
                <a:t>8,000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61" name="Google Shape;661;p15"/>
            <p:cNvGrpSpPr/>
            <p:nvPr/>
          </p:nvGrpSpPr>
          <p:grpSpPr>
            <a:xfrm flipH="1">
              <a:off x="2139570" y="3313742"/>
              <a:ext cx="682509" cy="301638"/>
              <a:chOff x="5149184" y="5211504"/>
              <a:chExt cx="794416" cy="351096"/>
            </a:xfrm>
          </p:grpSpPr>
          <p:sp>
            <p:nvSpPr>
              <p:cNvPr id="662" name="Google Shape;662;p15"/>
              <p:cNvSpPr/>
              <p:nvPr/>
            </p:nvSpPr>
            <p:spPr>
              <a:xfrm>
                <a:off x="5149184" y="5211504"/>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63" name="Google Shape;663;p15"/>
              <p:cNvCxnSpPr/>
              <p:nvPr/>
            </p:nvCxnSpPr>
            <p:spPr>
              <a:xfrm>
                <a:off x="5236766" y="5310088"/>
                <a:ext cx="173434" cy="252512"/>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64" name="Google Shape;664;p15"/>
              <p:cNvCxnSpPr/>
              <p:nvPr/>
            </p:nvCxnSpPr>
            <p:spPr>
              <a:xfrm rot="10800000">
                <a:off x="5404572" y="5562600"/>
                <a:ext cx="539028"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65" name="Google Shape;665;p15"/>
            <p:cNvGrpSpPr/>
            <p:nvPr/>
          </p:nvGrpSpPr>
          <p:grpSpPr>
            <a:xfrm flipH="1">
              <a:off x="2297552" y="4169402"/>
              <a:ext cx="646764" cy="99278"/>
              <a:chOff x="7182338" y="3935045"/>
              <a:chExt cx="752810" cy="115556"/>
            </a:xfrm>
          </p:grpSpPr>
          <p:sp>
            <p:nvSpPr>
              <p:cNvPr id="666" name="Google Shape;666;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67" name="Google Shape;667;p15"/>
              <p:cNvCxnSpPr/>
              <p:nvPr/>
            </p:nvCxnSpPr>
            <p:spPr>
              <a:xfrm>
                <a:off x="7298193" y="3981938"/>
                <a:ext cx="636955"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grpSp>
          <p:nvGrpSpPr>
            <p:cNvPr id="668" name="Google Shape;668;p15"/>
            <p:cNvGrpSpPr/>
            <p:nvPr/>
          </p:nvGrpSpPr>
          <p:grpSpPr>
            <a:xfrm flipH="1">
              <a:off x="1597809" y="2920947"/>
              <a:ext cx="682509" cy="301638"/>
              <a:chOff x="5149184" y="5211504"/>
              <a:chExt cx="794416" cy="351096"/>
            </a:xfrm>
          </p:grpSpPr>
          <p:sp>
            <p:nvSpPr>
              <p:cNvPr id="669" name="Google Shape;669;p15"/>
              <p:cNvSpPr/>
              <p:nvPr/>
            </p:nvSpPr>
            <p:spPr>
              <a:xfrm>
                <a:off x="5149184" y="5211504"/>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70" name="Google Shape;670;p15"/>
              <p:cNvCxnSpPr/>
              <p:nvPr/>
            </p:nvCxnSpPr>
            <p:spPr>
              <a:xfrm>
                <a:off x="5236766" y="5310088"/>
                <a:ext cx="173434" cy="252512"/>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cxnSp>
            <p:nvCxnSpPr>
              <p:cNvPr id="671" name="Google Shape;671;p15"/>
              <p:cNvCxnSpPr/>
              <p:nvPr/>
            </p:nvCxnSpPr>
            <p:spPr>
              <a:xfrm rot="10800000">
                <a:off x="5404572" y="5562600"/>
                <a:ext cx="539028"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72" name="Google Shape;672;p15"/>
            <p:cNvSpPr txBox="1"/>
            <p:nvPr/>
          </p:nvSpPr>
          <p:spPr>
            <a:xfrm>
              <a:off x="1793393" y="4033871"/>
              <a:ext cx="560611"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600"/>
                <a:buFont typeface="Arial"/>
                <a:buNone/>
                <a:tabLst/>
                <a:defRPr/>
              </a:pPr>
              <a:r>
                <a:rPr kumimoji="0" lang="en-SG" sz="600" b="0" i="0" u="none" strike="noStrike" kern="0" cap="none" spc="0" normalizeH="0" baseline="0" noProof="0" dirty="0">
                  <a:ln>
                    <a:noFill/>
                  </a:ln>
                  <a:solidFill>
                    <a:srgbClr val="009DD9"/>
                  </a:solidFill>
                  <a:effectLst/>
                  <a:uLnTx/>
                  <a:uFillTx/>
                  <a:latin typeface="Arial"/>
                  <a:ea typeface="Arial"/>
                  <a:cs typeface="Arial"/>
                  <a:sym typeface="Arial"/>
                </a:rPr>
                <a:t>Chile</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2,000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73" name="Google Shape;673;p15"/>
            <p:cNvSpPr txBox="1"/>
            <p:nvPr/>
          </p:nvSpPr>
          <p:spPr>
            <a:xfrm>
              <a:off x="1528066" y="3474072"/>
              <a:ext cx="647574" cy="36112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FF8300"/>
                </a:buClr>
                <a:buSzPts val="600"/>
                <a:buFont typeface="Arial"/>
                <a:buNone/>
                <a:tabLst/>
                <a:defRPr/>
              </a:pPr>
              <a:r>
                <a:rPr kumimoji="0" lang="en-SG" sz="600" b="0" i="0" u="none" strike="noStrike" kern="0" cap="none" spc="0" normalizeH="0" baseline="0" noProof="0" dirty="0">
                  <a:ln>
                    <a:noFill/>
                  </a:ln>
                  <a:solidFill>
                    <a:srgbClr val="FF8300"/>
                  </a:solidFill>
                  <a:effectLst/>
                  <a:uLnTx/>
                  <a:uFillTx/>
                  <a:latin typeface="Arial"/>
                  <a:ea typeface="Arial"/>
                  <a:cs typeface="Arial"/>
                  <a:sym typeface="Arial"/>
                </a:rPr>
                <a:t>Colombia</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FF8300"/>
                </a:buClr>
                <a:buSzPts val="800"/>
                <a:buFont typeface="Arial"/>
                <a:buNone/>
                <a:tabLst/>
                <a:defRPr/>
              </a:pPr>
              <a:r>
                <a:rPr kumimoji="0" lang="en-SG" sz="800" b="1" i="0" u="none" strike="noStrike" kern="0" cap="none" spc="0" normalizeH="0" baseline="0" noProof="0" dirty="0">
                  <a:ln>
                    <a:noFill/>
                  </a:ln>
                  <a:solidFill>
                    <a:srgbClr val="FF8300"/>
                  </a:solidFill>
                  <a:effectLst/>
                  <a:uLnTx/>
                  <a:uFillTx/>
                  <a:latin typeface="Arial"/>
                  <a:ea typeface="Arial"/>
                  <a:cs typeface="Arial"/>
                  <a:sym typeface="Arial"/>
                </a:rPr>
                <a:t>4,000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74" name="Google Shape;674;p15"/>
            <p:cNvSpPr txBox="1"/>
            <p:nvPr/>
          </p:nvSpPr>
          <p:spPr>
            <a:xfrm>
              <a:off x="1049692" y="3051879"/>
              <a:ext cx="599038" cy="41354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FF8300"/>
                </a:buClr>
                <a:buSzPts val="600"/>
                <a:buFont typeface="Arial"/>
                <a:buNone/>
                <a:tabLst/>
                <a:defRPr/>
              </a:pPr>
              <a:r>
                <a:rPr kumimoji="0" lang="en-SG" sz="600" b="0" i="0" u="none" strike="noStrike" kern="0" cap="none" spc="0" normalizeH="0" baseline="0" noProof="0" dirty="0">
                  <a:ln>
                    <a:noFill/>
                  </a:ln>
                  <a:solidFill>
                    <a:srgbClr val="FF8300"/>
                  </a:solidFill>
                  <a:effectLst/>
                  <a:uLnTx/>
                  <a:uFillTx/>
                  <a:latin typeface="Arial"/>
                  <a:ea typeface="Arial"/>
                  <a:cs typeface="Arial"/>
                  <a:sym typeface="Arial"/>
                </a:rPr>
                <a:t>Mexico</a:t>
              </a:r>
              <a:r>
                <a:rPr kumimoji="0" lang="en-SG" sz="900" b="0" i="0" u="none" strike="noStrike" kern="0" cap="none" spc="0" normalizeH="0" baseline="0" noProof="0" dirty="0">
                  <a:ln>
                    <a:noFill/>
                  </a:ln>
                  <a:solidFill>
                    <a:srgbClr val="FF8300"/>
                  </a:solidFill>
                  <a:effectLst/>
                  <a:uLnTx/>
                  <a:uFillTx/>
                  <a:latin typeface="Arial"/>
                  <a:ea typeface="Arial"/>
                  <a:cs typeface="Arial"/>
                  <a:sym typeface="Arial"/>
                </a:rPr>
                <a:t>*</a:t>
              </a:r>
              <a:endParaRPr kumimoji="0" sz="600" b="0" i="0" u="none" strike="noStrike" kern="0" cap="none" spc="0" normalizeH="0" baseline="0" noProof="0" dirty="0">
                <a:ln>
                  <a:noFill/>
                </a:ln>
                <a:solidFill>
                  <a:srgbClr val="FF8300"/>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FF8300"/>
                </a:buClr>
                <a:buSzPts val="800"/>
                <a:buFont typeface="Arial"/>
                <a:buNone/>
                <a:tabLst/>
                <a:defRPr/>
              </a:pPr>
              <a:r>
                <a:rPr kumimoji="0" lang="en-SG" sz="800" b="1" i="0" u="none" strike="noStrike" kern="0" cap="none" spc="0" normalizeH="0" baseline="0" noProof="0" dirty="0">
                  <a:ln>
                    <a:noFill/>
                  </a:ln>
                  <a:solidFill>
                    <a:srgbClr val="FF8300"/>
                  </a:solidFill>
                  <a:effectLst/>
                  <a:uLnTx/>
                  <a:uFillTx/>
                  <a:latin typeface="Arial"/>
                  <a:ea typeface="Arial"/>
                  <a:cs typeface="Arial"/>
                  <a:sym typeface="Arial"/>
                </a:rPr>
                <a:t>6,260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75" name="Google Shape;675;p15"/>
            <p:cNvSpPr txBox="1"/>
            <p:nvPr/>
          </p:nvSpPr>
          <p:spPr>
            <a:xfrm>
              <a:off x="1820018" y="2331751"/>
              <a:ext cx="874085" cy="41354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600"/>
                <a:buFont typeface="Arial"/>
                <a:buNone/>
                <a:tabLst/>
                <a:defRPr/>
              </a:pPr>
              <a:r>
                <a:rPr kumimoji="0" lang="en-SG" sz="600" b="0" i="0" u="none" strike="noStrike" kern="0" cap="none" spc="0" normalizeH="0" baseline="0" noProof="0" dirty="0">
                  <a:ln>
                    <a:noFill/>
                  </a:ln>
                  <a:solidFill>
                    <a:srgbClr val="FFFFFF"/>
                  </a:solidFill>
                  <a:effectLst/>
                  <a:uLnTx/>
                  <a:uFillTx/>
                  <a:latin typeface="Arial"/>
                  <a:ea typeface="Arial"/>
                  <a:cs typeface="Arial"/>
                  <a:sym typeface="Arial"/>
                </a:rPr>
                <a:t>United States</a:t>
              </a:r>
              <a:r>
                <a:rPr kumimoji="0" lang="en-SG" sz="90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6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800"/>
                <a:buFont typeface="Arial"/>
                <a:buNone/>
                <a:tabLst/>
                <a:defRPr/>
              </a:pPr>
              <a:r>
                <a:rPr kumimoji="0" lang="en-SG" sz="800" b="1" i="0" u="none" strike="noStrike" kern="0" cap="none" spc="0" normalizeH="0" baseline="0" noProof="0" dirty="0">
                  <a:ln>
                    <a:noFill/>
                  </a:ln>
                  <a:solidFill>
                    <a:srgbClr val="FFFFFF"/>
                  </a:solidFill>
                  <a:effectLst/>
                  <a:uLnTx/>
                  <a:uFillTx/>
                  <a:latin typeface="Arial"/>
                  <a:ea typeface="Arial"/>
                  <a:cs typeface="Arial"/>
                  <a:sym typeface="Arial"/>
                </a:rPr>
                <a:t>100,000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76" name="Google Shape;676;p15"/>
            <p:cNvSpPr txBox="1"/>
            <p:nvPr/>
          </p:nvSpPr>
          <p:spPr>
            <a:xfrm>
              <a:off x="1647862" y="1677093"/>
              <a:ext cx="633419" cy="41354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600"/>
                <a:buFont typeface="Arial"/>
                <a:buNone/>
                <a:tabLst/>
                <a:defRPr/>
              </a:pPr>
              <a:r>
                <a:rPr kumimoji="0" lang="en-SG" sz="600" b="0" i="0" u="none" strike="noStrike" kern="0" cap="none" spc="0" normalizeH="0" baseline="0" noProof="0" dirty="0">
                  <a:ln>
                    <a:noFill/>
                  </a:ln>
                  <a:solidFill>
                    <a:srgbClr val="FFFFFF"/>
                  </a:solidFill>
                  <a:effectLst/>
                  <a:uLnTx/>
                  <a:uFillTx/>
                  <a:latin typeface="Arial"/>
                  <a:ea typeface="Arial"/>
                  <a:cs typeface="Arial"/>
                  <a:sym typeface="Arial"/>
                </a:rPr>
                <a:t>Canada</a:t>
              </a:r>
              <a:r>
                <a:rPr kumimoji="0" lang="en-SG" sz="90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6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800"/>
                <a:buFont typeface="Arial"/>
                <a:buNone/>
                <a:tabLst/>
                <a:defRPr/>
              </a:pPr>
              <a:r>
                <a:rPr kumimoji="0" lang="en-SG" sz="800" b="1" i="0" u="none" strike="noStrike" kern="0" cap="none" spc="0" normalizeH="0" baseline="0" noProof="0" dirty="0">
                  <a:ln>
                    <a:noFill/>
                  </a:ln>
                  <a:solidFill>
                    <a:srgbClr val="FFFFFF"/>
                  </a:solidFill>
                  <a:effectLst/>
                  <a:uLnTx/>
                  <a:uFillTx/>
                  <a:latin typeface="Arial"/>
                  <a:ea typeface="Arial"/>
                  <a:cs typeface="Arial"/>
                  <a:sym typeface="Arial"/>
                </a:rPr>
                <a:t>12,300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77" name="Google Shape;677;p15"/>
            <p:cNvGrpSpPr/>
            <p:nvPr/>
          </p:nvGrpSpPr>
          <p:grpSpPr>
            <a:xfrm>
              <a:off x="6919711" y="3144698"/>
              <a:ext cx="637873" cy="99278"/>
              <a:chOff x="7182338" y="3935045"/>
              <a:chExt cx="742462" cy="115556"/>
            </a:xfrm>
          </p:grpSpPr>
          <p:sp>
            <p:nvSpPr>
              <p:cNvPr id="678" name="Google Shape;678;p15"/>
              <p:cNvSpPr/>
              <p:nvPr/>
            </p:nvSpPr>
            <p:spPr>
              <a:xfrm flipH="1">
                <a:off x="7182338" y="3935045"/>
                <a:ext cx="115556" cy="11555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79" name="Google Shape;679;p15"/>
              <p:cNvCxnSpPr/>
              <p:nvPr/>
            </p:nvCxnSpPr>
            <p:spPr>
              <a:xfrm>
                <a:off x="7287845" y="3981938"/>
                <a:ext cx="636955" cy="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
          <p:nvSpPr>
            <p:cNvPr id="680" name="Google Shape;680;p15"/>
            <p:cNvSpPr txBox="1"/>
            <p:nvPr/>
          </p:nvSpPr>
          <p:spPr>
            <a:xfrm>
              <a:off x="7624789" y="3011560"/>
              <a:ext cx="774987" cy="3785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Philippines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3,600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1" name="Google Shape;681;p15"/>
            <p:cNvSpPr txBox="1"/>
            <p:nvPr/>
          </p:nvSpPr>
          <p:spPr>
            <a:xfrm>
              <a:off x="808467" y="4843369"/>
              <a:ext cx="679934" cy="1747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F5F5F"/>
                </a:buClr>
                <a:buSzPts val="300"/>
                <a:buFont typeface="Arial"/>
                <a:buNone/>
                <a:tabLst/>
                <a:defRPr/>
              </a:pPr>
              <a:r>
                <a:rPr kumimoji="0" lang="en-SG" sz="300" b="0" i="0" u="none" strike="noStrike" kern="0" cap="none" spc="0" normalizeH="0" baseline="0" noProof="0" dirty="0">
                  <a:ln>
                    <a:noFill/>
                  </a:ln>
                  <a:solidFill>
                    <a:srgbClr val="5F5F5F"/>
                  </a:solidFill>
                  <a:effectLst/>
                  <a:uLnTx/>
                  <a:uFillTx/>
                  <a:latin typeface="Arial"/>
                  <a:ea typeface="Arial"/>
                  <a:cs typeface="Arial"/>
                  <a:sym typeface="Arial"/>
                </a:rPr>
                <a:t>Updated March 2015</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2" name="Google Shape;682;p15"/>
            <p:cNvSpPr txBox="1"/>
            <p:nvPr/>
          </p:nvSpPr>
          <p:spPr>
            <a:xfrm>
              <a:off x="6372630" y="4361697"/>
              <a:ext cx="896331" cy="37859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90000"/>
                </a:lnSpc>
                <a:spcBef>
                  <a:spcPts val="0"/>
                </a:spcBef>
                <a:spcAft>
                  <a:spcPts val="0"/>
                </a:spcAft>
                <a:buClr>
                  <a:srgbClr val="009DD9"/>
                </a:buClr>
                <a:buSzPts val="700"/>
                <a:buFont typeface="Arial"/>
                <a:buNone/>
                <a:tabLst/>
                <a:defRPr/>
              </a:pPr>
              <a:r>
                <a:rPr kumimoji="0" lang="en-SG" sz="700" b="0" i="0" u="none" strike="noStrike" kern="0" cap="none" spc="0" normalizeH="0" baseline="0" noProof="0" dirty="0">
                  <a:ln>
                    <a:noFill/>
                  </a:ln>
                  <a:solidFill>
                    <a:srgbClr val="009DD9"/>
                  </a:solidFill>
                  <a:effectLst/>
                  <a:uLnTx/>
                  <a:uFillTx/>
                  <a:latin typeface="Arial"/>
                  <a:ea typeface="Arial"/>
                  <a:cs typeface="Arial"/>
                  <a:sym typeface="Arial"/>
                </a:rPr>
                <a:t>New Zealand</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90000"/>
                </a:lnSpc>
                <a:spcBef>
                  <a:spcPts val="0"/>
                </a:spcBef>
                <a:spcAft>
                  <a:spcPts val="0"/>
                </a:spcAft>
                <a:buClr>
                  <a:srgbClr val="009DD9"/>
                </a:buClr>
                <a:buSzPts val="800"/>
                <a:buFont typeface="Arial"/>
                <a:buNone/>
                <a:tabLst/>
                <a:defRPr/>
              </a:pPr>
              <a:r>
                <a:rPr kumimoji="0" lang="en-SG" sz="800" b="1" i="0" u="none" strike="noStrike" kern="0" cap="none" spc="0" normalizeH="0" baseline="0" noProof="0" dirty="0">
                  <a:ln>
                    <a:noFill/>
                  </a:ln>
                  <a:solidFill>
                    <a:srgbClr val="009DD9"/>
                  </a:solidFill>
                  <a:effectLst/>
                  <a:uLnTx/>
                  <a:uFillTx/>
                  <a:latin typeface="Arial"/>
                  <a:ea typeface="Arial"/>
                  <a:cs typeface="Arial"/>
                  <a:sym typeface="Arial"/>
                </a:rPr>
                <a:t>2,500</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83" name="Google Shape;683;p15"/>
            <p:cNvSpPr/>
            <p:nvPr/>
          </p:nvSpPr>
          <p:spPr>
            <a:xfrm>
              <a:off x="7817832" y="4434450"/>
              <a:ext cx="99278" cy="9927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Calibri"/>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684" name="Google Shape;684;p15"/>
            <p:cNvCxnSpPr>
              <a:stCxn id="683" idx="3"/>
            </p:cNvCxnSpPr>
            <p:nvPr/>
          </p:nvCxnSpPr>
          <p:spPr>
            <a:xfrm flipH="1">
              <a:off x="7352971" y="4519189"/>
              <a:ext cx="479400" cy="105900"/>
            </a:xfrm>
            <a:prstGeom prst="straightConnector1">
              <a:avLst/>
            </a:prstGeom>
            <a:noFill/>
            <a:ln w="25400" cap="flat" cmpd="sng">
              <a:solidFill>
                <a:srgbClr val="5F5F5F"/>
              </a:solidFill>
              <a:prstDash val="solid"/>
              <a:round/>
              <a:headEnd type="none" w="sm" len="sm"/>
              <a:tailEnd type="none" w="sm" len="sm"/>
            </a:ln>
            <a:effectLst>
              <a:outerShdw blurRad="40000" dist="20000" dir="5400000" rotWithShape="0">
                <a:srgbClr val="000000">
                  <a:alpha val="36862"/>
                </a:srgbClr>
              </a:outerShdw>
            </a:effectLst>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6"/>
          <p:cNvSpPr txBox="1"/>
          <p:nvPr/>
        </p:nvSpPr>
        <p:spPr>
          <a:xfrm>
            <a:off x="372588" y="771550"/>
            <a:ext cx="8520861" cy="433800"/>
          </a:xfrm>
          <a:prstGeom prst="rect">
            <a:avLst/>
          </a:prstGeom>
          <a:noFill/>
          <a:ln>
            <a:noFill/>
          </a:ln>
        </p:spPr>
        <p:txBody>
          <a:bodyPr spcFirstLastPara="1" wrap="square" lIns="91425" tIns="0" rIns="91425"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SG" sz="2800" b="1" i="0" u="none" strike="noStrike" kern="0" cap="none" spc="0" normalizeH="0" baseline="0" noProof="0" dirty="0">
                <a:ln>
                  <a:noFill/>
                </a:ln>
                <a:solidFill>
                  <a:srgbClr val="000000"/>
                </a:solidFill>
                <a:effectLst/>
                <a:uLnTx/>
                <a:uFillTx/>
                <a:latin typeface="Calibri"/>
                <a:ea typeface="Calibri"/>
                <a:cs typeface="Calibri"/>
                <a:sym typeface="Calibri"/>
              </a:rPr>
              <a:t>What Nielsen auditors do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91" name="Google Shape;691;p16"/>
          <p:cNvSpPr/>
          <p:nvPr/>
        </p:nvSpPr>
        <p:spPr>
          <a:xfrm>
            <a:off x="179513" y="1275606"/>
            <a:ext cx="2160240" cy="3258360"/>
          </a:xfrm>
          <a:prstGeom prst="rect">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92" name="Google Shape;692;p16"/>
          <p:cNvSpPr/>
          <p:nvPr/>
        </p:nvSpPr>
        <p:spPr>
          <a:xfrm>
            <a:off x="2428081" y="1265847"/>
            <a:ext cx="2133900" cy="3258360"/>
          </a:xfrm>
          <a:prstGeom prst="rect">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93" name="Google Shape;693;p16"/>
          <p:cNvSpPr/>
          <p:nvPr/>
        </p:nvSpPr>
        <p:spPr>
          <a:xfrm>
            <a:off x="4644008" y="1266912"/>
            <a:ext cx="2160239" cy="3266555"/>
          </a:xfrm>
          <a:prstGeom prst="rect">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94" name="Google Shape;694;p16"/>
          <p:cNvSpPr/>
          <p:nvPr/>
        </p:nvSpPr>
        <p:spPr>
          <a:xfrm>
            <a:off x="6876257" y="1265847"/>
            <a:ext cx="2160240" cy="3258360"/>
          </a:xfrm>
          <a:prstGeom prst="rect">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95" name="Google Shape;695;p16"/>
          <p:cNvSpPr/>
          <p:nvPr/>
        </p:nvSpPr>
        <p:spPr>
          <a:xfrm>
            <a:off x="3317263" y="3142876"/>
            <a:ext cx="388500" cy="388500"/>
          </a:xfrm>
          <a:prstGeom prst="ellipse">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96" name="Google Shape;696;p16"/>
          <p:cNvSpPr txBox="1"/>
          <p:nvPr/>
        </p:nvSpPr>
        <p:spPr>
          <a:xfrm>
            <a:off x="3359715" y="3102891"/>
            <a:ext cx="276300" cy="33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SG" sz="1800" b="1"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97" name="Google Shape;697;p16"/>
          <p:cNvSpPr/>
          <p:nvPr/>
        </p:nvSpPr>
        <p:spPr>
          <a:xfrm>
            <a:off x="1159164" y="3142876"/>
            <a:ext cx="388500" cy="388500"/>
          </a:xfrm>
          <a:prstGeom prst="ellipse">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98" name="Google Shape;698;p16"/>
          <p:cNvSpPr txBox="1"/>
          <p:nvPr/>
        </p:nvSpPr>
        <p:spPr>
          <a:xfrm>
            <a:off x="1201616" y="3102891"/>
            <a:ext cx="276300" cy="33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SG" sz="1800" b="1" i="0" u="none" strike="noStrike" kern="0" cap="none" spc="0" normalizeH="0" baseline="0" noProof="0" dirty="0">
                <a:ln>
                  <a:noFill/>
                </a:ln>
                <a:solidFill>
                  <a:srgbClr val="FFFFFF"/>
                </a:solidFill>
                <a:effectLst/>
                <a:uLnTx/>
                <a:uFillTx/>
                <a:latin typeface="Calibri"/>
                <a:ea typeface="Calibri"/>
                <a:cs typeface="Calibri"/>
                <a:sym typeface="Calibri"/>
              </a:rPr>
              <a:t>1</a:t>
            </a: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99" name="Google Shape;699;p16"/>
          <p:cNvSpPr/>
          <p:nvPr/>
        </p:nvSpPr>
        <p:spPr>
          <a:xfrm>
            <a:off x="7711892" y="3108628"/>
            <a:ext cx="388500" cy="388500"/>
          </a:xfrm>
          <a:prstGeom prst="ellipse">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00" name="Google Shape;700;p16"/>
          <p:cNvSpPr txBox="1"/>
          <p:nvPr/>
        </p:nvSpPr>
        <p:spPr>
          <a:xfrm>
            <a:off x="7754344" y="3074508"/>
            <a:ext cx="276300" cy="33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SG" sz="1800" b="1"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01" name="Google Shape;701;p16"/>
          <p:cNvSpPr/>
          <p:nvPr/>
        </p:nvSpPr>
        <p:spPr>
          <a:xfrm>
            <a:off x="5479644" y="3137011"/>
            <a:ext cx="388500" cy="388500"/>
          </a:xfrm>
          <a:prstGeom prst="ellipse">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02" name="Google Shape;702;p16"/>
          <p:cNvSpPr txBox="1"/>
          <p:nvPr/>
        </p:nvSpPr>
        <p:spPr>
          <a:xfrm>
            <a:off x="5522096" y="3102891"/>
            <a:ext cx="276300" cy="33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SG" sz="1800" b="1"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03" name="Google Shape;703;p16"/>
          <p:cNvSpPr txBox="1"/>
          <p:nvPr/>
        </p:nvSpPr>
        <p:spPr>
          <a:xfrm>
            <a:off x="506107" y="3867146"/>
            <a:ext cx="1637253" cy="661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SG" sz="1600" b="0" i="0" u="none" strike="noStrike" kern="0" cap="none" spc="0" normalizeH="0" baseline="0" noProof="0" dirty="0">
                <a:ln>
                  <a:noFill/>
                </a:ln>
                <a:solidFill>
                  <a:srgbClr val="000000"/>
                </a:solidFill>
                <a:effectLst/>
                <a:uLnTx/>
                <a:uFillTx/>
                <a:latin typeface="Arial"/>
                <a:ea typeface="Arial"/>
                <a:cs typeface="Arial"/>
                <a:sym typeface="Arial"/>
              </a:rPr>
              <a:t>Panellists Diary</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4" name="Google Shape;704;p16"/>
          <p:cNvSpPr txBox="1"/>
          <p:nvPr/>
        </p:nvSpPr>
        <p:spPr>
          <a:xfrm>
            <a:off x="2575409" y="3908371"/>
            <a:ext cx="1872208" cy="484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SG" sz="1600" b="0" i="0" u="none" strike="noStrike" kern="0" cap="none" spc="0" normalizeH="0" baseline="0" noProof="0" dirty="0">
                <a:ln>
                  <a:noFill/>
                </a:ln>
                <a:solidFill>
                  <a:srgbClr val="000000"/>
                </a:solidFill>
                <a:effectLst/>
                <a:uLnTx/>
                <a:uFillTx/>
                <a:latin typeface="Arial"/>
                <a:ea typeface="Arial"/>
                <a:cs typeface="Arial"/>
                <a:sym typeface="Arial"/>
              </a:rPr>
              <a:t>Till Receipts</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5" name="Google Shape;705;p16"/>
          <p:cNvSpPr txBox="1"/>
          <p:nvPr/>
        </p:nvSpPr>
        <p:spPr>
          <a:xfrm>
            <a:off x="4795256" y="3880574"/>
            <a:ext cx="1785736" cy="707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SG" sz="1600" b="0" i="0" u="none" strike="noStrike" kern="0" cap="none" spc="0" normalizeH="0" baseline="0" noProof="0" dirty="0">
                <a:ln>
                  <a:noFill/>
                </a:ln>
                <a:solidFill>
                  <a:srgbClr val="000000"/>
                </a:solidFill>
                <a:effectLst/>
                <a:uLnTx/>
                <a:uFillTx/>
                <a:latin typeface="Arial"/>
                <a:ea typeface="Arial"/>
                <a:cs typeface="Arial"/>
                <a:sym typeface="Arial"/>
              </a:rPr>
              <a:t>Pantry Contents</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6" name="Google Shape;706;p16"/>
          <p:cNvSpPr txBox="1"/>
          <p:nvPr/>
        </p:nvSpPr>
        <p:spPr>
          <a:xfrm>
            <a:off x="6947295" y="3880574"/>
            <a:ext cx="1946154" cy="577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SG" sz="1600" b="0" i="0" u="none" strike="noStrike" kern="0" cap="none" spc="0" normalizeH="0" baseline="0" noProof="0" dirty="0">
                <a:ln>
                  <a:noFill/>
                </a:ln>
                <a:solidFill>
                  <a:srgbClr val="000000"/>
                </a:solidFill>
                <a:effectLst/>
                <a:uLnTx/>
                <a:uFillTx/>
                <a:latin typeface="Arial"/>
                <a:ea typeface="Arial"/>
                <a:cs typeface="Arial"/>
                <a:sym typeface="Arial"/>
              </a:rPr>
              <a:t>Nielsen Rubbish Bin</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07" name="Google Shape;707;p16"/>
          <p:cNvPicPr preferRelativeResize="0"/>
          <p:nvPr/>
        </p:nvPicPr>
        <p:blipFill rotWithShape="1">
          <a:blip r:embed="rId3">
            <a:alphaModFix/>
          </a:blip>
          <a:srcRect t="8733" r="39091" b="10478"/>
          <a:stretch/>
        </p:blipFill>
        <p:spPr>
          <a:xfrm>
            <a:off x="236608" y="1496086"/>
            <a:ext cx="2059184" cy="1507712"/>
          </a:xfrm>
          <a:prstGeom prst="rect">
            <a:avLst/>
          </a:prstGeom>
          <a:noFill/>
          <a:ln>
            <a:noFill/>
          </a:ln>
        </p:spPr>
      </p:pic>
      <p:pic>
        <p:nvPicPr>
          <p:cNvPr id="708" name="Google Shape;708;p16"/>
          <p:cNvPicPr preferRelativeResize="0"/>
          <p:nvPr/>
        </p:nvPicPr>
        <p:blipFill rotWithShape="1">
          <a:blip r:embed="rId4">
            <a:alphaModFix/>
          </a:blip>
          <a:srcRect t="1400" b="3982"/>
          <a:stretch/>
        </p:blipFill>
        <p:spPr>
          <a:xfrm>
            <a:off x="2436872" y="1504100"/>
            <a:ext cx="2082239" cy="1499698"/>
          </a:xfrm>
          <a:prstGeom prst="rect">
            <a:avLst/>
          </a:prstGeom>
          <a:noFill/>
          <a:ln>
            <a:noFill/>
          </a:ln>
        </p:spPr>
      </p:pic>
      <p:pic>
        <p:nvPicPr>
          <p:cNvPr id="709" name="Google Shape;709;p16"/>
          <p:cNvPicPr preferRelativeResize="0"/>
          <p:nvPr/>
        </p:nvPicPr>
        <p:blipFill rotWithShape="1">
          <a:blip r:embed="rId5">
            <a:alphaModFix/>
          </a:blip>
          <a:srcRect r="6707" b="13909"/>
          <a:stretch/>
        </p:blipFill>
        <p:spPr>
          <a:xfrm>
            <a:off x="4670384" y="1504100"/>
            <a:ext cx="2088232" cy="1499697"/>
          </a:xfrm>
          <a:prstGeom prst="rect">
            <a:avLst/>
          </a:prstGeom>
          <a:noFill/>
          <a:ln>
            <a:noFill/>
          </a:ln>
        </p:spPr>
      </p:pic>
      <p:pic>
        <p:nvPicPr>
          <p:cNvPr id="710" name="Google Shape;710;p16"/>
          <p:cNvPicPr preferRelativeResize="0"/>
          <p:nvPr/>
        </p:nvPicPr>
        <p:blipFill rotWithShape="1">
          <a:blip r:embed="rId6">
            <a:alphaModFix/>
          </a:blip>
          <a:srcRect r="9379"/>
          <a:stretch/>
        </p:blipFill>
        <p:spPr>
          <a:xfrm rot="5400000">
            <a:off x="7216529" y="1182188"/>
            <a:ext cx="1460438" cy="2088232"/>
          </a:xfrm>
          <a:prstGeom prst="rect">
            <a:avLst/>
          </a:prstGeom>
          <a:noFill/>
          <a:ln>
            <a:noFill/>
          </a:ln>
        </p:spPr>
      </p:pic>
      <p:sp>
        <p:nvSpPr>
          <p:cNvPr id="711" name="Google Shape;711;p16"/>
          <p:cNvSpPr/>
          <p:nvPr/>
        </p:nvSpPr>
        <p:spPr>
          <a:xfrm>
            <a:off x="723150" y="4633301"/>
            <a:ext cx="7820100" cy="313522"/>
          </a:xfrm>
          <a:prstGeom prst="rect">
            <a:avLst/>
          </a:prstGeom>
          <a:solidFill>
            <a:srgbClr val="F8BF17"/>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SG" sz="1600" b="1" i="0" u="none" strike="noStrike" kern="0" cap="none" spc="0" normalizeH="0" baseline="0" noProof="0" dirty="0">
                <a:ln>
                  <a:noFill/>
                </a:ln>
                <a:solidFill>
                  <a:srgbClr val="FFFFFF"/>
                </a:solidFill>
                <a:effectLst/>
                <a:uLnTx/>
                <a:uFillTx/>
                <a:latin typeface="Calibri"/>
                <a:ea typeface="Calibri"/>
                <a:cs typeface="Calibri"/>
                <a:sym typeface="Calibri"/>
              </a:rPr>
              <a:t>URBAN</a:t>
            </a: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 HHs ARE AUDITED </a:t>
            </a:r>
            <a:r>
              <a:rPr kumimoji="0" lang="en-SG" sz="1600" b="1" i="0" u="none" strike="noStrike" kern="0" cap="none" spc="0" normalizeH="0" baseline="0" noProof="0" dirty="0">
                <a:ln>
                  <a:noFill/>
                </a:ln>
                <a:solidFill>
                  <a:srgbClr val="FFFFFF"/>
                </a:solidFill>
                <a:effectLst/>
                <a:uLnTx/>
                <a:uFillTx/>
                <a:latin typeface="Calibri"/>
                <a:ea typeface="Calibri"/>
                <a:cs typeface="Calibri"/>
                <a:sym typeface="Calibri"/>
              </a:rPr>
              <a:t>TWICE</a:t>
            </a: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 A MONTH, </a:t>
            </a:r>
            <a:r>
              <a:rPr kumimoji="0" lang="en-SG" sz="1600" b="1" i="0" u="none" strike="noStrike" kern="0" cap="none" spc="0" normalizeH="0" baseline="0" noProof="0" dirty="0">
                <a:ln>
                  <a:noFill/>
                </a:ln>
                <a:solidFill>
                  <a:srgbClr val="FFFFFF"/>
                </a:solidFill>
                <a:effectLst/>
                <a:uLnTx/>
                <a:uFillTx/>
                <a:latin typeface="Calibri"/>
                <a:ea typeface="Calibri"/>
                <a:cs typeface="Calibri"/>
                <a:sym typeface="Calibri"/>
              </a:rPr>
              <a:t>RURAL</a:t>
            </a: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 HHs </a:t>
            </a:r>
            <a:r>
              <a:rPr kumimoji="0" lang="en-SG" sz="1600" b="1" i="0" u="none" strike="noStrike" kern="0" cap="none" spc="0" normalizeH="0" baseline="0" noProof="0" dirty="0">
                <a:ln>
                  <a:noFill/>
                </a:ln>
                <a:solidFill>
                  <a:srgbClr val="FFFFFF"/>
                </a:solidFill>
                <a:effectLst/>
                <a:uLnTx/>
                <a:uFillTx/>
                <a:latin typeface="Calibri"/>
                <a:ea typeface="Calibri"/>
                <a:cs typeface="Calibri"/>
                <a:sym typeface="Calibri"/>
              </a:rPr>
              <a:t>ONCE</a:t>
            </a: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 A MONTH </a:t>
            </a:r>
            <a:endParaRPr kumimoji="0" sz="16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12" name="Google Shape;712;p16"/>
          <p:cNvSpPr txBox="1"/>
          <p:nvPr/>
        </p:nvSpPr>
        <p:spPr>
          <a:xfrm>
            <a:off x="1298875" y="4891400"/>
            <a:ext cx="6585600" cy="4008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SG" sz="1000" b="0" i="0" u="none" strike="noStrike" kern="0" cap="none" spc="0" normalizeH="0" baseline="0" noProof="0" dirty="0">
                <a:ln>
                  <a:noFill/>
                </a:ln>
                <a:solidFill>
                  <a:srgbClr val="000000"/>
                </a:solidFill>
                <a:effectLst/>
                <a:uLnTx/>
                <a:uFillTx/>
                <a:latin typeface="Calibri"/>
                <a:ea typeface="Calibri"/>
                <a:cs typeface="Calibri"/>
                <a:sym typeface="Calibri"/>
              </a:rPr>
              <a:t>New brands are automatically picked up with new incidence</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175" y="705243"/>
            <a:ext cx="8280920" cy="565150"/>
          </a:xfrm>
        </p:spPr>
        <p:txBody>
          <a:bodyPr>
            <a:normAutofit/>
          </a:bodyPr>
          <a:lstStyle/>
          <a:p>
            <a:r>
              <a:rPr lang="en-ZA" sz="2800" b="1" dirty="0">
                <a:latin typeface="Calibri" panose="020F0502020204030204" pitchFamily="34" charset="0"/>
                <a:cs typeface="Calibri" panose="020F0502020204030204" pitchFamily="34" charset="0"/>
              </a:rPr>
              <a:t>Fusion 2022 Studies </a:t>
            </a:r>
          </a:p>
        </p:txBody>
      </p:sp>
      <p:pic>
        <p:nvPicPr>
          <p:cNvPr id="7" name="Picture 6">
            <a:extLst>
              <a:ext uri="{FF2B5EF4-FFF2-40B4-BE49-F238E27FC236}">
                <a16:creationId xmlns:a16="http://schemas.microsoft.com/office/drawing/2014/main" id="{191FA837-47DF-A157-789A-D758E97C72A2}"/>
              </a:ext>
            </a:extLst>
          </p:cNvPr>
          <p:cNvPicPr>
            <a:picLocks noChangeAspect="1"/>
          </p:cNvPicPr>
          <p:nvPr/>
        </p:nvPicPr>
        <p:blipFill>
          <a:blip r:embed="rId2"/>
          <a:stretch>
            <a:fillRect/>
          </a:stretch>
        </p:blipFill>
        <p:spPr>
          <a:xfrm>
            <a:off x="270175" y="1641737"/>
            <a:ext cx="8526257" cy="3305261"/>
          </a:xfrm>
          <a:prstGeom prst="rect">
            <a:avLst/>
          </a:prstGeom>
        </p:spPr>
      </p:pic>
      <p:grpSp>
        <p:nvGrpSpPr>
          <p:cNvPr id="5" name="Group 4">
            <a:extLst>
              <a:ext uri="{FF2B5EF4-FFF2-40B4-BE49-F238E27FC236}">
                <a16:creationId xmlns:a16="http://schemas.microsoft.com/office/drawing/2014/main" id="{83CD05A4-48B9-481F-8E9E-69A0FFE12FBE}"/>
              </a:ext>
            </a:extLst>
          </p:cNvPr>
          <p:cNvGrpSpPr/>
          <p:nvPr/>
        </p:nvGrpSpPr>
        <p:grpSpPr>
          <a:xfrm>
            <a:off x="2140980" y="1287645"/>
            <a:ext cx="1404476" cy="3663201"/>
            <a:chOff x="6588224" y="22854"/>
            <a:chExt cx="1656184" cy="3240626"/>
          </a:xfrm>
        </p:grpSpPr>
        <p:sp>
          <p:nvSpPr>
            <p:cNvPr id="3" name="Rectangle 2">
              <a:extLst>
                <a:ext uri="{FF2B5EF4-FFF2-40B4-BE49-F238E27FC236}">
                  <a16:creationId xmlns:a16="http://schemas.microsoft.com/office/drawing/2014/main" id="{2F5A21EC-CC7A-4CD9-9B55-DC05425E4D92}"/>
                </a:ext>
              </a:extLst>
            </p:cNvPr>
            <p:cNvSpPr/>
            <p:nvPr/>
          </p:nvSpPr>
          <p:spPr>
            <a:xfrm>
              <a:off x="6588224" y="339502"/>
              <a:ext cx="1656184" cy="2923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4A18752E-C651-4902-AC59-01B258D93C7D}"/>
                </a:ext>
              </a:extLst>
            </p:cNvPr>
            <p:cNvSpPr txBox="1"/>
            <p:nvPr/>
          </p:nvSpPr>
          <p:spPr>
            <a:xfrm flipH="1">
              <a:off x="7079135" y="22854"/>
              <a:ext cx="674361" cy="369332"/>
            </a:xfrm>
            <a:prstGeom prst="rect">
              <a:avLst/>
            </a:prstGeom>
            <a:noFill/>
          </p:spPr>
          <p:txBody>
            <a:bodyPr wrap="square" rtlCol="0">
              <a:spAutoFit/>
            </a:bodyPr>
            <a:lstStyle/>
            <a:p>
              <a:r>
                <a:rPr lang="en-ZA" dirty="0">
                  <a:solidFill>
                    <a:srgbClr val="385D8A"/>
                  </a:solidFill>
                </a:rPr>
                <a:t>HUB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7"/>
          <p:cNvSpPr txBox="1"/>
          <p:nvPr/>
        </p:nvSpPr>
        <p:spPr>
          <a:xfrm>
            <a:off x="685800" y="1635646"/>
            <a:ext cx="7772400" cy="1102519"/>
          </a:xfrm>
          <a:prstGeom prst="rect">
            <a:avLst/>
          </a:prstGeom>
          <a:solidFill>
            <a:srgbClr val="595959"/>
          </a:solid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en-SG" sz="4800" b="1" i="0" u="none" strike="noStrike" kern="0" cap="none" spc="0" normalizeH="0" baseline="0" noProof="0" dirty="0">
                <a:ln>
                  <a:noFill/>
                </a:ln>
                <a:solidFill>
                  <a:srgbClr val="FFFFFF"/>
                </a:solidFill>
                <a:effectLst/>
                <a:uLnTx/>
                <a:uFillTx/>
                <a:latin typeface="Calibri"/>
                <a:ea typeface="Calibri"/>
                <a:cs typeface="Calibri"/>
                <a:sym typeface="Calibri"/>
              </a:rPr>
              <a:t>Digital Consumer Survey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18" name="Google Shape;718;p17"/>
          <p:cNvSpPr txBox="1"/>
          <p:nvPr/>
        </p:nvSpPr>
        <p:spPr>
          <a:xfrm>
            <a:off x="688970" y="3363838"/>
            <a:ext cx="7772400"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Arial"/>
                <a:ea typeface="Arial"/>
                <a:cs typeface="Arial"/>
                <a:sym typeface="Arial"/>
              </a:rPr>
              <a:t>Terry Murphy </a:t>
            </a:r>
            <a:b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Managing Director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Nielsen Media South Africa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8"/>
          <p:cNvSpPr/>
          <p:nvPr/>
        </p:nvSpPr>
        <p:spPr>
          <a:xfrm>
            <a:off x="3450070" y="1848830"/>
            <a:ext cx="2468330" cy="2365123"/>
          </a:xfrm>
          <a:prstGeom prst="ellipse">
            <a:avLst/>
          </a:prstGeom>
          <a:noFill/>
          <a:ln w="19050"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25" name="Google Shape;725;p18"/>
          <p:cNvSpPr/>
          <p:nvPr/>
        </p:nvSpPr>
        <p:spPr>
          <a:xfrm>
            <a:off x="3692520" y="2808456"/>
            <a:ext cx="2059200" cy="503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595959"/>
                </a:solidFill>
                <a:effectLst/>
                <a:uLnTx/>
                <a:uFillTx/>
                <a:latin typeface="Calibri"/>
                <a:ea typeface="Calibri"/>
                <a:cs typeface="Calibri"/>
                <a:sym typeface="Calibri"/>
              </a:rPr>
              <a:t>Online Panel</a:t>
            </a:r>
            <a:r>
              <a:rPr kumimoji="0" lang="en-SG" sz="1600" b="0" i="0" u="none" strike="noStrike" kern="0" cap="none" spc="0" normalizeH="0" baseline="0" noProof="0" dirty="0">
                <a:ln>
                  <a:noFill/>
                </a:ln>
                <a:solidFill>
                  <a:srgbClr val="595959"/>
                </a:solidFill>
                <a:effectLst/>
                <a:uLnTx/>
                <a:uFillTx/>
                <a:latin typeface="Calibri"/>
                <a:ea typeface="Calibri"/>
                <a:cs typeface="Calibri"/>
                <a:sym typeface="Calibri"/>
              </a:rPr>
              <a:t> </a:t>
            </a:r>
            <a:endParaRPr kumimoji="0" sz="1600" b="0" i="0" u="none" strike="noStrike" kern="0" cap="none" spc="0" normalizeH="0" baseline="0" noProof="0" dirty="0">
              <a:ln>
                <a:noFill/>
              </a:ln>
              <a:solidFill>
                <a:srgbClr val="595959"/>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Internet used in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past week</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26" name="Google Shape;726;p18"/>
          <p:cNvSpPr/>
          <p:nvPr/>
        </p:nvSpPr>
        <p:spPr>
          <a:xfrm>
            <a:off x="526888" y="1837701"/>
            <a:ext cx="2468330" cy="2365123"/>
          </a:xfrm>
          <a:prstGeom prst="ellipse">
            <a:avLst/>
          </a:prstGeom>
          <a:noFill/>
          <a:ln w="19050"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595959"/>
              </a:solidFill>
              <a:effectLst/>
              <a:uLnTx/>
              <a:uFillTx/>
              <a:latin typeface="Calibri"/>
              <a:ea typeface="Calibri"/>
              <a:cs typeface="Calibri"/>
              <a:sym typeface="Calibri"/>
            </a:endParaRPr>
          </a:p>
        </p:txBody>
      </p:sp>
      <p:sp>
        <p:nvSpPr>
          <p:cNvPr id="727" name="Google Shape;727;p18"/>
          <p:cNvSpPr/>
          <p:nvPr/>
        </p:nvSpPr>
        <p:spPr>
          <a:xfrm>
            <a:off x="755576" y="2779305"/>
            <a:ext cx="2059200" cy="633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595959"/>
                </a:solidFill>
                <a:effectLst/>
                <a:uLnTx/>
                <a:uFillTx/>
                <a:latin typeface="Calibri"/>
                <a:ea typeface="Calibri"/>
                <a:cs typeface="Calibri"/>
                <a:sym typeface="Calibri"/>
              </a:rPr>
              <a:t>Demographically &amp; Geographically</a:t>
            </a:r>
            <a:endParaRPr kumimoji="0" sz="14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1" i="0" u="none" strike="noStrike" kern="0" cap="none" spc="0" normalizeH="0" baseline="0" noProof="0" dirty="0">
                <a:ln>
                  <a:noFill/>
                </a:ln>
                <a:solidFill>
                  <a:srgbClr val="70AD47"/>
                </a:solidFill>
                <a:effectLst/>
                <a:uLnTx/>
                <a:uFillTx/>
                <a:latin typeface="Calibri"/>
                <a:ea typeface="Calibri"/>
                <a:cs typeface="Calibri"/>
                <a:sym typeface="Calibri"/>
              </a:rPr>
              <a:t> </a:t>
            </a:r>
            <a:endParaRPr kumimoji="0" sz="1050" b="0" i="0" u="none" strike="noStrike" kern="0" cap="none" spc="0" normalizeH="0" baseline="0" noProof="0" dirty="0">
              <a:ln>
                <a:noFill/>
              </a:ln>
              <a:solidFill>
                <a:srgbClr val="70AD47"/>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National Survey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Adults, 15+</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28" name="Google Shape;728;p18"/>
          <p:cNvSpPr/>
          <p:nvPr/>
        </p:nvSpPr>
        <p:spPr>
          <a:xfrm>
            <a:off x="723150" y="4429977"/>
            <a:ext cx="7820100" cy="36004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1" i="0" u="none" strike="noStrike" kern="0" cap="none" spc="0" normalizeH="0" baseline="0" noProof="0" dirty="0">
                <a:ln>
                  <a:noFill/>
                </a:ln>
                <a:solidFill>
                  <a:srgbClr val="FFFFFF"/>
                </a:solidFill>
                <a:effectLst/>
                <a:uLnTx/>
                <a:uFillTx/>
                <a:latin typeface="Calibri"/>
                <a:ea typeface="Calibri"/>
                <a:cs typeface="Calibri"/>
                <a:sym typeface="Calibri"/>
              </a:rPr>
              <a:t>Measures digital usage across all platforms, and information about online behaviour</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29" name="Google Shape;729;p18"/>
          <p:cNvSpPr txBox="1"/>
          <p:nvPr/>
        </p:nvSpPr>
        <p:spPr>
          <a:xfrm>
            <a:off x="594360" y="987574"/>
            <a:ext cx="8166600" cy="433800"/>
          </a:xfrm>
          <a:prstGeom prst="rect">
            <a:avLst/>
          </a:prstGeom>
          <a:noFill/>
          <a:ln>
            <a:noFill/>
          </a:ln>
        </p:spPr>
        <p:txBody>
          <a:bodyPr spcFirstLastPara="1" wrap="square" lIns="91425" tIns="0" rIns="91425" bIns="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Calibri"/>
              <a:buNone/>
              <a:tabLst/>
              <a:defRPr/>
            </a:pPr>
            <a:r>
              <a:rPr kumimoji="0" lang="en-SG" sz="2800" b="1" i="0" u="none" strike="noStrike" kern="0" cap="none" spc="0" normalizeH="0" baseline="0" noProof="0" dirty="0">
                <a:ln>
                  <a:noFill/>
                </a:ln>
                <a:solidFill>
                  <a:srgbClr val="000000"/>
                </a:solidFill>
                <a:effectLst/>
                <a:uLnTx/>
                <a:uFillTx/>
                <a:latin typeface="Calibri"/>
                <a:ea typeface="Calibri"/>
                <a:cs typeface="Calibri"/>
                <a:sym typeface="Calibri"/>
              </a:rPr>
              <a:t>What is DCS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30" name="Google Shape;730;p18"/>
          <p:cNvSpPr/>
          <p:nvPr/>
        </p:nvSpPr>
        <p:spPr>
          <a:xfrm>
            <a:off x="6352142" y="1837689"/>
            <a:ext cx="2468330" cy="2365123"/>
          </a:xfrm>
          <a:prstGeom prst="ellipse">
            <a:avLst/>
          </a:prstGeom>
          <a:noFill/>
          <a:ln w="19050"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31" name="Google Shape;731;p18"/>
          <p:cNvSpPr/>
          <p:nvPr/>
        </p:nvSpPr>
        <p:spPr>
          <a:xfrm>
            <a:off x="6666960" y="2773793"/>
            <a:ext cx="1910400" cy="752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0" i="0" u="none" strike="noStrike" kern="0" cap="none" spc="0" normalizeH="0" baseline="0" noProof="0" dirty="0">
                <a:ln>
                  <a:noFill/>
                </a:ln>
                <a:solidFill>
                  <a:srgbClr val="70AD47"/>
                </a:solidFill>
                <a:effectLst/>
                <a:uLnTx/>
                <a:uFillTx/>
                <a:latin typeface="Calibri"/>
                <a:ea typeface="Calibri"/>
                <a:cs typeface="Calibri"/>
                <a:sym typeface="Calibri"/>
              </a:rPr>
              <a:t> </a:t>
            </a:r>
            <a:r>
              <a:rPr kumimoji="0" lang="en-SG" sz="1600" b="1" i="0" u="none" strike="noStrike" kern="0" cap="none" spc="0" normalizeH="0" baseline="0" noProof="0" dirty="0">
                <a:ln>
                  <a:noFill/>
                </a:ln>
                <a:solidFill>
                  <a:srgbClr val="595959"/>
                </a:solidFill>
                <a:effectLst/>
                <a:uLnTx/>
                <a:uFillTx/>
                <a:latin typeface="Calibri"/>
                <a:ea typeface="Calibri"/>
                <a:cs typeface="Calibri"/>
                <a:sym typeface="Calibri"/>
              </a:rPr>
              <a:t>Individuals</a:t>
            </a:r>
            <a:endParaRPr kumimoji="0" sz="1600" b="0" i="0" u="none" strike="noStrike" kern="0" cap="none" spc="0" normalizeH="0" baseline="0" noProof="0" dirty="0">
              <a:ln>
                <a:noFill/>
              </a:ln>
              <a:solidFill>
                <a:srgbClr val="595959"/>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0" i="0" u="none" strike="noStrike" kern="0" cap="none" spc="0" normalizeH="0" baseline="0" noProof="0" dirty="0">
                <a:ln>
                  <a:noFill/>
                </a:ln>
                <a:solidFill>
                  <a:srgbClr val="000000"/>
                </a:solidFill>
                <a:effectLst/>
                <a:uLnTx/>
                <a:uFillTx/>
                <a:latin typeface="Calibri"/>
                <a:ea typeface="Calibri"/>
                <a:cs typeface="Calibri"/>
                <a:sym typeface="Calibri"/>
              </a:rPr>
              <a:t>3 000 respondents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32" name="Google Shape;732;p18"/>
          <p:cNvPicPr preferRelativeResize="0"/>
          <p:nvPr/>
        </p:nvPicPr>
        <p:blipFill rotWithShape="1">
          <a:blip r:embed="rId3">
            <a:alphaModFix/>
          </a:blip>
          <a:srcRect/>
          <a:stretch/>
        </p:blipFill>
        <p:spPr>
          <a:xfrm>
            <a:off x="7335912" y="2128110"/>
            <a:ext cx="545400" cy="366300"/>
          </a:xfrm>
          <a:prstGeom prst="rect">
            <a:avLst/>
          </a:prstGeom>
          <a:noFill/>
          <a:ln>
            <a:noFill/>
          </a:ln>
        </p:spPr>
      </p:pic>
      <p:pic>
        <p:nvPicPr>
          <p:cNvPr id="733" name="Google Shape;733;p18"/>
          <p:cNvPicPr preferRelativeResize="0"/>
          <p:nvPr/>
        </p:nvPicPr>
        <p:blipFill rotWithShape="1">
          <a:blip r:embed="rId4">
            <a:alphaModFix/>
          </a:blip>
          <a:srcRect/>
          <a:stretch/>
        </p:blipFill>
        <p:spPr>
          <a:xfrm>
            <a:off x="1437928" y="2053713"/>
            <a:ext cx="685800" cy="603300"/>
          </a:xfrm>
          <a:prstGeom prst="rect">
            <a:avLst/>
          </a:prstGeom>
          <a:noFill/>
          <a:ln>
            <a:noFill/>
          </a:ln>
        </p:spPr>
      </p:pic>
      <p:pic>
        <p:nvPicPr>
          <p:cNvPr id="734" name="Google Shape;734;p18"/>
          <p:cNvPicPr preferRelativeResize="0"/>
          <p:nvPr/>
        </p:nvPicPr>
        <p:blipFill rotWithShape="1">
          <a:blip r:embed="rId5">
            <a:alphaModFix/>
          </a:blip>
          <a:srcRect/>
          <a:stretch/>
        </p:blipFill>
        <p:spPr>
          <a:xfrm>
            <a:off x="4283968" y="2125721"/>
            <a:ext cx="792088" cy="3600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cxnSp>
        <p:nvCxnSpPr>
          <p:cNvPr id="739" name="Google Shape;739;p19"/>
          <p:cNvCxnSpPr/>
          <p:nvPr/>
        </p:nvCxnSpPr>
        <p:spPr>
          <a:xfrm>
            <a:off x="7740352" y="2492985"/>
            <a:ext cx="0" cy="1662941"/>
          </a:xfrm>
          <a:prstGeom prst="straightConnector1">
            <a:avLst/>
          </a:prstGeom>
          <a:noFill/>
          <a:ln w="12700" cap="flat" cmpd="sng">
            <a:solidFill>
              <a:schemeClr val="lt1"/>
            </a:solidFill>
            <a:prstDash val="dot"/>
            <a:miter lim="800000"/>
            <a:headEnd type="none" w="sm" len="sm"/>
            <a:tailEnd type="stealth" w="med" len="med"/>
          </a:ln>
        </p:spPr>
      </p:cxnSp>
      <p:cxnSp>
        <p:nvCxnSpPr>
          <p:cNvPr id="740" name="Google Shape;740;p19"/>
          <p:cNvCxnSpPr/>
          <p:nvPr/>
        </p:nvCxnSpPr>
        <p:spPr>
          <a:xfrm>
            <a:off x="2414680" y="2487865"/>
            <a:ext cx="0" cy="2100225"/>
          </a:xfrm>
          <a:prstGeom prst="straightConnector1">
            <a:avLst/>
          </a:prstGeom>
          <a:noFill/>
          <a:ln w="12700" cap="flat" cmpd="sng">
            <a:solidFill>
              <a:schemeClr val="lt1"/>
            </a:solidFill>
            <a:prstDash val="dot"/>
            <a:miter lim="800000"/>
            <a:headEnd type="none" w="sm" len="sm"/>
            <a:tailEnd type="stealth" w="med" len="med"/>
          </a:ln>
        </p:spPr>
      </p:cxnSp>
      <p:grpSp>
        <p:nvGrpSpPr>
          <p:cNvPr id="741" name="Google Shape;741;p19"/>
          <p:cNvGrpSpPr/>
          <p:nvPr/>
        </p:nvGrpSpPr>
        <p:grpSpPr>
          <a:xfrm>
            <a:off x="2560367" y="1536683"/>
            <a:ext cx="1025261" cy="936104"/>
            <a:chOff x="2079860" y="-4050028"/>
            <a:chExt cx="1751111" cy="1751111"/>
          </a:xfrm>
        </p:grpSpPr>
        <p:sp>
          <p:nvSpPr>
            <p:cNvPr id="742" name="Google Shape;742;p19"/>
            <p:cNvSpPr/>
            <p:nvPr/>
          </p:nvSpPr>
          <p:spPr>
            <a:xfrm>
              <a:off x="2079860" y="-4050028"/>
              <a:ext cx="1751111" cy="1751111"/>
            </a:xfrm>
            <a:prstGeom prst="ellipse">
              <a:avLst/>
            </a:prstGeom>
            <a:noFill/>
            <a:ln w="12700" cap="flat" cmpd="sng">
              <a:solidFill>
                <a:schemeClr val="accent2"/>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43" name="Google Shape;743;p19"/>
            <p:cNvSpPr/>
            <p:nvPr/>
          </p:nvSpPr>
          <p:spPr>
            <a:xfrm>
              <a:off x="2404317" y="-3768862"/>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Online news &amp; magazines vs print edition formats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44" name="Google Shape;744;p19"/>
          <p:cNvGrpSpPr/>
          <p:nvPr/>
        </p:nvGrpSpPr>
        <p:grpSpPr>
          <a:xfrm>
            <a:off x="1679598" y="1536683"/>
            <a:ext cx="1025261" cy="936104"/>
            <a:chOff x="3552382" y="-2210168"/>
            <a:chExt cx="1751111" cy="1751111"/>
          </a:xfrm>
        </p:grpSpPr>
        <p:sp>
          <p:nvSpPr>
            <p:cNvPr id="745" name="Google Shape;745;p19"/>
            <p:cNvSpPr/>
            <p:nvPr/>
          </p:nvSpPr>
          <p:spPr>
            <a:xfrm>
              <a:off x="3552382" y="-2210168"/>
              <a:ext cx="1751111" cy="1751111"/>
            </a:xfrm>
            <a:prstGeom prst="ellipse">
              <a:avLst/>
            </a:prstGeom>
            <a:noFill/>
            <a:ln w="12700" cap="flat" cmpd="sng">
              <a:solidFill>
                <a:schemeClr val="accent2"/>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46" name="Google Shape;746;p19"/>
            <p:cNvSpPr/>
            <p:nvPr/>
          </p:nvSpPr>
          <p:spPr>
            <a:xfrm>
              <a:off x="3867136" y="-1912041"/>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Online radio listening vs broadcast radio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47" name="Google Shape;747;p19"/>
          <p:cNvGrpSpPr/>
          <p:nvPr/>
        </p:nvGrpSpPr>
        <p:grpSpPr>
          <a:xfrm>
            <a:off x="782944" y="1536683"/>
            <a:ext cx="1025261" cy="936104"/>
            <a:chOff x="-1446231" y="108776"/>
            <a:chExt cx="1751111" cy="1751111"/>
          </a:xfrm>
        </p:grpSpPr>
        <p:sp>
          <p:nvSpPr>
            <p:cNvPr id="748" name="Google Shape;748;p19"/>
            <p:cNvSpPr/>
            <p:nvPr/>
          </p:nvSpPr>
          <p:spPr>
            <a:xfrm>
              <a:off x="-1446231" y="108776"/>
              <a:ext cx="1751111" cy="1751111"/>
            </a:xfrm>
            <a:prstGeom prst="ellipse">
              <a:avLst/>
            </a:prstGeom>
            <a:noFill/>
            <a:ln w="12700" cap="flat" cmpd="sng">
              <a:solidFill>
                <a:schemeClr val="accent2"/>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49" name="Google Shape;749;p19"/>
            <p:cNvSpPr/>
            <p:nvPr/>
          </p:nvSpPr>
          <p:spPr>
            <a:xfrm>
              <a:off x="-1189788" y="365220"/>
              <a:ext cx="1238222"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TV &amp; video viewing behaviour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50" name="Google Shape;750;p19"/>
          <p:cNvGrpSpPr/>
          <p:nvPr/>
        </p:nvGrpSpPr>
        <p:grpSpPr>
          <a:xfrm>
            <a:off x="731465" y="3749688"/>
            <a:ext cx="1025261" cy="936104"/>
            <a:chOff x="4053988" y="744"/>
            <a:chExt cx="1751111" cy="1751111"/>
          </a:xfrm>
        </p:grpSpPr>
        <p:sp>
          <p:nvSpPr>
            <p:cNvPr id="751" name="Google Shape;751;p19"/>
            <p:cNvSpPr/>
            <p:nvPr/>
          </p:nvSpPr>
          <p:spPr>
            <a:xfrm>
              <a:off x="4053988" y="744"/>
              <a:ext cx="1751111" cy="1751111"/>
            </a:xfrm>
            <a:prstGeom prst="ellipse">
              <a:avLst/>
            </a:prstGeom>
            <a:noFill/>
            <a:ln w="12700" cap="flat" cmpd="sng">
              <a:solidFill>
                <a:schemeClr val="accent6"/>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2" name="Google Shape;752;p19"/>
            <p:cNvSpPr/>
            <p:nvPr/>
          </p:nvSpPr>
          <p:spPr>
            <a:xfrm>
              <a:off x="4310432" y="257188"/>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VOD Platforms &amp; Bands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53" name="Google Shape;753;p19"/>
          <p:cNvGrpSpPr/>
          <p:nvPr/>
        </p:nvGrpSpPr>
        <p:grpSpPr>
          <a:xfrm>
            <a:off x="1606580" y="3749688"/>
            <a:ext cx="1025261" cy="936104"/>
            <a:chOff x="-2506352" y="2141325"/>
            <a:chExt cx="1751111" cy="1751111"/>
          </a:xfrm>
        </p:grpSpPr>
        <p:sp>
          <p:nvSpPr>
            <p:cNvPr id="754" name="Google Shape;754;p19"/>
            <p:cNvSpPr/>
            <p:nvPr/>
          </p:nvSpPr>
          <p:spPr>
            <a:xfrm>
              <a:off x="-2506352" y="2141325"/>
              <a:ext cx="1751111" cy="1751111"/>
            </a:xfrm>
            <a:prstGeom prst="ellipse">
              <a:avLst/>
            </a:prstGeom>
            <a:noFill/>
            <a:ln w="12700" cap="flat" cmpd="sng">
              <a:solidFill>
                <a:schemeClr val="accent6"/>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5" name="Google Shape;755;p19"/>
            <p:cNvSpPr/>
            <p:nvPr/>
          </p:nvSpPr>
          <p:spPr>
            <a:xfrm>
              <a:off x="-2206168" y="2458387"/>
              <a:ext cx="1294280"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Content &amp; </a:t>
              </a:r>
              <a:r>
                <a:rPr kumimoji="0" lang="en-SG" sz="800" b="1" i="0" u="none" strike="noStrike" kern="0" cap="none" spc="0" normalizeH="0" baseline="0" noProof="0" dirty="0">
                  <a:ln>
                    <a:noFill/>
                  </a:ln>
                  <a:solidFill>
                    <a:srgbClr val="000000"/>
                  </a:solidFill>
                  <a:effectLst/>
                  <a:uLnTx/>
                  <a:uFillTx/>
                  <a:latin typeface="Calibri"/>
                  <a:ea typeface="Calibri"/>
                  <a:cs typeface="Calibri"/>
                  <a:sym typeface="Calibri"/>
                </a:rPr>
                <a:t>programmes </a:t>
              </a: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watched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56" name="Google Shape;756;p19"/>
          <p:cNvGrpSpPr/>
          <p:nvPr/>
        </p:nvGrpSpPr>
        <p:grpSpPr>
          <a:xfrm>
            <a:off x="4151152" y="3749688"/>
            <a:ext cx="1025261" cy="936104"/>
            <a:chOff x="3938048" y="744"/>
            <a:chExt cx="1751111" cy="1751111"/>
          </a:xfrm>
        </p:grpSpPr>
        <p:sp>
          <p:nvSpPr>
            <p:cNvPr id="757" name="Google Shape;757;p19"/>
            <p:cNvSpPr/>
            <p:nvPr/>
          </p:nvSpPr>
          <p:spPr>
            <a:xfrm>
              <a:off x="3938048" y="744"/>
              <a:ext cx="1751111" cy="1751111"/>
            </a:xfrm>
            <a:prstGeom prst="ellipse">
              <a:avLst/>
            </a:prstGeom>
            <a:noFill/>
            <a:ln w="12700" cap="flat" cmpd="sng">
              <a:solidFill>
                <a:schemeClr val="accent4"/>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58" name="Google Shape;758;p19"/>
            <p:cNvSpPr/>
            <p:nvPr/>
          </p:nvSpPr>
          <p:spPr>
            <a:xfrm>
              <a:off x="4194492" y="257188"/>
              <a:ext cx="1238222"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Apps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59" name="Google Shape;759;p19"/>
          <p:cNvGrpSpPr/>
          <p:nvPr/>
        </p:nvGrpSpPr>
        <p:grpSpPr>
          <a:xfrm>
            <a:off x="4862006" y="1536683"/>
            <a:ext cx="1025261" cy="936104"/>
            <a:chOff x="1077144" y="1488"/>
            <a:chExt cx="1751111" cy="1751111"/>
          </a:xfrm>
        </p:grpSpPr>
        <p:sp>
          <p:nvSpPr>
            <p:cNvPr id="760" name="Google Shape;760;p19"/>
            <p:cNvSpPr/>
            <p:nvPr/>
          </p:nvSpPr>
          <p:spPr>
            <a:xfrm>
              <a:off x="1077144" y="1488"/>
              <a:ext cx="1751111" cy="1751111"/>
            </a:xfrm>
            <a:prstGeom prst="ellipse">
              <a:avLst/>
            </a:prstGeom>
            <a:noFill/>
            <a:ln w="12700" cap="flat" cmpd="sng">
              <a:solidFill>
                <a:schemeClr val="accent1"/>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61" name="Google Shape;761;p19"/>
            <p:cNvSpPr/>
            <p:nvPr/>
          </p:nvSpPr>
          <p:spPr>
            <a:xfrm>
              <a:off x="1333588" y="257932"/>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Podcasts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62" name="Google Shape;762;p19"/>
          <p:cNvGrpSpPr/>
          <p:nvPr/>
        </p:nvGrpSpPr>
        <p:grpSpPr>
          <a:xfrm>
            <a:off x="5737121" y="1536683"/>
            <a:ext cx="1025261" cy="936104"/>
            <a:chOff x="4053988" y="744"/>
            <a:chExt cx="1751111" cy="1751111"/>
          </a:xfrm>
        </p:grpSpPr>
        <p:sp>
          <p:nvSpPr>
            <p:cNvPr id="763" name="Google Shape;763;p19"/>
            <p:cNvSpPr/>
            <p:nvPr/>
          </p:nvSpPr>
          <p:spPr>
            <a:xfrm>
              <a:off x="4053988" y="744"/>
              <a:ext cx="1751111" cy="1751111"/>
            </a:xfrm>
            <a:prstGeom prst="ellipse">
              <a:avLst/>
            </a:prstGeom>
            <a:noFill/>
            <a:ln w="12700" cap="flat" cmpd="sng">
              <a:solidFill>
                <a:schemeClr val="accent1"/>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64" name="Google Shape;764;p19"/>
            <p:cNvSpPr/>
            <p:nvPr/>
          </p:nvSpPr>
          <p:spPr>
            <a:xfrm>
              <a:off x="4310432" y="257188"/>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Social Media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65" name="Google Shape;765;p19"/>
          <p:cNvGrpSpPr/>
          <p:nvPr/>
        </p:nvGrpSpPr>
        <p:grpSpPr>
          <a:xfrm>
            <a:off x="6773635" y="3749688"/>
            <a:ext cx="1025261" cy="936104"/>
            <a:chOff x="1077144" y="1488"/>
            <a:chExt cx="1751111" cy="1751111"/>
          </a:xfrm>
        </p:grpSpPr>
        <p:sp>
          <p:nvSpPr>
            <p:cNvPr id="766" name="Google Shape;766;p19"/>
            <p:cNvSpPr/>
            <p:nvPr/>
          </p:nvSpPr>
          <p:spPr>
            <a:xfrm>
              <a:off x="1077144" y="1488"/>
              <a:ext cx="1751111" cy="1751111"/>
            </a:xfrm>
            <a:prstGeom prst="ellipse">
              <a:avLst/>
            </a:prstGeom>
            <a:noFill/>
            <a:ln w="12700" cap="flat" cmpd="sng">
              <a:solidFill>
                <a:srgbClr val="CC0000"/>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67" name="Google Shape;767;p19"/>
            <p:cNvSpPr/>
            <p:nvPr/>
          </p:nvSpPr>
          <p:spPr>
            <a:xfrm>
              <a:off x="1333588" y="257932"/>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Hours Frequency and Place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68" name="Google Shape;768;p19"/>
          <p:cNvGrpSpPr/>
          <p:nvPr/>
        </p:nvGrpSpPr>
        <p:grpSpPr>
          <a:xfrm>
            <a:off x="7648750" y="3749688"/>
            <a:ext cx="1025261" cy="936104"/>
            <a:chOff x="4053988" y="744"/>
            <a:chExt cx="1751111" cy="1751111"/>
          </a:xfrm>
        </p:grpSpPr>
        <p:sp>
          <p:nvSpPr>
            <p:cNvPr id="769" name="Google Shape;769;p19"/>
            <p:cNvSpPr/>
            <p:nvPr/>
          </p:nvSpPr>
          <p:spPr>
            <a:xfrm>
              <a:off x="4053988" y="744"/>
              <a:ext cx="1751111" cy="1751111"/>
            </a:xfrm>
            <a:prstGeom prst="ellipse">
              <a:avLst/>
            </a:prstGeom>
            <a:noFill/>
            <a:ln w="12700" cap="flat" cmpd="sng">
              <a:solidFill>
                <a:srgbClr val="CC0000"/>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70" name="Google Shape;770;p19"/>
            <p:cNvSpPr/>
            <p:nvPr/>
          </p:nvSpPr>
          <p:spPr>
            <a:xfrm>
              <a:off x="4310432" y="257188"/>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“Day in the life of”</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71" name="Google Shape;771;p19"/>
          <p:cNvGrpSpPr/>
          <p:nvPr/>
        </p:nvGrpSpPr>
        <p:grpSpPr>
          <a:xfrm>
            <a:off x="3284999" y="3749688"/>
            <a:ext cx="1025261" cy="936104"/>
            <a:chOff x="5520014" y="3887591"/>
            <a:chExt cx="1751111" cy="1751111"/>
          </a:xfrm>
        </p:grpSpPr>
        <p:sp>
          <p:nvSpPr>
            <p:cNvPr id="772" name="Google Shape;772;p19"/>
            <p:cNvSpPr/>
            <p:nvPr/>
          </p:nvSpPr>
          <p:spPr>
            <a:xfrm>
              <a:off x="5520014" y="3887591"/>
              <a:ext cx="1751111" cy="1751111"/>
            </a:xfrm>
            <a:prstGeom prst="ellipse">
              <a:avLst/>
            </a:prstGeom>
            <a:noFill/>
            <a:ln w="12700" cap="flat" cmpd="sng">
              <a:solidFill>
                <a:schemeClr val="accent4"/>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73" name="Google Shape;773;p19"/>
            <p:cNvSpPr/>
            <p:nvPr/>
          </p:nvSpPr>
          <p:spPr>
            <a:xfrm>
              <a:off x="5776110" y="4198807"/>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Devices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pic>
        <p:nvPicPr>
          <p:cNvPr id="774" name="Google Shape;774;p19"/>
          <p:cNvPicPr preferRelativeResize="0"/>
          <p:nvPr/>
        </p:nvPicPr>
        <p:blipFill rotWithShape="1">
          <a:blip r:embed="rId3">
            <a:alphaModFix/>
          </a:blip>
          <a:srcRect/>
          <a:stretch/>
        </p:blipFill>
        <p:spPr>
          <a:xfrm>
            <a:off x="1326077" y="1116041"/>
            <a:ext cx="430649" cy="378634"/>
          </a:xfrm>
          <a:prstGeom prst="rect">
            <a:avLst/>
          </a:prstGeom>
          <a:noFill/>
          <a:ln>
            <a:noFill/>
          </a:ln>
        </p:spPr>
      </p:pic>
      <p:pic>
        <p:nvPicPr>
          <p:cNvPr id="775" name="Google Shape;775;p19"/>
          <p:cNvPicPr preferRelativeResize="0"/>
          <p:nvPr/>
        </p:nvPicPr>
        <p:blipFill rotWithShape="1">
          <a:blip r:embed="rId4">
            <a:alphaModFix/>
          </a:blip>
          <a:srcRect/>
          <a:stretch/>
        </p:blipFill>
        <p:spPr>
          <a:xfrm>
            <a:off x="6347852" y="1094960"/>
            <a:ext cx="428644" cy="323670"/>
          </a:xfrm>
          <a:prstGeom prst="rect">
            <a:avLst/>
          </a:prstGeom>
          <a:noFill/>
          <a:ln>
            <a:noFill/>
          </a:ln>
        </p:spPr>
      </p:pic>
      <p:pic>
        <p:nvPicPr>
          <p:cNvPr id="776" name="Google Shape;776;p19"/>
          <p:cNvPicPr preferRelativeResize="0"/>
          <p:nvPr/>
        </p:nvPicPr>
        <p:blipFill rotWithShape="1">
          <a:blip r:embed="rId5">
            <a:alphaModFix/>
          </a:blip>
          <a:srcRect/>
          <a:stretch/>
        </p:blipFill>
        <p:spPr>
          <a:xfrm>
            <a:off x="2437058" y="1125318"/>
            <a:ext cx="430617" cy="360079"/>
          </a:xfrm>
          <a:prstGeom prst="rect">
            <a:avLst/>
          </a:prstGeom>
          <a:noFill/>
          <a:ln>
            <a:noFill/>
          </a:ln>
        </p:spPr>
      </p:pic>
      <p:grpSp>
        <p:nvGrpSpPr>
          <p:cNvPr id="777" name="Google Shape;777;p19"/>
          <p:cNvGrpSpPr/>
          <p:nvPr/>
        </p:nvGrpSpPr>
        <p:grpSpPr>
          <a:xfrm>
            <a:off x="6603694" y="1536683"/>
            <a:ext cx="1025261" cy="936104"/>
            <a:chOff x="4053988" y="744"/>
            <a:chExt cx="1751111" cy="1751111"/>
          </a:xfrm>
        </p:grpSpPr>
        <p:sp>
          <p:nvSpPr>
            <p:cNvPr id="778" name="Google Shape;778;p19"/>
            <p:cNvSpPr/>
            <p:nvPr/>
          </p:nvSpPr>
          <p:spPr>
            <a:xfrm>
              <a:off x="4053988" y="744"/>
              <a:ext cx="1751111" cy="1751111"/>
            </a:xfrm>
            <a:prstGeom prst="ellipse">
              <a:avLst/>
            </a:prstGeom>
            <a:noFill/>
            <a:ln w="12700" cap="flat" cmpd="sng">
              <a:solidFill>
                <a:schemeClr val="accent1"/>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79" name="Google Shape;779;p19"/>
            <p:cNvSpPr/>
            <p:nvPr/>
          </p:nvSpPr>
          <p:spPr>
            <a:xfrm>
              <a:off x="4310431" y="257188"/>
              <a:ext cx="1238222"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Shopping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780" name="Google Shape;780;p19"/>
          <p:cNvGrpSpPr/>
          <p:nvPr/>
        </p:nvGrpSpPr>
        <p:grpSpPr>
          <a:xfrm>
            <a:off x="7478808" y="1536683"/>
            <a:ext cx="1025261" cy="936104"/>
            <a:chOff x="1077144" y="1488"/>
            <a:chExt cx="1751111" cy="1751111"/>
          </a:xfrm>
        </p:grpSpPr>
        <p:sp>
          <p:nvSpPr>
            <p:cNvPr id="781" name="Google Shape;781;p19"/>
            <p:cNvSpPr/>
            <p:nvPr/>
          </p:nvSpPr>
          <p:spPr>
            <a:xfrm>
              <a:off x="1077144" y="1488"/>
              <a:ext cx="1751111" cy="1751111"/>
            </a:xfrm>
            <a:prstGeom prst="ellipse">
              <a:avLst/>
            </a:prstGeom>
            <a:noFill/>
            <a:ln w="12700" cap="flat" cmpd="sng">
              <a:solidFill>
                <a:schemeClr val="accent1"/>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82" name="Google Shape;782;p19"/>
            <p:cNvSpPr/>
            <p:nvPr/>
          </p:nvSpPr>
          <p:spPr>
            <a:xfrm>
              <a:off x="1333588" y="257932"/>
              <a:ext cx="1238223"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Gaming</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783" name="Google Shape;783;p19"/>
          <p:cNvSpPr/>
          <p:nvPr/>
        </p:nvSpPr>
        <p:spPr>
          <a:xfrm>
            <a:off x="5582840" y="779169"/>
            <a:ext cx="2233304" cy="2862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rPr>
              <a:t>Online and offline activities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4" name="Google Shape;784;p19"/>
          <p:cNvSpPr/>
          <p:nvPr/>
        </p:nvSpPr>
        <p:spPr>
          <a:xfrm>
            <a:off x="5220356" y="3886777"/>
            <a:ext cx="724969" cy="661926"/>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SG" sz="900" b="1" i="0" u="none" strike="noStrike" kern="0" cap="none" spc="0" normalizeH="0" baseline="0" noProof="0" dirty="0">
                <a:ln>
                  <a:noFill/>
                </a:ln>
                <a:solidFill>
                  <a:srgbClr val="000000"/>
                </a:solidFill>
                <a:effectLst/>
                <a:uLnTx/>
                <a:uFillTx/>
                <a:latin typeface="Calibri"/>
                <a:ea typeface="Calibri"/>
                <a:cs typeface="Calibri"/>
                <a:sym typeface="Calibri"/>
              </a:rPr>
              <a:t>Websites/platforms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785" name="Google Shape;785;p19"/>
          <p:cNvGrpSpPr/>
          <p:nvPr/>
        </p:nvGrpSpPr>
        <p:grpSpPr>
          <a:xfrm>
            <a:off x="5030281" y="3749688"/>
            <a:ext cx="1025261" cy="936104"/>
            <a:chOff x="4053988" y="744"/>
            <a:chExt cx="1751111" cy="1751111"/>
          </a:xfrm>
        </p:grpSpPr>
        <p:sp>
          <p:nvSpPr>
            <p:cNvPr id="786" name="Google Shape;786;p19"/>
            <p:cNvSpPr/>
            <p:nvPr/>
          </p:nvSpPr>
          <p:spPr>
            <a:xfrm>
              <a:off x="4053988" y="744"/>
              <a:ext cx="1751111" cy="1751111"/>
            </a:xfrm>
            <a:prstGeom prst="ellipse">
              <a:avLst/>
            </a:prstGeom>
            <a:noFill/>
            <a:ln w="12700" cap="flat" cmpd="sng">
              <a:solidFill>
                <a:schemeClr val="accent4"/>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87" name="Google Shape;787;p19"/>
            <p:cNvSpPr/>
            <p:nvPr/>
          </p:nvSpPr>
          <p:spPr>
            <a:xfrm>
              <a:off x="4310432" y="257188"/>
              <a:ext cx="1238222" cy="1238223"/>
            </a:xfrm>
            <a:prstGeom prst="rect">
              <a:avLst/>
            </a:prstGeom>
            <a:noFill/>
            <a:ln>
              <a:noFill/>
            </a:ln>
          </p:spPr>
          <p:txBody>
            <a:bodyPr spcFirstLastPara="1" wrap="square" lIns="96350" tIns="15225" rIns="96350" bIns="152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788" name="Google Shape;788;p19"/>
          <p:cNvSpPr/>
          <p:nvPr/>
        </p:nvSpPr>
        <p:spPr>
          <a:xfrm>
            <a:off x="1872672" y="779169"/>
            <a:ext cx="660758" cy="2862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rPr>
              <a:t>Media</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89" name="Google Shape;789;p19"/>
          <p:cNvSpPr/>
          <p:nvPr/>
        </p:nvSpPr>
        <p:spPr>
          <a:xfrm>
            <a:off x="4175873" y="2937493"/>
            <a:ext cx="1037463" cy="2862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rPr>
              <a:t>Technology</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90" name="Google Shape;790;p19"/>
          <p:cNvSpPr/>
          <p:nvPr/>
        </p:nvSpPr>
        <p:spPr>
          <a:xfrm>
            <a:off x="7546634" y="2936083"/>
            <a:ext cx="421800" cy="286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rPr>
              <a:t>DIL</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91" name="Google Shape;791;p19"/>
          <p:cNvSpPr/>
          <p:nvPr/>
        </p:nvSpPr>
        <p:spPr>
          <a:xfrm>
            <a:off x="782944" y="2937493"/>
            <a:ext cx="1869423" cy="2862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Calibri"/>
                <a:ea typeface="Calibri"/>
                <a:cs typeface="Calibri"/>
                <a:sym typeface="Calibri"/>
              </a:rPr>
              <a:t>Content and Platforms</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92" name="Google Shape;792;p19"/>
          <p:cNvPicPr preferRelativeResize="0"/>
          <p:nvPr/>
        </p:nvPicPr>
        <p:blipFill rotWithShape="1">
          <a:blip r:embed="rId6">
            <a:alphaModFix/>
          </a:blip>
          <a:srcRect/>
          <a:stretch/>
        </p:blipFill>
        <p:spPr>
          <a:xfrm>
            <a:off x="5214642" y="3222315"/>
            <a:ext cx="306724" cy="385859"/>
          </a:xfrm>
          <a:prstGeom prst="rect">
            <a:avLst/>
          </a:prstGeom>
          <a:noFill/>
          <a:ln>
            <a:noFill/>
          </a:ln>
        </p:spPr>
      </p:pic>
      <p:pic>
        <p:nvPicPr>
          <p:cNvPr id="793" name="Google Shape;793;p19"/>
          <p:cNvPicPr preferRelativeResize="0"/>
          <p:nvPr/>
        </p:nvPicPr>
        <p:blipFill rotWithShape="1">
          <a:blip r:embed="rId7">
            <a:alphaModFix/>
          </a:blip>
          <a:srcRect/>
          <a:stretch/>
        </p:blipFill>
        <p:spPr>
          <a:xfrm>
            <a:off x="4718505" y="3223725"/>
            <a:ext cx="387932" cy="388931"/>
          </a:xfrm>
          <a:prstGeom prst="rect">
            <a:avLst/>
          </a:prstGeom>
          <a:noFill/>
          <a:ln>
            <a:noFill/>
          </a:ln>
        </p:spPr>
      </p:pic>
      <p:pic>
        <p:nvPicPr>
          <p:cNvPr id="794" name="Google Shape;794;p19"/>
          <p:cNvPicPr preferRelativeResize="0"/>
          <p:nvPr/>
        </p:nvPicPr>
        <p:blipFill rotWithShape="1">
          <a:blip r:embed="rId8">
            <a:alphaModFix/>
          </a:blip>
          <a:srcRect/>
          <a:stretch/>
        </p:blipFill>
        <p:spPr>
          <a:xfrm>
            <a:off x="1897871" y="1094960"/>
            <a:ext cx="393632" cy="342008"/>
          </a:xfrm>
          <a:prstGeom prst="rect">
            <a:avLst/>
          </a:prstGeom>
          <a:noFill/>
          <a:ln>
            <a:noFill/>
          </a:ln>
        </p:spPr>
      </p:pic>
      <p:pic>
        <p:nvPicPr>
          <p:cNvPr id="795" name="Google Shape;795;p19"/>
          <p:cNvPicPr preferRelativeResize="0"/>
          <p:nvPr/>
        </p:nvPicPr>
        <p:blipFill rotWithShape="1">
          <a:blip r:embed="rId9">
            <a:alphaModFix/>
          </a:blip>
          <a:srcRect/>
          <a:stretch/>
        </p:blipFill>
        <p:spPr>
          <a:xfrm>
            <a:off x="1413053" y="3262421"/>
            <a:ext cx="427061" cy="367404"/>
          </a:xfrm>
          <a:prstGeom prst="rect">
            <a:avLst/>
          </a:prstGeom>
          <a:noFill/>
          <a:ln>
            <a:noFill/>
          </a:ln>
        </p:spPr>
      </p:pic>
      <p:pic>
        <p:nvPicPr>
          <p:cNvPr id="796" name="Google Shape;796;p19"/>
          <p:cNvPicPr preferRelativeResize="0"/>
          <p:nvPr/>
        </p:nvPicPr>
        <p:blipFill rotWithShape="1">
          <a:blip r:embed="rId10">
            <a:alphaModFix/>
          </a:blip>
          <a:srcRect/>
          <a:stretch/>
        </p:blipFill>
        <p:spPr>
          <a:xfrm>
            <a:off x="6875452" y="1104769"/>
            <a:ext cx="402237" cy="313365"/>
          </a:xfrm>
          <a:prstGeom prst="rect">
            <a:avLst/>
          </a:prstGeom>
          <a:noFill/>
          <a:ln>
            <a:noFill/>
          </a:ln>
        </p:spPr>
      </p:pic>
      <p:pic>
        <p:nvPicPr>
          <p:cNvPr id="797" name="Google Shape;797;p19"/>
          <p:cNvPicPr preferRelativeResize="0"/>
          <p:nvPr/>
        </p:nvPicPr>
        <p:blipFill rotWithShape="1">
          <a:blip r:embed="rId11">
            <a:alphaModFix/>
          </a:blip>
          <a:srcRect/>
          <a:stretch/>
        </p:blipFill>
        <p:spPr>
          <a:xfrm>
            <a:off x="3957233" y="3262421"/>
            <a:ext cx="639000" cy="331799"/>
          </a:xfrm>
          <a:prstGeom prst="rect">
            <a:avLst/>
          </a:prstGeom>
          <a:noFill/>
          <a:ln>
            <a:noFill/>
          </a:ln>
        </p:spPr>
      </p:pic>
      <p:sp>
        <p:nvSpPr>
          <p:cNvPr id="798" name="Google Shape;798;p19"/>
          <p:cNvSpPr/>
          <p:nvPr/>
        </p:nvSpPr>
        <p:spPr>
          <a:xfrm>
            <a:off x="3697530" y="1832794"/>
            <a:ext cx="991650"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9" name="Google Shape;799;p19"/>
          <p:cNvSpPr/>
          <p:nvPr/>
        </p:nvSpPr>
        <p:spPr>
          <a:xfrm>
            <a:off x="3877216" y="1305358"/>
            <a:ext cx="811964"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0" name="Google Shape;800;p19"/>
          <p:cNvSpPr/>
          <p:nvPr/>
        </p:nvSpPr>
        <p:spPr>
          <a:xfrm>
            <a:off x="4004992" y="1832794"/>
            <a:ext cx="6841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01" name="Google Shape;801;p19"/>
          <p:cNvPicPr preferRelativeResize="0"/>
          <p:nvPr/>
        </p:nvPicPr>
        <p:blipFill rotWithShape="1">
          <a:blip r:embed="rId12">
            <a:alphaModFix/>
          </a:blip>
          <a:srcRect/>
          <a:stretch/>
        </p:blipFill>
        <p:spPr>
          <a:xfrm>
            <a:off x="5847516" y="1073799"/>
            <a:ext cx="331800" cy="388800"/>
          </a:xfrm>
          <a:prstGeom prst="rect">
            <a:avLst/>
          </a:prstGeom>
          <a:noFill/>
          <a:ln>
            <a:noFill/>
          </a:ln>
        </p:spPr>
      </p:pic>
      <p:pic>
        <p:nvPicPr>
          <p:cNvPr id="802" name="Google Shape;802;p19"/>
          <p:cNvPicPr preferRelativeResize="0"/>
          <p:nvPr/>
        </p:nvPicPr>
        <p:blipFill rotWithShape="1">
          <a:blip r:embed="rId13">
            <a:alphaModFix/>
          </a:blip>
          <a:srcRect/>
          <a:stretch/>
        </p:blipFill>
        <p:spPr>
          <a:xfrm>
            <a:off x="7562653" y="3253219"/>
            <a:ext cx="387900" cy="465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0"/>
          <p:cNvSpPr txBox="1"/>
          <p:nvPr/>
        </p:nvSpPr>
        <p:spPr>
          <a:xfrm>
            <a:off x="722100" y="966702"/>
            <a:ext cx="8166100" cy="236538"/>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2400" b="1" i="0" u="none" strike="noStrike" kern="0" cap="none" spc="0" normalizeH="0" baseline="0" noProof="0" dirty="0">
                <a:ln>
                  <a:noFill/>
                </a:ln>
                <a:solidFill>
                  <a:srgbClr val="000000"/>
                </a:solidFill>
                <a:effectLst/>
                <a:uLnTx/>
                <a:uFillTx/>
                <a:latin typeface="Calibri"/>
                <a:ea typeface="Calibri"/>
                <a:cs typeface="Calibri"/>
                <a:sym typeface="Calibri"/>
              </a:rPr>
              <a:t>Video media activities in the past month</a:t>
            </a:r>
          </a:p>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2000" b="1" i="1" u="none" strike="noStrike" kern="0" cap="none" spc="0" normalizeH="0" baseline="0" noProof="0" dirty="0">
                <a:ln>
                  <a:noFill/>
                </a:ln>
                <a:solidFill>
                  <a:srgbClr val="000000"/>
                </a:solidFill>
                <a:effectLst/>
                <a:uLnTx/>
                <a:uFillTx/>
                <a:latin typeface="Calibri"/>
                <a:ea typeface="Calibri"/>
                <a:cs typeface="Calibri"/>
                <a:sym typeface="Calibri"/>
              </a:rPr>
              <a:t>Base: all adults</a:t>
            </a:r>
            <a:endParaRPr kumimoji="0" sz="1800" b="1" i="1"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07" name="Google Shape;807;p20"/>
          <p:cNvGraphicFramePr/>
          <p:nvPr>
            <p:extLst>
              <p:ext uri="{D42A27DB-BD31-4B8C-83A1-F6EECF244321}">
                <p14:modId xmlns:p14="http://schemas.microsoft.com/office/powerpoint/2010/main" val="2367717555"/>
              </p:ext>
            </p:extLst>
          </p:nvPr>
        </p:nvGraphicFramePr>
        <p:xfrm>
          <a:off x="722100" y="1773141"/>
          <a:ext cx="7947447" cy="2980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59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0"/>
          <p:cNvSpPr txBox="1"/>
          <p:nvPr/>
        </p:nvSpPr>
        <p:spPr>
          <a:xfrm>
            <a:off x="722099" y="759668"/>
            <a:ext cx="8166100" cy="236538"/>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2000" b="1" i="0" u="none" strike="noStrike" kern="0" cap="none" spc="0" normalizeH="0" baseline="0" noProof="0" dirty="0">
                <a:ln>
                  <a:noFill/>
                </a:ln>
                <a:solidFill>
                  <a:srgbClr val="000000"/>
                </a:solidFill>
                <a:effectLst/>
                <a:uLnTx/>
                <a:uFillTx/>
                <a:latin typeface="Calibri"/>
                <a:ea typeface="Calibri"/>
                <a:cs typeface="Calibri"/>
                <a:sym typeface="Calibri"/>
              </a:rPr>
              <a:t>Online platforms used for watching TV programmes or movies</a:t>
            </a:r>
          </a:p>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1800" b="1" i="1" u="none" strike="noStrike" kern="0" cap="none" spc="0" normalizeH="0" baseline="0" noProof="0" dirty="0">
                <a:ln>
                  <a:noFill/>
                </a:ln>
                <a:solidFill>
                  <a:srgbClr val="000000"/>
                </a:solidFill>
                <a:effectLst/>
                <a:uLnTx/>
                <a:uFillTx/>
                <a:latin typeface="Calibri"/>
                <a:ea typeface="Calibri"/>
                <a:cs typeface="Calibri"/>
                <a:sym typeface="Calibri"/>
              </a:rPr>
              <a:t>Base: all adults</a:t>
            </a:r>
            <a:endParaRPr kumimoji="0" sz="1600" b="1" i="1"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4" name="Google Shape;807;p20"/>
          <p:cNvGraphicFramePr/>
          <p:nvPr>
            <p:extLst>
              <p:ext uri="{D42A27DB-BD31-4B8C-83A1-F6EECF244321}">
                <p14:modId xmlns:p14="http://schemas.microsoft.com/office/powerpoint/2010/main" val="2578170095"/>
              </p:ext>
            </p:extLst>
          </p:nvPr>
        </p:nvGraphicFramePr>
        <p:xfrm>
          <a:off x="422694" y="1311215"/>
          <a:ext cx="8465505" cy="3690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2315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0"/>
          <p:cNvSpPr txBox="1"/>
          <p:nvPr/>
        </p:nvSpPr>
        <p:spPr>
          <a:xfrm>
            <a:off x="722100" y="848433"/>
            <a:ext cx="8166100" cy="236538"/>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2000" b="1" i="0" u="none" strike="noStrike" kern="0" cap="none" spc="0" normalizeH="0" baseline="0" noProof="0" dirty="0">
                <a:ln>
                  <a:noFill/>
                </a:ln>
                <a:solidFill>
                  <a:srgbClr val="000000"/>
                </a:solidFill>
                <a:effectLst/>
                <a:uLnTx/>
                <a:uFillTx/>
                <a:latin typeface="Calibri"/>
                <a:ea typeface="Calibri"/>
                <a:cs typeface="Calibri"/>
                <a:sym typeface="Calibri"/>
              </a:rPr>
              <a:t>Online platforms used for watching TV programmes or movies</a:t>
            </a:r>
          </a:p>
          <a:p>
            <a:pPr marL="0" marR="0" lvl="0" indent="0" algn="l" defTabSz="914400" rtl="0" eaLnBrk="1" fontAlgn="auto" latinLnBrk="0" hangingPunct="1">
              <a:lnSpc>
                <a:spcPct val="90000"/>
              </a:lnSpc>
              <a:spcBef>
                <a:spcPts val="240"/>
              </a:spcBef>
              <a:spcAft>
                <a:spcPts val="0"/>
              </a:spcAft>
              <a:buClr>
                <a:srgbClr val="000000"/>
              </a:buClr>
              <a:buSzPts val="1200"/>
              <a:buFont typeface="Arial"/>
              <a:buNone/>
              <a:tabLst/>
              <a:defRPr/>
            </a:pPr>
            <a:r>
              <a:rPr kumimoji="0" lang="en-ZA" sz="1800" b="1" i="1" u="none" strike="noStrike" kern="0" cap="none" spc="0" normalizeH="0" baseline="0" noProof="0" dirty="0">
                <a:ln>
                  <a:noFill/>
                </a:ln>
                <a:solidFill>
                  <a:srgbClr val="000000"/>
                </a:solidFill>
                <a:effectLst/>
                <a:uLnTx/>
                <a:uFillTx/>
                <a:latin typeface="Calibri"/>
                <a:ea typeface="Calibri"/>
                <a:cs typeface="Calibri"/>
                <a:sym typeface="Calibri"/>
              </a:rPr>
              <a:t>Base: online universe</a:t>
            </a:r>
            <a:endParaRPr kumimoji="0" sz="1600" b="1" i="1"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4" name="Google Shape;807;p20"/>
          <p:cNvGraphicFramePr/>
          <p:nvPr>
            <p:extLst>
              <p:ext uri="{D42A27DB-BD31-4B8C-83A1-F6EECF244321}">
                <p14:modId xmlns:p14="http://schemas.microsoft.com/office/powerpoint/2010/main" val="3909368848"/>
              </p:ext>
            </p:extLst>
          </p:nvPr>
        </p:nvGraphicFramePr>
        <p:xfrm>
          <a:off x="224287" y="1542552"/>
          <a:ext cx="8807570" cy="3458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07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4" name="Rectangle 13">
            <a:extLst>
              <a:ext uri="{FF2B5EF4-FFF2-40B4-BE49-F238E27FC236}">
                <a16:creationId xmlns:a16="http://schemas.microsoft.com/office/drawing/2014/main" id="{2EAB4431-009F-1955-0C2A-66E4E693BBF2}"/>
              </a:ext>
            </a:extLst>
          </p:cNvPr>
          <p:cNvSpPr/>
          <p:nvPr/>
        </p:nvSpPr>
        <p:spPr>
          <a:xfrm>
            <a:off x="12359047" y="10608845"/>
            <a:ext cx="1860788" cy="861752"/>
          </a:xfrm>
          <a:prstGeom prst="rect">
            <a:avLst/>
          </a:prstGeom>
        </p:spPr>
        <p:txBody>
          <a:bodyPr wrap="square" lIns="243818" tIns="121909" rIns="243818" bIns="121909">
            <a:spAutoFit/>
          </a:bodyPr>
          <a:lstStyle/>
          <a:p>
            <a:pPr algn="ctr"/>
            <a:r>
              <a:rPr lang="en-ZA" sz="2000" dirty="0">
                <a:latin typeface="Open Sans"/>
                <a:cs typeface="Calibri" pitchFamily="34" charset="0"/>
              </a:rPr>
              <a:t>R25 324</a:t>
            </a:r>
          </a:p>
          <a:p>
            <a:pPr algn="ctr"/>
            <a:r>
              <a:rPr lang="en-ZA" sz="2000" dirty="0">
                <a:latin typeface="Open Sans"/>
                <a:cs typeface="Calibri" pitchFamily="34" charset="0"/>
              </a:rPr>
              <a:t>33 years</a:t>
            </a:r>
          </a:p>
        </p:txBody>
      </p:sp>
      <p:sp>
        <p:nvSpPr>
          <p:cNvPr id="15" name="Rectangle 14">
            <a:extLst>
              <a:ext uri="{FF2B5EF4-FFF2-40B4-BE49-F238E27FC236}">
                <a16:creationId xmlns:a16="http://schemas.microsoft.com/office/drawing/2014/main" id="{C8D9F5CB-DBE3-20FA-D14D-CCCB2B4F04A6}"/>
              </a:ext>
            </a:extLst>
          </p:cNvPr>
          <p:cNvSpPr/>
          <p:nvPr/>
        </p:nvSpPr>
        <p:spPr>
          <a:xfrm>
            <a:off x="6530127" y="10608845"/>
            <a:ext cx="1860788" cy="861752"/>
          </a:xfrm>
          <a:prstGeom prst="rect">
            <a:avLst/>
          </a:prstGeom>
        </p:spPr>
        <p:txBody>
          <a:bodyPr wrap="square" lIns="243818" tIns="121909" rIns="243818" bIns="121909">
            <a:spAutoFit/>
          </a:bodyPr>
          <a:lstStyle/>
          <a:p>
            <a:pPr algn="ctr"/>
            <a:r>
              <a:rPr lang="en-ZA" sz="2000" dirty="0">
                <a:solidFill>
                  <a:srgbClr val="FF3300"/>
                </a:solidFill>
                <a:latin typeface="Open Sans"/>
                <a:cs typeface="Calibri" pitchFamily="34" charset="0"/>
              </a:rPr>
              <a:t>R11 358</a:t>
            </a:r>
          </a:p>
          <a:p>
            <a:pPr algn="ctr"/>
            <a:r>
              <a:rPr lang="en-ZA" sz="2000" dirty="0">
                <a:solidFill>
                  <a:srgbClr val="FF3300"/>
                </a:solidFill>
                <a:latin typeface="Open Sans"/>
                <a:cs typeface="Calibri" pitchFamily="34" charset="0"/>
              </a:rPr>
              <a:t>38 years</a:t>
            </a:r>
          </a:p>
        </p:txBody>
      </p:sp>
      <p:sp>
        <p:nvSpPr>
          <p:cNvPr id="16" name="Rectangle 15">
            <a:extLst>
              <a:ext uri="{FF2B5EF4-FFF2-40B4-BE49-F238E27FC236}">
                <a16:creationId xmlns:a16="http://schemas.microsoft.com/office/drawing/2014/main" id="{956B3247-E75B-6556-0C12-1D7A3EBCC4B3}"/>
              </a:ext>
            </a:extLst>
          </p:cNvPr>
          <p:cNvSpPr/>
          <p:nvPr/>
        </p:nvSpPr>
        <p:spPr>
          <a:xfrm>
            <a:off x="9444587" y="10589796"/>
            <a:ext cx="1860788" cy="861752"/>
          </a:xfrm>
          <a:prstGeom prst="rect">
            <a:avLst/>
          </a:prstGeom>
        </p:spPr>
        <p:txBody>
          <a:bodyPr wrap="square" lIns="243818" tIns="121909" rIns="243818" bIns="121909">
            <a:spAutoFit/>
          </a:bodyPr>
          <a:lstStyle/>
          <a:p>
            <a:pPr algn="ctr"/>
            <a:r>
              <a:rPr lang="en-ZA" sz="2000" dirty="0">
                <a:solidFill>
                  <a:srgbClr val="002060"/>
                </a:solidFill>
                <a:latin typeface="Open Sans"/>
                <a:cs typeface="Calibri" pitchFamily="34" charset="0"/>
              </a:rPr>
              <a:t>R20 947</a:t>
            </a:r>
          </a:p>
          <a:p>
            <a:pPr algn="ctr"/>
            <a:r>
              <a:rPr lang="en-ZA" sz="2000" dirty="0">
                <a:solidFill>
                  <a:srgbClr val="002060"/>
                </a:solidFill>
                <a:latin typeface="Open Sans"/>
                <a:cs typeface="Calibri" pitchFamily="34" charset="0"/>
              </a:rPr>
              <a:t>33 years</a:t>
            </a:r>
          </a:p>
        </p:txBody>
      </p:sp>
      <p:sp>
        <p:nvSpPr>
          <p:cNvPr id="17" name="TextBox 16">
            <a:extLst>
              <a:ext uri="{FF2B5EF4-FFF2-40B4-BE49-F238E27FC236}">
                <a16:creationId xmlns:a16="http://schemas.microsoft.com/office/drawing/2014/main" id="{025BC12F-8F43-2793-69FD-4EA895893C28}"/>
              </a:ext>
            </a:extLst>
          </p:cNvPr>
          <p:cNvSpPr txBox="1"/>
          <p:nvPr/>
        </p:nvSpPr>
        <p:spPr>
          <a:xfrm>
            <a:off x="15476843" y="11123375"/>
            <a:ext cx="2001582" cy="650709"/>
          </a:xfrm>
          <a:prstGeom prst="rect">
            <a:avLst/>
          </a:prstGeom>
          <a:noFill/>
        </p:spPr>
        <p:txBody>
          <a:bodyPr wrap="square" lIns="217695" tIns="108848" rIns="217695" bIns="108848" rtlCol="0">
            <a:spAutoFit/>
          </a:bodyPr>
          <a:lstStyle/>
          <a:p>
            <a:r>
              <a:rPr lang="en-ZA" dirty="0">
                <a:latin typeface="Open Sans"/>
                <a:cs typeface="Arial" panose="020B0604020202020204" pitchFamily="34" charset="0"/>
              </a:rPr>
              <a:t>Based on 12 month Readers</a:t>
            </a:r>
          </a:p>
        </p:txBody>
      </p:sp>
      <p:sp>
        <p:nvSpPr>
          <p:cNvPr id="21" name="Google Shape;1351;p67">
            <a:extLst>
              <a:ext uri="{FF2B5EF4-FFF2-40B4-BE49-F238E27FC236}">
                <a16:creationId xmlns:a16="http://schemas.microsoft.com/office/drawing/2014/main" id="{6E104619-7EFB-F6D9-9542-4D4BAD07C37A}"/>
              </a:ext>
            </a:extLst>
          </p:cNvPr>
          <p:cNvSpPr txBox="1"/>
          <p:nvPr/>
        </p:nvSpPr>
        <p:spPr>
          <a:xfrm>
            <a:off x="215713" y="726452"/>
            <a:ext cx="8712574" cy="9093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SG" sz="2000" b="1" dirty="0">
                <a:solidFill>
                  <a:schemeClr val="dk1"/>
                </a:solidFill>
                <a:latin typeface="Calibri"/>
                <a:ea typeface="Calibri"/>
                <a:cs typeface="Calibri"/>
                <a:sym typeface="Calibri"/>
              </a:rPr>
              <a:t>Faster, Cheaper and Free Data is Driving the Streaming Revolution</a:t>
            </a:r>
            <a:endParaRPr sz="700" dirty="0">
              <a:solidFill>
                <a:srgbClr val="C00000"/>
              </a:solidFill>
            </a:endParaRPr>
          </a:p>
        </p:txBody>
      </p:sp>
      <p:sp>
        <p:nvSpPr>
          <p:cNvPr id="22" name="Rectangle 21">
            <a:extLst>
              <a:ext uri="{FF2B5EF4-FFF2-40B4-BE49-F238E27FC236}">
                <a16:creationId xmlns:a16="http://schemas.microsoft.com/office/drawing/2014/main" id="{0EFE50A5-7F52-D206-D8F6-EE4B04601FC7}"/>
              </a:ext>
            </a:extLst>
          </p:cNvPr>
          <p:cNvSpPr/>
          <p:nvPr/>
        </p:nvSpPr>
        <p:spPr>
          <a:xfrm>
            <a:off x="-689887" y="4823197"/>
            <a:ext cx="3728922" cy="430865"/>
          </a:xfrm>
          <a:prstGeom prst="rect">
            <a:avLst/>
          </a:prstGeom>
        </p:spPr>
        <p:txBody>
          <a:bodyPr wrap="square" lIns="243818" tIns="121909" rIns="243818" bIns="121909">
            <a:spAutoFit/>
          </a:bodyPr>
          <a:lstStyle/>
          <a:p>
            <a:pPr algn="ctr"/>
            <a:r>
              <a:rPr lang="en-ZA" sz="1100" dirty="0">
                <a:latin typeface="Open Sans"/>
                <a:cs typeface="Calibri" pitchFamily="34" charset="0"/>
              </a:rPr>
              <a:t>SOURCE:DCS </a:t>
            </a:r>
            <a:r>
              <a:rPr lang="en-ZA" sz="1000" dirty="0">
                <a:latin typeface="Open Sans"/>
                <a:cs typeface="Calibri" pitchFamily="34" charset="0"/>
              </a:rPr>
              <a:t>2</a:t>
            </a:r>
            <a:r>
              <a:rPr lang="en-ZA" sz="1100" dirty="0">
                <a:latin typeface="Open Sans"/>
                <a:cs typeface="Calibri" pitchFamily="34" charset="0"/>
              </a:rPr>
              <a:t>9,6M internet users </a:t>
            </a:r>
          </a:p>
        </p:txBody>
      </p:sp>
      <p:pic>
        <p:nvPicPr>
          <p:cNvPr id="30" name="Picture 29">
            <a:extLst>
              <a:ext uri="{FF2B5EF4-FFF2-40B4-BE49-F238E27FC236}">
                <a16:creationId xmlns:a16="http://schemas.microsoft.com/office/drawing/2014/main" id="{0D8115E8-2A72-4CAF-1B29-C6F4C65AD480}"/>
              </a:ext>
            </a:extLst>
          </p:cNvPr>
          <p:cNvPicPr>
            <a:picLocks noChangeAspect="1"/>
          </p:cNvPicPr>
          <p:nvPr/>
        </p:nvPicPr>
        <p:blipFill>
          <a:blip r:embed="rId3"/>
          <a:stretch>
            <a:fillRect/>
          </a:stretch>
        </p:blipFill>
        <p:spPr>
          <a:xfrm>
            <a:off x="2707340" y="1074134"/>
            <a:ext cx="4567705" cy="4033506"/>
          </a:xfrm>
          <a:prstGeom prst="rect">
            <a:avLst/>
          </a:prstGeom>
        </p:spPr>
      </p:pic>
    </p:spTree>
    <p:extLst>
      <p:ext uri="{BB962C8B-B14F-4D97-AF65-F5344CB8AC3E}">
        <p14:creationId xmlns:p14="http://schemas.microsoft.com/office/powerpoint/2010/main" val="25482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6" name="Oval 5">
            <a:extLst>
              <a:ext uri="{FF2B5EF4-FFF2-40B4-BE49-F238E27FC236}">
                <a16:creationId xmlns:a16="http://schemas.microsoft.com/office/drawing/2014/main" id="{48FD1CA9-B61E-79A1-AEBE-727A2CF11D7C}"/>
              </a:ext>
            </a:extLst>
          </p:cNvPr>
          <p:cNvSpPr>
            <a:spLocks noChangeAspect="1"/>
          </p:cNvSpPr>
          <p:nvPr/>
        </p:nvSpPr>
        <p:spPr>
          <a:xfrm>
            <a:off x="2465629" y="1820601"/>
            <a:ext cx="2865699" cy="2865699"/>
          </a:xfrm>
          <a:prstGeom prst="ellipse">
            <a:avLst/>
          </a:prstGeom>
          <a:solidFill>
            <a:srgbClr val="FF3300">
              <a:alpha val="12157"/>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243818" tIns="121909" rIns="243818" bIns="121909" rtlCol="0" anchor="ctr"/>
          <a:lstStyle/>
          <a:p>
            <a:pPr algn="ctr"/>
            <a:endParaRPr lang="en-ZA" sz="1600" dirty="0">
              <a:latin typeface="Open Sans"/>
            </a:endParaRPr>
          </a:p>
        </p:txBody>
      </p:sp>
      <p:sp>
        <p:nvSpPr>
          <p:cNvPr id="7" name="Oval 6">
            <a:extLst>
              <a:ext uri="{FF2B5EF4-FFF2-40B4-BE49-F238E27FC236}">
                <a16:creationId xmlns:a16="http://schemas.microsoft.com/office/drawing/2014/main" id="{73F4647E-090D-E53E-64EC-DFE5CC0EB0A9}"/>
              </a:ext>
            </a:extLst>
          </p:cNvPr>
          <p:cNvSpPr>
            <a:spLocks noChangeAspect="1"/>
          </p:cNvSpPr>
          <p:nvPr/>
        </p:nvSpPr>
        <p:spPr>
          <a:xfrm>
            <a:off x="3659363" y="1636309"/>
            <a:ext cx="3366461" cy="3366461"/>
          </a:xfrm>
          <a:prstGeom prst="ellipse">
            <a:avLst/>
          </a:prstGeom>
          <a:solidFill>
            <a:srgbClr val="002060">
              <a:alpha val="29020"/>
            </a:srgb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243818" tIns="121909" rIns="243818" bIns="121909" rtlCol="0" anchor="ctr"/>
          <a:lstStyle/>
          <a:p>
            <a:pPr algn="ctr"/>
            <a:endParaRPr lang="en-ZA" sz="2000" dirty="0">
              <a:latin typeface="Open Sans"/>
            </a:endParaRPr>
          </a:p>
        </p:txBody>
      </p:sp>
      <p:sp>
        <p:nvSpPr>
          <p:cNvPr id="10" name="Rectangle 9">
            <a:extLst>
              <a:ext uri="{FF2B5EF4-FFF2-40B4-BE49-F238E27FC236}">
                <a16:creationId xmlns:a16="http://schemas.microsoft.com/office/drawing/2014/main" id="{BBC6EE97-30A9-417F-6C39-71A50E664941}"/>
              </a:ext>
            </a:extLst>
          </p:cNvPr>
          <p:cNvSpPr/>
          <p:nvPr/>
        </p:nvSpPr>
        <p:spPr>
          <a:xfrm>
            <a:off x="1585796" y="2436913"/>
            <a:ext cx="3014981" cy="1877415"/>
          </a:xfrm>
          <a:prstGeom prst="rect">
            <a:avLst/>
          </a:prstGeom>
        </p:spPr>
        <p:txBody>
          <a:bodyPr wrap="square" lIns="243818" tIns="121909" rIns="243818" bIns="121909">
            <a:spAutoFit/>
          </a:bodyPr>
          <a:lstStyle/>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Exclusively </a:t>
            </a:r>
          </a:p>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from home </a:t>
            </a:r>
          </a:p>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1.8m</a:t>
            </a:r>
          </a:p>
          <a:p>
            <a:pPr algn="ctr"/>
            <a:r>
              <a:rPr lang="en-ZA" sz="2800" b="1" dirty="0">
                <a:solidFill>
                  <a:srgbClr val="C00000"/>
                </a:solidFill>
                <a:latin typeface="Calibri" panose="020F0502020204030204" pitchFamily="34" charset="0"/>
                <a:cs typeface="Calibri" panose="020F0502020204030204" pitchFamily="34" charset="0"/>
              </a:rPr>
              <a:t>23%</a:t>
            </a:r>
          </a:p>
          <a:p>
            <a:pPr algn="ctr"/>
            <a:endParaRPr lang="en-ZA" sz="1800" b="1" dirty="0">
              <a:solidFill>
                <a:schemeClr val="tx1">
                  <a:lumMod val="65000"/>
                  <a:lumOff val="35000"/>
                </a:schemeClr>
              </a:solidFill>
              <a:latin typeface="Open Sans"/>
              <a:cs typeface="Calibri" pitchFamily="34" charset="0"/>
            </a:endParaRPr>
          </a:p>
        </p:txBody>
      </p:sp>
      <p:sp>
        <p:nvSpPr>
          <p:cNvPr id="14" name="Rectangle 13">
            <a:extLst>
              <a:ext uri="{FF2B5EF4-FFF2-40B4-BE49-F238E27FC236}">
                <a16:creationId xmlns:a16="http://schemas.microsoft.com/office/drawing/2014/main" id="{2EAB4431-009F-1955-0C2A-66E4E693BBF2}"/>
              </a:ext>
            </a:extLst>
          </p:cNvPr>
          <p:cNvSpPr/>
          <p:nvPr/>
        </p:nvSpPr>
        <p:spPr>
          <a:xfrm>
            <a:off x="12359047" y="10608845"/>
            <a:ext cx="1860788" cy="861752"/>
          </a:xfrm>
          <a:prstGeom prst="rect">
            <a:avLst/>
          </a:prstGeom>
        </p:spPr>
        <p:txBody>
          <a:bodyPr wrap="square" lIns="243818" tIns="121909" rIns="243818" bIns="121909">
            <a:spAutoFit/>
          </a:bodyPr>
          <a:lstStyle/>
          <a:p>
            <a:pPr algn="ctr"/>
            <a:r>
              <a:rPr lang="en-ZA" sz="2000" dirty="0">
                <a:latin typeface="Open Sans"/>
                <a:cs typeface="Calibri" pitchFamily="34" charset="0"/>
              </a:rPr>
              <a:t>R25 324</a:t>
            </a:r>
          </a:p>
          <a:p>
            <a:pPr algn="ctr"/>
            <a:r>
              <a:rPr lang="en-ZA" sz="2000" dirty="0">
                <a:latin typeface="Open Sans"/>
                <a:cs typeface="Calibri" pitchFamily="34" charset="0"/>
              </a:rPr>
              <a:t>33 years</a:t>
            </a:r>
          </a:p>
        </p:txBody>
      </p:sp>
      <p:sp>
        <p:nvSpPr>
          <p:cNvPr id="15" name="Rectangle 14">
            <a:extLst>
              <a:ext uri="{FF2B5EF4-FFF2-40B4-BE49-F238E27FC236}">
                <a16:creationId xmlns:a16="http://schemas.microsoft.com/office/drawing/2014/main" id="{C8D9F5CB-DBE3-20FA-D14D-CCCB2B4F04A6}"/>
              </a:ext>
            </a:extLst>
          </p:cNvPr>
          <p:cNvSpPr/>
          <p:nvPr/>
        </p:nvSpPr>
        <p:spPr>
          <a:xfrm>
            <a:off x="6530127" y="10608845"/>
            <a:ext cx="1860788" cy="861752"/>
          </a:xfrm>
          <a:prstGeom prst="rect">
            <a:avLst/>
          </a:prstGeom>
        </p:spPr>
        <p:txBody>
          <a:bodyPr wrap="square" lIns="243818" tIns="121909" rIns="243818" bIns="121909">
            <a:spAutoFit/>
          </a:bodyPr>
          <a:lstStyle/>
          <a:p>
            <a:pPr algn="ctr"/>
            <a:r>
              <a:rPr lang="en-ZA" sz="2000" dirty="0">
                <a:solidFill>
                  <a:srgbClr val="FF3300"/>
                </a:solidFill>
                <a:latin typeface="Open Sans"/>
                <a:cs typeface="Calibri" pitchFamily="34" charset="0"/>
              </a:rPr>
              <a:t>R11 358</a:t>
            </a:r>
          </a:p>
          <a:p>
            <a:pPr algn="ctr"/>
            <a:r>
              <a:rPr lang="en-ZA" sz="2000" dirty="0">
                <a:solidFill>
                  <a:srgbClr val="FF3300"/>
                </a:solidFill>
                <a:latin typeface="Open Sans"/>
                <a:cs typeface="Calibri" pitchFamily="34" charset="0"/>
              </a:rPr>
              <a:t>38 years</a:t>
            </a:r>
          </a:p>
        </p:txBody>
      </p:sp>
      <p:sp>
        <p:nvSpPr>
          <p:cNvPr id="16" name="Rectangle 15">
            <a:extLst>
              <a:ext uri="{FF2B5EF4-FFF2-40B4-BE49-F238E27FC236}">
                <a16:creationId xmlns:a16="http://schemas.microsoft.com/office/drawing/2014/main" id="{956B3247-E75B-6556-0C12-1D7A3EBCC4B3}"/>
              </a:ext>
            </a:extLst>
          </p:cNvPr>
          <p:cNvSpPr/>
          <p:nvPr/>
        </p:nvSpPr>
        <p:spPr>
          <a:xfrm>
            <a:off x="9444587" y="10589796"/>
            <a:ext cx="1860788" cy="861752"/>
          </a:xfrm>
          <a:prstGeom prst="rect">
            <a:avLst/>
          </a:prstGeom>
        </p:spPr>
        <p:txBody>
          <a:bodyPr wrap="square" lIns="243818" tIns="121909" rIns="243818" bIns="121909">
            <a:spAutoFit/>
          </a:bodyPr>
          <a:lstStyle/>
          <a:p>
            <a:pPr algn="ctr"/>
            <a:r>
              <a:rPr lang="en-ZA" sz="2000" dirty="0">
                <a:solidFill>
                  <a:srgbClr val="002060"/>
                </a:solidFill>
                <a:latin typeface="Open Sans"/>
                <a:cs typeface="Calibri" pitchFamily="34" charset="0"/>
              </a:rPr>
              <a:t>R20 947</a:t>
            </a:r>
          </a:p>
          <a:p>
            <a:pPr algn="ctr"/>
            <a:r>
              <a:rPr lang="en-ZA" sz="2000" dirty="0">
                <a:solidFill>
                  <a:srgbClr val="002060"/>
                </a:solidFill>
                <a:latin typeface="Open Sans"/>
                <a:cs typeface="Calibri" pitchFamily="34" charset="0"/>
              </a:rPr>
              <a:t>33 years</a:t>
            </a:r>
          </a:p>
        </p:txBody>
      </p:sp>
      <p:sp>
        <p:nvSpPr>
          <p:cNvPr id="17" name="TextBox 16">
            <a:extLst>
              <a:ext uri="{FF2B5EF4-FFF2-40B4-BE49-F238E27FC236}">
                <a16:creationId xmlns:a16="http://schemas.microsoft.com/office/drawing/2014/main" id="{025BC12F-8F43-2793-69FD-4EA895893C28}"/>
              </a:ext>
            </a:extLst>
          </p:cNvPr>
          <p:cNvSpPr txBox="1"/>
          <p:nvPr/>
        </p:nvSpPr>
        <p:spPr>
          <a:xfrm>
            <a:off x="15476843" y="11123375"/>
            <a:ext cx="2001582" cy="650709"/>
          </a:xfrm>
          <a:prstGeom prst="rect">
            <a:avLst/>
          </a:prstGeom>
          <a:noFill/>
        </p:spPr>
        <p:txBody>
          <a:bodyPr wrap="square" lIns="217695" tIns="108848" rIns="217695" bIns="108848" rtlCol="0">
            <a:spAutoFit/>
          </a:bodyPr>
          <a:lstStyle/>
          <a:p>
            <a:r>
              <a:rPr lang="en-ZA" dirty="0">
                <a:latin typeface="Open Sans"/>
                <a:cs typeface="Arial" panose="020B0604020202020204" pitchFamily="34" charset="0"/>
              </a:rPr>
              <a:t>Based on 12 month Readers</a:t>
            </a:r>
          </a:p>
        </p:txBody>
      </p:sp>
      <p:sp>
        <p:nvSpPr>
          <p:cNvPr id="21" name="Google Shape;1351;p67">
            <a:extLst>
              <a:ext uri="{FF2B5EF4-FFF2-40B4-BE49-F238E27FC236}">
                <a16:creationId xmlns:a16="http://schemas.microsoft.com/office/drawing/2014/main" id="{6E104619-7EFB-F6D9-9542-4D4BAD07C37A}"/>
              </a:ext>
            </a:extLst>
          </p:cNvPr>
          <p:cNvSpPr txBox="1"/>
          <p:nvPr/>
        </p:nvSpPr>
        <p:spPr>
          <a:xfrm>
            <a:off x="628650" y="635838"/>
            <a:ext cx="7886700" cy="9093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SG" sz="2400" b="1" dirty="0">
                <a:solidFill>
                  <a:schemeClr val="dk1"/>
                </a:solidFill>
                <a:latin typeface="Calibri"/>
                <a:ea typeface="Calibri"/>
                <a:cs typeface="Calibri"/>
                <a:sym typeface="Calibri"/>
              </a:rPr>
              <a:t>Work Location</a:t>
            </a:r>
          </a:p>
          <a:p>
            <a:pPr marL="0" marR="0" lvl="0" indent="0" algn="l" rtl="0">
              <a:lnSpc>
                <a:spcPct val="90000"/>
              </a:lnSpc>
              <a:spcBef>
                <a:spcPts val="0"/>
              </a:spcBef>
              <a:spcAft>
                <a:spcPts val="0"/>
              </a:spcAft>
              <a:buClr>
                <a:schemeClr val="dk1"/>
              </a:buClr>
              <a:buSzPts val="3300"/>
              <a:buFont typeface="Calibri"/>
              <a:buNone/>
            </a:pPr>
            <a:r>
              <a:rPr lang="en-SG" sz="2400" dirty="0">
                <a:solidFill>
                  <a:schemeClr val="dk1"/>
                </a:solidFill>
                <a:latin typeface="Calibri"/>
                <a:ea typeface="Calibri"/>
                <a:cs typeface="Calibri"/>
                <a:sym typeface="Calibri"/>
              </a:rPr>
              <a:t>UNI</a:t>
            </a:r>
            <a:r>
              <a:rPr lang="en-SG" sz="2400" dirty="0">
                <a:solidFill>
                  <a:schemeClr val="dk1"/>
                </a:solidFill>
                <a:latin typeface="Calibri"/>
                <a:cs typeface="Calibri"/>
                <a:sym typeface="Calibri"/>
              </a:rPr>
              <a:t>VERSE: Work full time and internet past month 10.7M</a:t>
            </a:r>
          </a:p>
          <a:p>
            <a:pPr marL="0" marR="0" lvl="0" indent="0" algn="l" rtl="0">
              <a:lnSpc>
                <a:spcPct val="90000"/>
              </a:lnSpc>
              <a:spcBef>
                <a:spcPts val="0"/>
              </a:spcBef>
              <a:spcAft>
                <a:spcPts val="0"/>
              </a:spcAft>
              <a:buClr>
                <a:schemeClr val="dk1"/>
              </a:buClr>
              <a:buSzPts val="3300"/>
              <a:buFont typeface="Calibri"/>
              <a:buNone/>
            </a:pPr>
            <a:r>
              <a:rPr lang="en-SG" sz="1800" dirty="0">
                <a:solidFill>
                  <a:srgbClr val="C00000"/>
                </a:solidFill>
                <a:latin typeface="Calibri"/>
                <a:cs typeface="Calibri"/>
                <a:sym typeface="Calibri"/>
              </a:rPr>
              <a:t>Less Industrial, Agricultural, Transport, (Retail) Services 2.8M  </a:t>
            </a:r>
            <a:endParaRPr sz="800" dirty="0">
              <a:solidFill>
                <a:srgbClr val="C00000"/>
              </a:solidFill>
            </a:endParaRPr>
          </a:p>
        </p:txBody>
      </p:sp>
      <p:sp>
        <p:nvSpPr>
          <p:cNvPr id="22" name="Rectangle 21">
            <a:extLst>
              <a:ext uri="{FF2B5EF4-FFF2-40B4-BE49-F238E27FC236}">
                <a16:creationId xmlns:a16="http://schemas.microsoft.com/office/drawing/2014/main" id="{0EFE50A5-7F52-D206-D8F6-EE4B04601FC7}"/>
              </a:ext>
            </a:extLst>
          </p:cNvPr>
          <p:cNvSpPr/>
          <p:nvPr/>
        </p:nvSpPr>
        <p:spPr>
          <a:xfrm>
            <a:off x="-615929" y="4834962"/>
            <a:ext cx="5143529" cy="430865"/>
          </a:xfrm>
          <a:prstGeom prst="rect">
            <a:avLst/>
          </a:prstGeom>
        </p:spPr>
        <p:txBody>
          <a:bodyPr wrap="square" lIns="243818" tIns="121909" rIns="243818" bIns="121909">
            <a:spAutoFit/>
          </a:bodyPr>
          <a:lstStyle/>
          <a:p>
            <a:pPr algn="ctr"/>
            <a:r>
              <a:rPr lang="en-ZA" sz="1200" dirty="0">
                <a:latin typeface="Open Sans"/>
                <a:cs typeface="Calibri" pitchFamily="34" charset="0"/>
              </a:rPr>
              <a:t>SOURCE:DCS 7.9M internet accessing “office workers”</a:t>
            </a:r>
          </a:p>
        </p:txBody>
      </p:sp>
      <p:sp>
        <p:nvSpPr>
          <p:cNvPr id="23" name="Rectangle 22">
            <a:extLst>
              <a:ext uri="{FF2B5EF4-FFF2-40B4-BE49-F238E27FC236}">
                <a16:creationId xmlns:a16="http://schemas.microsoft.com/office/drawing/2014/main" id="{7183EFA3-690F-4131-F507-1C7439A144C3}"/>
              </a:ext>
            </a:extLst>
          </p:cNvPr>
          <p:cNvSpPr/>
          <p:nvPr/>
        </p:nvSpPr>
        <p:spPr>
          <a:xfrm>
            <a:off x="3127781" y="2720485"/>
            <a:ext cx="3014981" cy="1600416"/>
          </a:xfrm>
          <a:prstGeom prst="rect">
            <a:avLst/>
          </a:prstGeom>
        </p:spPr>
        <p:txBody>
          <a:bodyPr wrap="square" lIns="243818" tIns="121909" rIns="243818" bIns="121909">
            <a:spAutoFit/>
          </a:bodyPr>
          <a:lstStyle/>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Both </a:t>
            </a:r>
          </a:p>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2.6m</a:t>
            </a:r>
          </a:p>
          <a:p>
            <a:pPr algn="ctr"/>
            <a:r>
              <a:rPr lang="en-ZA" sz="2800" b="1" dirty="0">
                <a:solidFill>
                  <a:schemeClr val="accent3">
                    <a:lumMod val="50000"/>
                  </a:schemeClr>
                </a:solidFill>
                <a:latin typeface="Calibri" panose="020F0502020204030204" pitchFamily="34" charset="0"/>
                <a:cs typeface="Calibri" panose="020F0502020204030204" pitchFamily="34" charset="0"/>
              </a:rPr>
              <a:t>33%</a:t>
            </a:r>
          </a:p>
          <a:p>
            <a:pPr algn="ctr"/>
            <a:endParaRPr lang="en-ZA" sz="20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FCF10D1-1D7B-B29B-AEFA-0A39EF3A262D}"/>
              </a:ext>
            </a:extLst>
          </p:cNvPr>
          <p:cNvSpPr/>
          <p:nvPr/>
        </p:nvSpPr>
        <p:spPr>
          <a:xfrm>
            <a:off x="4794301" y="2442365"/>
            <a:ext cx="3014981" cy="1877415"/>
          </a:xfrm>
          <a:prstGeom prst="rect">
            <a:avLst/>
          </a:prstGeom>
        </p:spPr>
        <p:txBody>
          <a:bodyPr wrap="square" lIns="243818" tIns="121909" rIns="243818" bIns="121909">
            <a:spAutoFit/>
          </a:bodyPr>
          <a:lstStyle/>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Exclusively </a:t>
            </a:r>
          </a:p>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from office  </a:t>
            </a:r>
          </a:p>
          <a:p>
            <a:pPr algn="ctr"/>
            <a:r>
              <a:rPr lang="en-ZA" sz="2000" b="1" dirty="0">
                <a:solidFill>
                  <a:schemeClr val="tx1">
                    <a:lumMod val="65000"/>
                    <a:lumOff val="35000"/>
                  </a:schemeClr>
                </a:solidFill>
                <a:latin typeface="Calibri" panose="020F0502020204030204" pitchFamily="34" charset="0"/>
                <a:cs typeface="Calibri" panose="020F0502020204030204" pitchFamily="34" charset="0"/>
              </a:rPr>
              <a:t>3.5m</a:t>
            </a:r>
          </a:p>
          <a:p>
            <a:pPr algn="ctr"/>
            <a:r>
              <a:rPr lang="en-ZA" sz="2800" b="1" dirty="0">
                <a:solidFill>
                  <a:srgbClr val="002060"/>
                </a:solidFill>
                <a:latin typeface="Calibri" panose="020F0502020204030204" pitchFamily="34" charset="0"/>
                <a:cs typeface="Calibri" panose="020F0502020204030204" pitchFamily="34" charset="0"/>
              </a:rPr>
              <a:t>44%</a:t>
            </a:r>
          </a:p>
          <a:p>
            <a:pPr algn="ctr"/>
            <a:endParaRPr lang="en-ZA" sz="1800" b="1" dirty="0">
              <a:solidFill>
                <a:schemeClr val="tx1">
                  <a:lumMod val="65000"/>
                  <a:lumOff val="35000"/>
                </a:schemeClr>
              </a:solidFill>
              <a:latin typeface="Open Sans"/>
              <a:cs typeface="Calibri" pitchFamily="34" charset="0"/>
            </a:endParaRPr>
          </a:p>
        </p:txBody>
      </p:sp>
    </p:spTree>
    <p:extLst>
      <p:ext uri="{BB962C8B-B14F-4D97-AF65-F5344CB8AC3E}">
        <p14:creationId xmlns:p14="http://schemas.microsoft.com/office/powerpoint/2010/main" val="2595560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67"/>
          <p:cNvSpPr txBox="1"/>
          <p:nvPr/>
        </p:nvSpPr>
        <p:spPr>
          <a:xfrm>
            <a:off x="628650" y="591013"/>
            <a:ext cx="7886700" cy="9093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SG" sz="3300" dirty="0">
                <a:solidFill>
                  <a:schemeClr val="dk1"/>
                </a:solidFill>
                <a:latin typeface="Calibri"/>
                <a:ea typeface="Calibri"/>
                <a:cs typeface="Calibri"/>
                <a:sym typeface="Calibri"/>
              </a:rPr>
              <a:t>Activity by Platform by Daypart </a:t>
            </a:r>
            <a:r>
              <a:rPr lang="en-SG" sz="3300" b="1" dirty="0">
                <a:solidFill>
                  <a:schemeClr val="dk1"/>
                </a:solidFill>
                <a:latin typeface="Calibri"/>
                <a:ea typeface="Calibri"/>
                <a:cs typeface="Calibri"/>
                <a:sym typeface="Calibri"/>
              </a:rPr>
              <a:t>2019</a:t>
            </a:r>
          </a:p>
          <a:p>
            <a:pPr marL="0" marR="0" lvl="0" indent="0" algn="l" rtl="0">
              <a:lnSpc>
                <a:spcPct val="90000"/>
              </a:lnSpc>
              <a:spcBef>
                <a:spcPts val="0"/>
              </a:spcBef>
              <a:spcAft>
                <a:spcPts val="0"/>
              </a:spcAft>
              <a:buClr>
                <a:schemeClr val="dk1"/>
              </a:buClr>
              <a:buSzPts val="3300"/>
              <a:buFont typeface="Calibri"/>
              <a:buNone/>
            </a:pPr>
            <a:r>
              <a:rPr lang="en-SG" sz="2800" dirty="0">
                <a:solidFill>
                  <a:schemeClr val="dk1"/>
                </a:solidFill>
                <a:latin typeface="Calibri"/>
                <a:cs typeface="Calibri"/>
                <a:sym typeface="Calibri"/>
              </a:rPr>
              <a:t>Total Adults (Online Universe) </a:t>
            </a:r>
            <a:endParaRPr sz="1100" dirty="0"/>
          </a:p>
        </p:txBody>
      </p:sp>
      <p:sp>
        <p:nvSpPr>
          <p:cNvPr id="29" name="TextBox 28">
            <a:extLst>
              <a:ext uri="{FF2B5EF4-FFF2-40B4-BE49-F238E27FC236}">
                <a16:creationId xmlns:a16="http://schemas.microsoft.com/office/drawing/2014/main" id="{B944FC5F-7F25-4136-8FA3-D53366312470}"/>
              </a:ext>
            </a:extLst>
          </p:cNvPr>
          <p:cNvSpPr txBox="1"/>
          <p:nvPr/>
        </p:nvSpPr>
        <p:spPr>
          <a:xfrm>
            <a:off x="184440" y="4831321"/>
            <a:ext cx="5482072" cy="338554"/>
          </a:xfrm>
          <a:prstGeom prst="rect">
            <a:avLst/>
          </a:prstGeom>
          <a:noFill/>
        </p:spPr>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SOURCE: PAMS BRANDS PPP 2019</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000000"/>
                </a:solidFill>
                <a:effectLst/>
                <a:uLnTx/>
                <a:uFillTx/>
                <a:latin typeface="Helvetica Neue"/>
                <a:sym typeface="Helvetica Neue"/>
              </a:rPr>
              <a:t>Past Month Online Universe. Activities aggregated and profiled. </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Reading is News and </a:t>
            </a:r>
            <a:r>
              <a:rPr kumimoji="0" lang="en-ZA" sz="800" b="0" i="0" u="none" strike="noStrike" kern="0" cap="none" spc="0" normalizeH="0" baseline="0" noProof="0" dirty="0">
                <a:ln>
                  <a:noFill/>
                </a:ln>
                <a:solidFill>
                  <a:srgbClr val="000000"/>
                </a:solidFill>
                <a:effectLst/>
                <a:uLnTx/>
                <a:uFillTx/>
                <a:latin typeface="Helvetica Neue"/>
                <a:sym typeface="Helvetica Neue"/>
              </a:rPr>
              <a:t>M</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agazine only</a:t>
            </a:r>
            <a:endParaRPr lang="en-ZA" sz="800" dirty="0"/>
          </a:p>
        </p:txBody>
      </p:sp>
      <p:pic>
        <p:nvPicPr>
          <p:cNvPr id="30" name="Picture 29">
            <a:extLst>
              <a:ext uri="{FF2B5EF4-FFF2-40B4-BE49-F238E27FC236}">
                <a16:creationId xmlns:a16="http://schemas.microsoft.com/office/drawing/2014/main" id="{58CE09DC-0058-4923-91D6-27BB3963F4F2}"/>
              </a:ext>
            </a:extLst>
          </p:cNvPr>
          <p:cNvPicPr>
            <a:picLocks noChangeAspect="1"/>
          </p:cNvPicPr>
          <p:nvPr/>
        </p:nvPicPr>
        <p:blipFill>
          <a:blip r:embed="rId3"/>
          <a:stretch>
            <a:fillRect/>
          </a:stretch>
        </p:blipFill>
        <p:spPr>
          <a:xfrm>
            <a:off x="130893" y="1462035"/>
            <a:ext cx="8864171" cy="3328920"/>
          </a:xfrm>
          <a:prstGeom prst="rect">
            <a:avLst/>
          </a:prstGeom>
        </p:spPr>
      </p:pic>
    </p:spTree>
    <p:extLst>
      <p:ext uri="{BB962C8B-B14F-4D97-AF65-F5344CB8AC3E}">
        <p14:creationId xmlns:p14="http://schemas.microsoft.com/office/powerpoint/2010/main" val="2104123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2" name="TextBox 1">
            <a:extLst>
              <a:ext uri="{FF2B5EF4-FFF2-40B4-BE49-F238E27FC236}">
                <a16:creationId xmlns:a16="http://schemas.microsoft.com/office/drawing/2014/main" id="{422C9A0B-6477-46DC-BE37-E9910A748B01}"/>
              </a:ext>
            </a:extLst>
          </p:cNvPr>
          <p:cNvSpPr txBox="1"/>
          <p:nvPr/>
        </p:nvSpPr>
        <p:spPr>
          <a:xfrm>
            <a:off x="184440" y="4831321"/>
            <a:ext cx="5482072" cy="338554"/>
          </a:xfrm>
          <a:prstGeom prst="rect">
            <a:avLst/>
          </a:prstGeom>
          <a:noFill/>
        </p:spPr>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SOURCE: </a:t>
            </a:r>
            <a:r>
              <a:rPr lang="en-ZA" sz="800" dirty="0">
                <a:latin typeface="Helvetica Neue"/>
                <a:ea typeface="Helvetica Neue"/>
                <a:cs typeface="Helvetica Neue"/>
                <a:sym typeface="Helvetica Neue"/>
              </a:rPr>
              <a:t>FUSION 2020</a:t>
            </a:r>
          </a:p>
          <a:p>
            <a:pPr marL="0" marR="0" lvl="0" indent="0" algn="l" defTabSz="825500" rtl="0" eaLnBrk="1" fontAlgn="auto" latinLnBrk="0" hangingPunct="0">
              <a:lnSpc>
                <a:spcPct val="100000"/>
              </a:lnSpc>
              <a:spcBef>
                <a:spcPts val="0"/>
              </a:spcBef>
              <a:spcAft>
                <a:spcPts val="0"/>
              </a:spcAft>
              <a:buClrTx/>
              <a:buSzTx/>
              <a:buFontTx/>
              <a:buNone/>
              <a:tabLst/>
              <a:defRPr/>
            </a:pPr>
            <a:r>
              <a:rPr lang="en-ZA" sz="800" dirty="0">
                <a:latin typeface="Helvetica Neue"/>
                <a:ea typeface="Helvetica Neue"/>
                <a:cs typeface="Helvetica Neue"/>
                <a:sym typeface="Helvetica Neue"/>
              </a:rPr>
              <a:t>Pas</a:t>
            </a:r>
            <a:r>
              <a:rPr kumimoji="0" lang="en-ZA" sz="800" b="0" i="0" u="none" strike="noStrike" kern="0" cap="none" spc="0" normalizeH="0" baseline="0" noProof="0" dirty="0">
                <a:ln>
                  <a:noFill/>
                </a:ln>
                <a:solidFill>
                  <a:srgbClr val="000000"/>
                </a:solidFill>
                <a:effectLst/>
                <a:uLnTx/>
                <a:uFillTx/>
                <a:latin typeface="Helvetica Neue"/>
                <a:sym typeface="Helvetica Neue"/>
              </a:rPr>
              <a:t>t Month Online Universe. Activities aggregated and profiled. </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Reading is News and </a:t>
            </a:r>
            <a:r>
              <a:rPr kumimoji="0" lang="en-ZA" sz="800" b="0" i="0" u="none" strike="noStrike" kern="0" cap="none" spc="0" normalizeH="0" baseline="0" noProof="0" dirty="0">
                <a:ln>
                  <a:noFill/>
                </a:ln>
                <a:solidFill>
                  <a:srgbClr val="000000"/>
                </a:solidFill>
                <a:effectLst/>
                <a:uLnTx/>
                <a:uFillTx/>
                <a:latin typeface="Helvetica Neue"/>
                <a:sym typeface="Helvetica Neue"/>
              </a:rPr>
              <a:t>M</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agazine only</a:t>
            </a:r>
            <a:endParaRPr lang="en-ZA" sz="800" dirty="0"/>
          </a:p>
        </p:txBody>
      </p:sp>
      <p:sp>
        <p:nvSpPr>
          <p:cNvPr id="3" name="Google Shape;1351;p67">
            <a:extLst>
              <a:ext uri="{FF2B5EF4-FFF2-40B4-BE49-F238E27FC236}">
                <a16:creationId xmlns:a16="http://schemas.microsoft.com/office/drawing/2014/main" id="{64A4BAE2-D25D-4C14-9700-D0D64148631B}"/>
              </a:ext>
            </a:extLst>
          </p:cNvPr>
          <p:cNvSpPr txBox="1"/>
          <p:nvPr/>
        </p:nvSpPr>
        <p:spPr>
          <a:xfrm>
            <a:off x="462395" y="670677"/>
            <a:ext cx="7886700" cy="9093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SG" sz="3300" dirty="0">
                <a:solidFill>
                  <a:schemeClr val="dk1"/>
                </a:solidFill>
                <a:latin typeface="Calibri"/>
                <a:ea typeface="Calibri"/>
                <a:cs typeface="Calibri"/>
                <a:sym typeface="Calibri"/>
              </a:rPr>
              <a:t>Activity by Platform by Daypart </a:t>
            </a:r>
            <a:r>
              <a:rPr lang="en-SG" sz="3300" b="1" dirty="0">
                <a:solidFill>
                  <a:schemeClr val="dk1"/>
                </a:solidFill>
                <a:latin typeface="Calibri"/>
                <a:ea typeface="Calibri"/>
                <a:cs typeface="Calibri"/>
                <a:sym typeface="Calibri"/>
              </a:rPr>
              <a:t>2020</a:t>
            </a:r>
          </a:p>
          <a:p>
            <a:pPr marL="0" marR="0" lvl="0" indent="0" algn="l" rtl="0">
              <a:lnSpc>
                <a:spcPct val="90000"/>
              </a:lnSpc>
              <a:spcBef>
                <a:spcPts val="0"/>
              </a:spcBef>
              <a:spcAft>
                <a:spcPts val="0"/>
              </a:spcAft>
              <a:buClr>
                <a:schemeClr val="dk1"/>
              </a:buClr>
              <a:buSzPts val="3300"/>
              <a:buFont typeface="Calibri"/>
              <a:buNone/>
            </a:pPr>
            <a:r>
              <a:rPr lang="en-SG" sz="2800" dirty="0">
                <a:solidFill>
                  <a:schemeClr val="dk1"/>
                </a:solidFill>
                <a:latin typeface="Calibri"/>
                <a:cs typeface="Calibri"/>
                <a:sym typeface="Calibri"/>
              </a:rPr>
              <a:t>Total Adults (Online Universe) </a:t>
            </a:r>
            <a:endParaRPr sz="1100" dirty="0"/>
          </a:p>
        </p:txBody>
      </p:sp>
      <p:pic>
        <p:nvPicPr>
          <p:cNvPr id="9" name="Picture 8">
            <a:extLst>
              <a:ext uri="{FF2B5EF4-FFF2-40B4-BE49-F238E27FC236}">
                <a16:creationId xmlns:a16="http://schemas.microsoft.com/office/drawing/2014/main" id="{B0217C66-2DA9-4AA6-9672-FFB1CC868022}"/>
              </a:ext>
            </a:extLst>
          </p:cNvPr>
          <p:cNvPicPr>
            <a:picLocks noChangeAspect="1"/>
          </p:cNvPicPr>
          <p:nvPr/>
        </p:nvPicPr>
        <p:blipFill>
          <a:blip r:embed="rId3"/>
          <a:stretch>
            <a:fillRect/>
          </a:stretch>
        </p:blipFill>
        <p:spPr>
          <a:xfrm>
            <a:off x="199646" y="1557630"/>
            <a:ext cx="8744708" cy="32959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p:nvPr/>
        </p:nvSpPr>
        <p:spPr>
          <a:xfrm>
            <a:off x="448550" y="784270"/>
            <a:ext cx="8229600" cy="5655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SG" sz="2800" b="1" i="0" u="none" strike="noStrike" cap="none" dirty="0">
                <a:solidFill>
                  <a:schemeClr val="dk1"/>
                </a:solidFill>
                <a:latin typeface="Calibri"/>
                <a:ea typeface="Calibri"/>
                <a:cs typeface="Calibri"/>
                <a:sym typeface="Calibri"/>
              </a:rPr>
              <a:t>What you get in Fusion</a:t>
            </a:r>
            <a:endParaRPr sz="1400" b="0" i="0" u="none" strike="noStrike" cap="none" dirty="0">
              <a:solidFill>
                <a:srgbClr val="000000"/>
              </a:solidFill>
              <a:latin typeface="Arial"/>
              <a:ea typeface="Arial"/>
              <a:cs typeface="Arial"/>
              <a:sym typeface="Arial"/>
            </a:endParaRPr>
          </a:p>
        </p:txBody>
      </p:sp>
      <p:sp>
        <p:nvSpPr>
          <p:cNvPr id="130" name="Google Shape;130;p5"/>
          <p:cNvSpPr/>
          <p:nvPr/>
        </p:nvSpPr>
        <p:spPr>
          <a:xfrm>
            <a:off x="3706100" y="2865015"/>
            <a:ext cx="2124000" cy="485700"/>
          </a:xfrm>
          <a:prstGeom prst="roundRect">
            <a:avLst>
              <a:gd name="adj" fmla="val 16667"/>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1" name="Google Shape;131;p5"/>
          <p:cNvSpPr/>
          <p:nvPr/>
        </p:nvSpPr>
        <p:spPr>
          <a:xfrm>
            <a:off x="3709825" y="3451100"/>
            <a:ext cx="2121300" cy="444900"/>
          </a:xfrm>
          <a:prstGeom prst="roundRect">
            <a:avLst>
              <a:gd name="adj" fmla="val 16667"/>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2" name="Google Shape;132;p5"/>
          <p:cNvSpPr/>
          <p:nvPr/>
        </p:nvSpPr>
        <p:spPr>
          <a:xfrm>
            <a:off x="3706100" y="4598087"/>
            <a:ext cx="2124000" cy="485700"/>
          </a:xfrm>
          <a:prstGeom prst="roundRect">
            <a:avLst>
              <a:gd name="adj" fmla="val 16667"/>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3" name="Google Shape;133;p5"/>
          <p:cNvSpPr/>
          <p:nvPr/>
        </p:nvSpPr>
        <p:spPr>
          <a:xfrm>
            <a:off x="3722775" y="3998085"/>
            <a:ext cx="2124000" cy="485700"/>
          </a:xfrm>
          <a:prstGeom prst="roundRect">
            <a:avLst>
              <a:gd name="adj" fmla="val 16667"/>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4" name="Google Shape;134;p5"/>
          <p:cNvSpPr/>
          <p:nvPr/>
        </p:nvSpPr>
        <p:spPr>
          <a:xfrm>
            <a:off x="3706100" y="2278080"/>
            <a:ext cx="2124000" cy="485700"/>
          </a:xfrm>
          <a:prstGeom prst="roundRect">
            <a:avLst>
              <a:gd name="adj" fmla="val 16667"/>
            </a:avLst>
          </a:prstGeom>
          <a:noFill/>
          <a:ln w="19050" cap="flat" cmpd="sng">
            <a:solidFill>
              <a:srgbClr val="00B050"/>
            </a:solidFill>
            <a:prstDash val="dot"/>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5" name="Google Shape;135;p5"/>
          <p:cNvSpPr txBox="1"/>
          <p:nvPr/>
        </p:nvSpPr>
        <p:spPr>
          <a:xfrm>
            <a:off x="790450" y="1906487"/>
            <a:ext cx="2304900" cy="38429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C00000"/>
              </a:buClr>
              <a:buSzPts val="2000"/>
              <a:buFont typeface="Calibri"/>
              <a:buNone/>
            </a:pPr>
            <a:r>
              <a:rPr lang="en-SG" sz="2000" b="1" i="0" u="none" strike="noStrike" cap="none" dirty="0">
                <a:solidFill>
                  <a:srgbClr val="C00000"/>
                </a:solidFill>
                <a:latin typeface="Calibri"/>
                <a:ea typeface="Calibri"/>
                <a:cs typeface="Calibri"/>
                <a:sym typeface="Calibri"/>
              </a:rPr>
              <a:t>PLATFORMS</a:t>
            </a:r>
            <a:endParaRPr sz="2000" b="1" i="0" u="none" strike="noStrike" cap="none" dirty="0">
              <a:solidFill>
                <a:srgbClr val="C00000"/>
              </a:solidFill>
              <a:latin typeface="Calibri"/>
              <a:ea typeface="Calibri"/>
              <a:cs typeface="Calibri"/>
              <a:sym typeface="Calibri"/>
            </a:endParaRPr>
          </a:p>
        </p:txBody>
      </p:sp>
      <p:sp>
        <p:nvSpPr>
          <p:cNvPr id="136" name="Google Shape;136;p5"/>
          <p:cNvSpPr txBox="1"/>
          <p:nvPr/>
        </p:nvSpPr>
        <p:spPr>
          <a:xfrm>
            <a:off x="3611971" y="1922139"/>
            <a:ext cx="2398277" cy="33919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B050"/>
              </a:buClr>
              <a:buSzPts val="2000"/>
              <a:buFont typeface="Calibri"/>
              <a:buNone/>
            </a:pPr>
            <a:r>
              <a:rPr lang="en-SG" sz="2000" b="1" i="0" u="none" strike="noStrike" cap="none" dirty="0">
                <a:solidFill>
                  <a:srgbClr val="00B050"/>
                </a:solidFill>
                <a:latin typeface="Calibri"/>
                <a:ea typeface="Calibri"/>
                <a:cs typeface="Calibri"/>
                <a:sym typeface="Calibri"/>
              </a:rPr>
              <a:t>PRODUCTS/ BRANDS</a:t>
            </a:r>
            <a:endParaRPr sz="2000" b="1" i="0" u="none" strike="noStrike" cap="none" dirty="0">
              <a:solidFill>
                <a:srgbClr val="00B050"/>
              </a:solidFill>
              <a:latin typeface="Calibri"/>
              <a:ea typeface="Calibri"/>
              <a:cs typeface="Calibri"/>
              <a:sym typeface="Calibri"/>
            </a:endParaRPr>
          </a:p>
        </p:txBody>
      </p:sp>
      <p:sp>
        <p:nvSpPr>
          <p:cNvPr id="137" name="Google Shape;137;p5"/>
          <p:cNvSpPr txBox="1"/>
          <p:nvPr/>
        </p:nvSpPr>
        <p:spPr>
          <a:xfrm>
            <a:off x="6437338" y="1960577"/>
            <a:ext cx="1971600" cy="30075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990099"/>
              </a:buClr>
              <a:buSzPts val="2000"/>
              <a:buFont typeface="Calibri"/>
              <a:buNone/>
            </a:pPr>
            <a:r>
              <a:rPr lang="en-SG" sz="2000" b="1" i="0" u="none" strike="noStrike" cap="none" dirty="0">
                <a:solidFill>
                  <a:srgbClr val="990099"/>
                </a:solidFill>
                <a:latin typeface="Calibri"/>
                <a:ea typeface="Calibri"/>
                <a:cs typeface="Calibri"/>
                <a:sym typeface="Calibri"/>
              </a:rPr>
              <a:t>PEOPLE</a:t>
            </a:r>
            <a:endParaRPr sz="2000" b="1" i="0" u="none" strike="noStrike" cap="none" dirty="0">
              <a:solidFill>
                <a:srgbClr val="990099"/>
              </a:solidFill>
              <a:latin typeface="Calibri"/>
              <a:ea typeface="Calibri"/>
              <a:cs typeface="Calibri"/>
              <a:sym typeface="Calibri"/>
            </a:endParaRPr>
          </a:p>
        </p:txBody>
      </p:sp>
      <p:sp>
        <p:nvSpPr>
          <p:cNvPr id="138" name="Google Shape;138;p5"/>
          <p:cNvSpPr/>
          <p:nvPr/>
        </p:nvSpPr>
        <p:spPr>
          <a:xfrm>
            <a:off x="1652800" y="1327956"/>
            <a:ext cx="485700" cy="485700"/>
          </a:xfrm>
          <a:prstGeom prst="ellipse">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5"/>
          <p:cNvSpPr/>
          <p:nvPr/>
        </p:nvSpPr>
        <p:spPr>
          <a:xfrm>
            <a:off x="4563350" y="1327956"/>
            <a:ext cx="485700" cy="4857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0" name="Google Shape;140;p5"/>
          <p:cNvSpPr/>
          <p:nvPr/>
        </p:nvSpPr>
        <p:spPr>
          <a:xfrm>
            <a:off x="7183800" y="1375581"/>
            <a:ext cx="485700" cy="485700"/>
          </a:xfrm>
          <a:prstGeom prst="ellipse">
            <a:avLst/>
          </a:prstGeom>
          <a:solidFill>
            <a:srgbClr val="99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1" name="Google Shape;141;p5"/>
          <p:cNvSpPr txBox="1"/>
          <p:nvPr/>
        </p:nvSpPr>
        <p:spPr>
          <a:xfrm>
            <a:off x="1652800" y="1275606"/>
            <a:ext cx="485700" cy="5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400"/>
              <a:buFont typeface="Calibri"/>
              <a:buNone/>
            </a:pPr>
            <a:r>
              <a:rPr lang="en-SG" sz="2400" b="1" i="0" u="none" strike="noStrike" cap="none" dirty="0">
                <a:solidFill>
                  <a:srgbClr val="FFFFFF"/>
                </a:solidFill>
                <a:latin typeface="Calibri"/>
                <a:ea typeface="Calibri"/>
                <a:cs typeface="Calibri"/>
                <a:sym typeface="Calibri"/>
              </a:rPr>
              <a:t>1</a:t>
            </a:r>
            <a:endParaRPr sz="2400" b="1" i="0" u="none" strike="noStrike" cap="none" dirty="0">
              <a:solidFill>
                <a:srgbClr val="FFFFFF"/>
              </a:solidFill>
              <a:latin typeface="Calibri"/>
              <a:ea typeface="Calibri"/>
              <a:cs typeface="Calibri"/>
              <a:sym typeface="Calibri"/>
            </a:endParaRPr>
          </a:p>
        </p:txBody>
      </p:sp>
      <p:sp>
        <p:nvSpPr>
          <p:cNvPr id="142" name="Google Shape;142;p5"/>
          <p:cNvSpPr txBox="1"/>
          <p:nvPr/>
        </p:nvSpPr>
        <p:spPr>
          <a:xfrm>
            <a:off x="4563350" y="1275606"/>
            <a:ext cx="485700" cy="5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400"/>
              <a:buFont typeface="Calibri"/>
              <a:buNone/>
            </a:pPr>
            <a:r>
              <a:rPr lang="en-SG" sz="2400" b="1" i="0" u="none" strike="noStrike" cap="none" dirty="0">
                <a:solidFill>
                  <a:srgbClr val="FFFFFF"/>
                </a:solidFill>
                <a:latin typeface="Calibri"/>
                <a:ea typeface="Calibri"/>
                <a:cs typeface="Calibri"/>
                <a:sym typeface="Calibri"/>
              </a:rPr>
              <a:t>2</a:t>
            </a:r>
            <a:endParaRPr sz="2400" b="1" i="0" u="none" strike="noStrike" cap="none" dirty="0">
              <a:solidFill>
                <a:srgbClr val="FFFFFF"/>
              </a:solidFill>
              <a:latin typeface="Calibri"/>
              <a:ea typeface="Calibri"/>
              <a:cs typeface="Calibri"/>
              <a:sym typeface="Calibri"/>
            </a:endParaRPr>
          </a:p>
        </p:txBody>
      </p:sp>
      <p:sp>
        <p:nvSpPr>
          <p:cNvPr id="143" name="Google Shape;143;p5"/>
          <p:cNvSpPr txBox="1"/>
          <p:nvPr/>
        </p:nvSpPr>
        <p:spPr>
          <a:xfrm>
            <a:off x="7183800" y="1323231"/>
            <a:ext cx="485700" cy="5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400"/>
              <a:buFont typeface="Calibri"/>
              <a:buNone/>
            </a:pPr>
            <a:r>
              <a:rPr lang="en-SG" sz="2400" b="1" i="0" u="none" strike="noStrike" cap="none" dirty="0">
                <a:solidFill>
                  <a:srgbClr val="FFFFFF"/>
                </a:solidFill>
                <a:latin typeface="Calibri"/>
                <a:ea typeface="Calibri"/>
                <a:cs typeface="Calibri"/>
                <a:sym typeface="Calibri"/>
              </a:rPr>
              <a:t>3</a:t>
            </a:r>
            <a:endParaRPr sz="2400" b="1" i="0" u="none" strike="noStrike" cap="none" dirty="0">
              <a:solidFill>
                <a:srgbClr val="FFFFFF"/>
              </a:solidFill>
              <a:latin typeface="Calibri"/>
              <a:ea typeface="Calibri"/>
              <a:cs typeface="Calibri"/>
              <a:sym typeface="Calibri"/>
            </a:endParaRPr>
          </a:p>
        </p:txBody>
      </p:sp>
      <p:sp>
        <p:nvSpPr>
          <p:cNvPr id="144" name="Google Shape;144;p5"/>
          <p:cNvSpPr/>
          <p:nvPr/>
        </p:nvSpPr>
        <p:spPr>
          <a:xfrm>
            <a:off x="6408440" y="2285659"/>
            <a:ext cx="2124000" cy="465704"/>
          </a:xfrm>
          <a:prstGeom prst="roundRect">
            <a:avLst>
              <a:gd name="adj" fmla="val 16667"/>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5" name="Google Shape;145;p5"/>
          <p:cNvSpPr/>
          <p:nvPr/>
        </p:nvSpPr>
        <p:spPr>
          <a:xfrm>
            <a:off x="6454013" y="2890049"/>
            <a:ext cx="2124000" cy="482927"/>
          </a:xfrm>
          <a:prstGeom prst="roundRect">
            <a:avLst>
              <a:gd name="adj" fmla="val 16667"/>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6" name="Google Shape;146;p5"/>
          <p:cNvSpPr/>
          <p:nvPr/>
        </p:nvSpPr>
        <p:spPr>
          <a:xfrm>
            <a:off x="6423628" y="3455386"/>
            <a:ext cx="2124000" cy="482927"/>
          </a:xfrm>
          <a:prstGeom prst="roundRect">
            <a:avLst>
              <a:gd name="adj" fmla="val 16667"/>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7" name="Google Shape;147;p5"/>
          <p:cNvSpPr txBox="1"/>
          <p:nvPr/>
        </p:nvSpPr>
        <p:spPr>
          <a:xfrm>
            <a:off x="6440850" y="2276118"/>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LSMS</a:t>
            </a:r>
            <a:endParaRPr sz="1800" b="0" i="0" u="none" strike="noStrike" cap="none" dirty="0">
              <a:solidFill>
                <a:schemeClr val="dk1"/>
              </a:solidFill>
              <a:latin typeface="Calibri"/>
              <a:ea typeface="Calibri"/>
              <a:cs typeface="Calibri"/>
              <a:sym typeface="Calibri"/>
            </a:endParaRPr>
          </a:p>
        </p:txBody>
      </p:sp>
      <p:sp>
        <p:nvSpPr>
          <p:cNvPr id="148" name="Google Shape;148;p5"/>
          <p:cNvSpPr txBox="1"/>
          <p:nvPr/>
        </p:nvSpPr>
        <p:spPr>
          <a:xfrm>
            <a:off x="6440850" y="2879973"/>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SEMS</a:t>
            </a:r>
            <a:endParaRPr sz="1800" b="0" i="0" u="none" strike="noStrike" cap="none" dirty="0">
              <a:solidFill>
                <a:schemeClr val="dk1"/>
              </a:solidFill>
              <a:latin typeface="Calibri"/>
              <a:ea typeface="Calibri"/>
              <a:cs typeface="Calibri"/>
              <a:sym typeface="Calibri"/>
            </a:endParaRPr>
          </a:p>
        </p:txBody>
      </p:sp>
      <p:sp>
        <p:nvSpPr>
          <p:cNvPr id="149" name="Google Shape;149;p5"/>
          <p:cNvSpPr txBox="1"/>
          <p:nvPr/>
        </p:nvSpPr>
        <p:spPr>
          <a:xfrm>
            <a:off x="6454013" y="4087297"/>
            <a:ext cx="2124000" cy="36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DEMOS</a:t>
            </a:r>
            <a:endParaRPr sz="1800" b="0" i="0" u="none" strike="noStrike" cap="none" dirty="0">
              <a:solidFill>
                <a:schemeClr val="dk1"/>
              </a:solidFill>
              <a:latin typeface="Calibri"/>
              <a:ea typeface="Calibri"/>
              <a:cs typeface="Calibri"/>
              <a:sym typeface="Calibri"/>
            </a:endParaRPr>
          </a:p>
        </p:txBody>
      </p:sp>
      <p:sp>
        <p:nvSpPr>
          <p:cNvPr id="150" name="Google Shape;150;p5"/>
          <p:cNvSpPr txBox="1"/>
          <p:nvPr/>
        </p:nvSpPr>
        <p:spPr>
          <a:xfrm>
            <a:off x="3706100" y="2292847"/>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Banking </a:t>
            </a:r>
            <a:endParaRPr sz="1800" b="0" i="0" u="none" strike="noStrike" cap="none" dirty="0">
              <a:solidFill>
                <a:schemeClr val="dk1"/>
              </a:solidFill>
              <a:latin typeface="Calibri"/>
              <a:ea typeface="Calibri"/>
              <a:cs typeface="Calibri"/>
              <a:sym typeface="Calibri"/>
            </a:endParaRPr>
          </a:p>
        </p:txBody>
      </p:sp>
      <p:sp>
        <p:nvSpPr>
          <p:cNvPr id="151" name="Google Shape;151;p5"/>
          <p:cNvSpPr txBox="1"/>
          <p:nvPr/>
        </p:nvSpPr>
        <p:spPr>
          <a:xfrm>
            <a:off x="3671725" y="3464192"/>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Cellular </a:t>
            </a:r>
            <a:endParaRPr sz="1800" b="0" i="0" u="none" strike="noStrike" cap="none" dirty="0">
              <a:solidFill>
                <a:schemeClr val="dk1"/>
              </a:solidFill>
              <a:latin typeface="Calibri"/>
              <a:ea typeface="Calibri"/>
              <a:cs typeface="Calibri"/>
              <a:sym typeface="Calibri"/>
            </a:endParaRPr>
          </a:p>
        </p:txBody>
      </p:sp>
      <p:sp>
        <p:nvSpPr>
          <p:cNvPr id="152" name="Google Shape;152;p5"/>
          <p:cNvSpPr txBox="1"/>
          <p:nvPr/>
        </p:nvSpPr>
        <p:spPr>
          <a:xfrm>
            <a:off x="3706100" y="4509818"/>
            <a:ext cx="2124000"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FMCG</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6A962C"/>
              </a:buClr>
              <a:buSzPts val="1600"/>
              <a:buFont typeface="Calibri"/>
              <a:buNone/>
            </a:pPr>
            <a:r>
              <a:rPr lang="en-SG" sz="1200" b="1" i="0" u="none" strike="noStrike" cap="none" dirty="0">
                <a:solidFill>
                  <a:srgbClr val="00B050"/>
                </a:solidFill>
                <a:latin typeface="Calibri"/>
                <a:ea typeface="Calibri"/>
                <a:cs typeface="Calibri"/>
                <a:sym typeface="Calibri"/>
              </a:rPr>
              <a:t>CPS AUDITED</a:t>
            </a:r>
            <a:endParaRPr sz="1200" b="0" i="0" u="none" strike="noStrike" cap="none" dirty="0">
              <a:solidFill>
                <a:srgbClr val="00B050"/>
              </a:solidFill>
              <a:latin typeface="Calibri"/>
              <a:ea typeface="Calibri"/>
              <a:cs typeface="Calibri"/>
              <a:sym typeface="Calibri"/>
            </a:endParaRPr>
          </a:p>
        </p:txBody>
      </p:sp>
      <p:sp>
        <p:nvSpPr>
          <p:cNvPr id="153" name="Google Shape;153;p5"/>
          <p:cNvSpPr/>
          <p:nvPr/>
        </p:nvSpPr>
        <p:spPr>
          <a:xfrm>
            <a:off x="895150" y="2261512"/>
            <a:ext cx="2124000" cy="543000"/>
          </a:xfrm>
          <a:prstGeom prst="roundRect">
            <a:avLst>
              <a:gd name="adj" fmla="val 16667"/>
            </a:avLst>
          </a:prstGeom>
          <a:noFill/>
          <a:ln w="19050" cap="flat" cmpd="sng">
            <a:solidFill>
              <a:srgbClr val="C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4" name="Google Shape;154;p5"/>
          <p:cNvSpPr/>
          <p:nvPr/>
        </p:nvSpPr>
        <p:spPr>
          <a:xfrm>
            <a:off x="895150" y="2918737"/>
            <a:ext cx="2124000" cy="543000"/>
          </a:xfrm>
          <a:prstGeom prst="roundRect">
            <a:avLst>
              <a:gd name="adj" fmla="val 16667"/>
            </a:avLst>
          </a:prstGeom>
          <a:noFill/>
          <a:ln w="19050" cap="flat" cmpd="sng">
            <a:solidFill>
              <a:srgbClr val="C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5" name="Google Shape;155;p5"/>
          <p:cNvSpPr/>
          <p:nvPr/>
        </p:nvSpPr>
        <p:spPr>
          <a:xfrm>
            <a:off x="895150" y="3575962"/>
            <a:ext cx="2124000" cy="543000"/>
          </a:xfrm>
          <a:prstGeom prst="roundRect">
            <a:avLst>
              <a:gd name="adj" fmla="val 16667"/>
            </a:avLst>
          </a:prstGeom>
          <a:noFill/>
          <a:ln w="19050" cap="flat" cmpd="sng">
            <a:solidFill>
              <a:srgbClr val="C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6" name="Google Shape;156;p5"/>
          <p:cNvSpPr/>
          <p:nvPr/>
        </p:nvSpPr>
        <p:spPr>
          <a:xfrm>
            <a:off x="895150" y="4233187"/>
            <a:ext cx="2124000" cy="543000"/>
          </a:xfrm>
          <a:prstGeom prst="roundRect">
            <a:avLst>
              <a:gd name="adj" fmla="val 16667"/>
            </a:avLst>
          </a:prstGeom>
          <a:noFill/>
          <a:ln w="19050" cap="flat" cmpd="sng">
            <a:solidFill>
              <a:srgbClr val="C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7" name="Google Shape;157;p5"/>
          <p:cNvSpPr txBox="1"/>
          <p:nvPr/>
        </p:nvSpPr>
        <p:spPr>
          <a:xfrm>
            <a:off x="1284350" y="2316262"/>
            <a:ext cx="5643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TV</a:t>
            </a:r>
            <a:endParaRPr sz="1800" b="0" i="0" u="none" strike="noStrike" cap="none" dirty="0">
              <a:solidFill>
                <a:schemeClr val="dk1"/>
              </a:solidFill>
              <a:latin typeface="Calibri"/>
              <a:ea typeface="Calibri"/>
              <a:cs typeface="Calibri"/>
              <a:sym typeface="Calibri"/>
            </a:endParaRPr>
          </a:p>
        </p:txBody>
      </p:sp>
      <p:sp>
        <p:nvSpPr>
          <p:cNvPr id="158" name="Google Shape;158;p5"/>
          <p:cNvSpPr txBox="1"/>
          <p:nvPr/>
        </p:nvSpPr>
        <p:spPr>
          <a:xfrm>
            <a:off x="837938" y="2965107"/>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Print </a:t>
            </a:r>
            <a:endParaRPr sz="1800" b="0" i="0" u="none" strike="noStrike" cap="none" dirty="0">
              <a:solidFill>
                <a:schemeClr val="dk1"/>
              </a:solidFill>
              <a:latin typeface="Calibri"/>
              <a:ea typeface="Calibri"/>
              <a:cs typeface="Calibri"/>
              <a:sym typeface="Calibri"/>
            </a:endParaRPr>
          </a:p>
        </p:txBody>
      </p:sp>
      <p:sp>
        <p:nvSpPr>
          <p:cNvPr id="159" name="Google Shape;159;p5"/>
          <p:cNvSpPr txBox="1"/>
          <p:nvPr/>
        </p:nvSpPr>
        <p:spPr>
          <a:xfrm>
            <a:off x="895150" y="3631900"/>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Digital </a:t>
            </a:r>
            <a:endParaRPr sz="1800" b="0" i="0" u="none" strike="noStrike" cap="none" dirty="0">
              <a:solidFill>
                <a:schemeClr val="dk1"/>
              </a:solidFill>
              <a:latin typeface="Calibri"/>
              <a:ea typeface="Calibri"/>
              <a:cs typeface="Calibri"/>
              <a:sym typeface="Calibri"/>
            </a:endParaRPr>
          </a:p>
        </p:txBody>
      </p:sp>
      <p:sp>
        <p:nvSpPr>
          <p:cNvPr id="160" name="Google Shape;160;p5"/>
          <p:cNvSpPr txBox="1"/>
          <p:nvPr/>
        </p:nvSpPr>
        <p:spPr>
          <a:xfrm>
            <a:off x="879656" y="4255595"/>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Radio</a:t>
            </a:r>
            <a:endParaRPr sz="1800" b="0" i="0" u="none" strike="noStrike" cap="none" dirty="0">
              <a:solidFill>
                <a:schemeClr val="dk1"/>
              </a:solidFill>
              <a:latin typeface="Calibri"/>
              <a:ea typeface="Calibri"/>
              <a:cs typeface="Calibri"/>
              <a:sym typeface="Calibri"/>
            </a:endParaRPr>
          </a:p>
        </p:txBody>
      </p:sp>
      <p:sp>
        <p:nvSpPr>
          <p:cNvPr id="161" name="Google Shape;161;p5"/>
          <p:cNvSpPr txBox="1"/>
          <p:nvPr/>
        </p:nvSpPr>
        <p:spPr>
          <a:xfrm>
            <a:off x="3689425" y="4012852"/>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Retail</a:t>
            </a:r>
            <a:endParaRPr sz="1800" b="0" i="0" u="none" strike="noStrike" cap="none" dirty="0">
              <a:solidFill>
                <a:schemeClr val="dk1"/>
              </a:solidFill>
              <a:latin typeface="Calibri"/>
              <a:ea typeface="Calibri"/>
              <a:cs typeface="Calibri"/>
              <a:sym typeface="Calibri"/>
            </a:endParaRPr>
          </a:p>
        </p:txBody>
      </p:sp>
      <p:sp>
        <p:nvSpPr>
          <p:cNvPr id="162" name="Google Shape;162;p5"/>
          <p:cNvSpPr txBox="1"/>
          <p:nvPr/>
        </p:nvSpPr>
        <p:spPr>
          <a:xfrm>
            <a:off x="2138500" y="2205562"/>
            <a:ext cx="957000" cy="5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SG" sz="1000" b="0" i="0" u="none" strike="noStrike" cap="none" dirty="0">
                <a:solidFill>
                  <a:schemeClr val="dk1"/>
                </a:solidFill>
                <a:latin typeface="Calibri"/>
                <a:ea typeface="Calibri"/>
                <a:cs typeface="Calibri"/>
                <a:sym typeface="Calibri"/>
              </a:rPr>
              <a:t>TAMS </a:t>
            </a:r>
            <a:r>
              <a:rPr lang="en-SG" sz="1000" b="1" i="0" u="none" strike="noStrike" cap="none" dirty="0">
                <a:solidFill>
                  <a:schemeClr val="accent2"/>
                </a:solidFill>
                <a:latin typeface="Calibri"/>
                <a:ea typeface="Calibri"/>
                <a:cs typeface="Calibri"/>
                <a:sym typeface="Calibri"/>
              </a:rPr>
              <a:t>+</a:t>
            </a:r>
            <a:endParaRPr sz="1000" b="1" i="0" u="none" strike="noStrike" cap="none" dirty="0">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
              <a:buFont typeface="Calibri"/>
              <a:buNone/>
            </a:pPr>
            <a:endParaRPr sz="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r>
              <a:rPr lang="en-SG" sz="1000" b="0" i="0" u="none" strike="noStrike" cap="none" dirty="0">
                <a:solidFill>
                  <a:schemeClr val="dk1"/>
                </a:solidFill>
                <a:latin typeface="Calibri"/>
                <a:ea typeface="Calibri"/>
                <a:cs typeface="Calibri"/>
                <a:sym typeface="Calibri"/>
              </a:rPr>
              <a:t>ONLINE</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Calibri"/>
              <a:buNone/>
            </a:pPr>
            <a:r>
              <a:rPr lang="en-SG" sz="800" b="0" i="0" u="none" strike="noStrike" cap="none" dirty="0">
                <a:solidFill>
                  <a:schemeClr val="dk1"/>
                </a:solidFill>
                <a:latin typeface="Calibri"/>
                <a:ea typeface="Calibri"/>
                <a:cs typeface="Calibri"/>
                <a:sym typeface="Calibri"/>
              </a:rPr>
              <a:t>FROM DCS</a:t>
            </a:r>
            <a:endParaRPr sz="800" b="0" i="0" u="none" strike="noStrike" cap="none" dirty="0">
              <a:solidFill>
                <a:schemeClr val="dk1"/>
              </a:solidFill>
              <a:latin typeface="Calibri"/>
              <a:ea typeface="Calibri"/>
              <a:cs typeface="Calibri"/>
              <a:sym typeface="Calibri"/>
            </a:endParaRPr>
          </a:p>
        </p:txBody>
      </p:sp>
      <p:grpSp>
        <p:nvGrpSpPr>
          <p:cNvPr id="163" name="Google Shape;163;p5"/>
          <p:cNvGrpSpPr/>
          <p:nvPr/>
        </p:nvGrpSpPr>
        <p:grpSpPr>
          <a:xfrm>
            <a:off x="1794447" y="2357512"/>
            <a:ext cx="325402" cy="239114"/>
            <a:chOff x="1871472" y="2170162"/>
            <a:chExt cx="325402" cy="239114"/>
          </a:xfrm>
        </p:grpSpPr>
        <p:cxnSp>
          <p:nvCxnSpPr>
            <p:cNvPr id="164" name="Google Shape;164;p5"/>
            <p:cNvCxnSpPr/>
            <p:nvPr/>
          </p:nvCxnSpPr>
          <p:spPr>
            <a:xfrm rot="10800000" flipH="1">
              <a:off x="1883674" y="2170162"/>
              <a:ext cx="313200" cy="140100"/>
            </a:xfrm>
            <a:prstGeom prst="straightConnector1">
              <a:avLst/>
            </a:prstGeom>
            <a:noFill/>
            <a:ln w="28575" cap="flat" cmpd="sng">
              <a:solidFill>
                <a:srgbClr val="B21DAC"/>
              </a:solidFill>
              <a:prstDash val="solid"/>
              <a:round/>
              <a:headEnd type="none" w="sm" len="sm"/>
              <a:tailEnd type="none" w="sm" len="sm"/>
            </a:ln>
          </p:spPr>
        </p:cxnSp>
        <p:cxnSp>
          <p:nvCxnSpPr>
            <p:cNvPr id="165" name="Google Shape;165;p5"/>
            <p:cNvCxnSpPr/>
            <p:nvPr/>
          </p:nvCxnSpPr>
          <p:spPr>
            <a:xfrm>
              <a:off x="1871472" y="2322576"/>
              <a:ext cx="318600" cy="86700"/>
            </a:xfrm>
            <a:prstGeom prst="straightConnector1">
              <a:avLst/>
            </a:prstGeom>
            <a:noFill/>
            <a:ln w="28575" cap="flat" cmpd="sng">
              <a:solidFill>
                <a:srgbClr val="B21DAC"/>
              </a:solidFill>
              <a:prstDash val="solid"/>
              <a:round/>
              <a:headEnd type="none" w="sm" len="sm"/>
              <a:tailEnd type="none" w="sm" len="sm"/>
            </a:ln>
          </p:spPr>
        </p:cxnSp>
      </p:grpSp>
      <p:sp>
        <p:nvSpPr>
          <p:cNvPr id="166" name="Google Shape;166;p5"/>
          <p:cNvSpPr txBox="1"/>
          <p:nvPr/>
        </p:nvSpPr>
        <p:spPr>
          <a:xfrm>
            <a:off x="2411760" y="2897344"/>
            <a:ext cx="4572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Automotive </a:t>
            </a:r>
            <a:endParaRPr sz="1400" b="0" i="0" u="none" strike="noStrike" cap="none" dirty="0">
              <a:solidFill>
                <a:srgbClr val="000000"/>
              </a:solidFill>
              <a:latin typeface="Arial"/>
              <a:ea typeface="Arial"/>
              <a:cs typeface="Arial"/>
              <a:sym typeface="Arial"/>
            </a:endParaRPr>
          </a:p>
        </p:txBody>
      </p:sp>
      <p:sp>
        <p:nvSpPr>
          <p:cNvPr id="167" name="Google Shape;167;p5"/>
          <p:cNvSpPr txBox="1"/>
          <p:nvPr/>
        </p:nvSpPr>
        <p:spPr>
          <a:xfrm>
            <a:off x="5148064" y="3851988"/>
            <a:ext cx="792088" cy="65782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SG" sz="1200" b="0" i="0" u="none" strike="noStrike" cap="none" dirty="0">
                <a:solidFill>
                  <a:schemeClr val="dk1"/>
                </a:solidFill>
                <a:latin typeface="Calibri"/>
                <a:ea typeface="Calibri"/>
                <a:cs typeface="Calibri"/>
                <a:sym typeface="Calibri"/>
              </a:rPr>
              <a:t>Food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SG" sz="1200" b="0" i="0" u="none" strike="noStrike" cap="none" dirty="0">
                <a:solidFill>
                  <a:schemeClr val="dk1"/>
                </a:solidFill>
                <a:latin typeface="Calibri"/>
                <a:ea typeface="Calibri"/>
                <a:cs typeface="Calibri"/>
                <a:sym typeface="Calibri"/>
              </a:rPr>
              <a:t>Fashion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SG" sz="1200" b="0" i="0" u="none" strike="noStrike" cap="none" dirty="0">
                <a:solidFill>
                  <a:schemeClr val="dk1"/>
                </a:solidFill>
                <a:latin typeface="Calibri"/>
                <a:ea typeface="Calibri"/>
                <a:cs typeface="Calibri"/>
                <a:sym typeface="Calibri"/>
              </a:rPr>
              <a:t>Furniture </a:t>
            </a:r>
            <a:endParaRPr sz="1200" b="0" i="0" u="none" strike="noStrike" cap="none" dirty="0">
              <a:solidFill>
                <a:schemeClr val="dk1"/>
              </a:solidFill>
              <a:latin typeface="Calibri"/>
              <a:ea typeface="Calibri"/>
              <a:cs typeface="Calibri"/>
              <a:sym typeface="Calibri"/>
            </a:endParaRPr>
          </a:p>
        </p:txBody>
      </p:sp>
      <p:sp>
        <p:nvSpPr>
          <p:cNvPr id="168" name="Google Shape;168;p5"/>
          <p:cNvSpPr/>
          <p:nvPr/>
        </p:nvSpPr>
        <p:spPr>
          <a:xfrm>
            <a:off x="6437338" y="4103660"/>
            <a:ext cx="2124000" cy="444900"/>
          </a:xfrm>
          <a:prstGeom prst="roundRect">
            <a:avLst>
              <a:gd name="adj" fmla="val 16667"/>
            </a:avLst>
          </a:prstGeom>
          <a:noFill/>
          <a:ln w="19050" cap="flat" cmpd="sng">
            <a:solidFill>
              <a:srgbClr val="990099"/>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69" name="Google Shape;169;p5"/>
          <p:cNvSpPr txBox="1"/>
          <p:nvPr/>
        </p:nvSpPr>
        <p:spPr>
          <a:xfrm>
            <a:off x="6392259" y="3454563"/>
            <a:ext cx="2124000"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SG" sz="1800" b="0" i="0" u="none" strike="noStrike" cap="none" dirty="0">
                <a:solidFill>
                  <a:schemeClr val="dk1"/>
                </a:solidFill>
                <a:latin typeface="Calibri"/>
                <a:ea typeface="Calibri"/>
                <a:cs typeface="Calibri"/>
                <a:sym typeface="Calibri"/>
              </a:rPr>
              <a:t>NLI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2" name="TextBox 1">
            <a:extLst>
              <a:ext uri="{FF2B5EF4-FFF2-40B4-BE49-F238E27FC236}">
                <a16:creationId xmlns:a16="http://schemas.microsoft.com/office/drawing/2014/main" id="{422C9A0B-6477-46DC-BE37-E9910A748B01}"/>
              </a:ext>
            </a:extLst>
          </p:cNvPr>
          <p:cNvSpPr txBox="1"/>
          <p:nvPr/>
        </p:nvSpPr>
        <p:spPr>
          <a:xfrm>
            <a:off x="184440" y="4831321"/>
            <a:ext cx="7336948" cy="338554"/>
          </a:xfrm>
          <a:prstGeom prst="rect">
            <a:avLst/>
          </a:prstGeom>
          <a:noFill/>
        </p:spPr>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SOURCE: </a:t>
            </a:r>
            <a:r>
              <a:rPr lang="en-ZA" sz="800" dirty="0">
                <a:latin typeface="Helvetica Neue"/>
                <a:ea typeface="Helvetica Neue"/>
                <a:cs typeface="Helvetica Neue"/>
                <a:sym typeface="Helvetica Neue"/>
              </a:rPr>
              <a:t>FUSION22</a:t>
            </a:r>
          </a:p>
          <a:p>
            <a:pPr marL="0" marR="0" lvl="0" indent="0" algn="l" defTabSz="825500" rtl="0" eaLnBrk="1" fontAlgn="auto" latinLnBrk="0" hangingPunct="0">
              <a:lnSpc>
                <a:spcPct val="100000"/>
              </a:lnSpc>
              <a:spcBef>
                <a:spcPts val="0"/>
              </a:spcBef>
              <a:spcAft>
                <a:spcPts val="0"/>
              </a:spcAft>
              <a:buClrTx/>
              <a:buSzTx/>
              <a:buFontTx/>
              <a:buNone/>
              <a:tabLst/>
              <a:defRPr/>
            </a:pPr>
            <a:r>
              <a:rPr lang="en-ZA" sz="800" dirty="0">
                <a:latin typeface="Helvetica Neue"/>
                <a:ea typeface="Helvetica Neue"/>
                <a:cs typeface="Helvetica Neue"/>
                <a:sym typeface="Helvetica Neue"/>
              </a:rPr>
              <a:t>Pas</a:t>
            </a:r>
            <a:r>
              <a:rPr kumimoji="0" lang="en-ZA" sz="800" b="0" i="0" u="none" strike="noStrike" kern="0" cap="none" spc="0" normalizeH="0" baseline="0" noProof="0" dirty="0">
                <a:ln>
                  <a:noFill/>
                </a:ln>
                <a:solidFill>
                  <a:srgbClr val="000000"/>
                </a:solidFill>
                <a:effectLst/>
                <a:uLnTx/>
                <a:uFillTx/>
                <a:latin typeface="Helvetica Neue"/>
                <a:sym typeface="Helvetica Neue"/>
              </a:rPr>
              <a:t>t Month Online Universe. Mon- Sun . Activities aggregated and profiled. </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Reading is News and </a:t>
            </a:r>
            <a:r>
              <a:rPr kumimoji="0" lang="en-ZA" sz="800" b="0" i="0" u="none" strike="noStrike" kern="0" cap="none" spc="0" normalizeH="0" baseline="0" noProof="0" dirty="0">
                <a:ln>
                  <a:noFill/>
                </a:ln>
                <a:solidFill>
                  <a:srgbClr val="000000"/>
                </a:solidFill>
                <a:effectLst/>
                <a:uLnTx/>
                <a:uFillTx/>
                <a:latin typeface="Helvetica Neue"/>
                <a:sym typeface="Helvetica Neue"/>
              </a:rPr>
              <a:t>M</a:t>
            </a:r>
            <a:r>
              <a:rPr kumimoji="0" lang="en-ZA" sz="8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agazine only</a:t>
            </a:r>
            <a:endParaRPr lang="en-ZA" sz="800" dirty="0"/>
          </a:p>
        </p:txBody>
      </p:sp>
      <p:sp>
        <p:nvSpPr>
          <p:cNvPr id="3" name="Google Shape;1351;p67">
            <a:extLst>
              <a:ext uri="{FF2B5EF4-FFF2-40B4-BE49-F238E27FC236}">
                <a16:creationId xmlns:a16="http://schemas.microsoft.com/office/drawing/2014/main" id="{64A4BAE2-D25D-4C14-9700-D0D64148631B}"/>
              </a:ext>
            </a:extLst>
          </p:cNvPr>
          <p:cNvSpPr txBox="1"/>
          <p:nvPr/>
        </p:nvSpPr>
        <p:spPr>
          <a:xfrm>
            <a:off x="462395" y="670677"/>
            <a:ext cx="7886700" cy="9093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SG" sz="3300" dirty="0">
                <a:solidFill>
                  <a:schemeClr val="dk1"/>
                </a:solidFill>
                <a:latin typeface="Calibri"/>
                <a:ea typeface="Calibri"/>
                <a:cs typeface="Calibri"/>
                <a:sym typeface="Calibri"/>
              </a:rPr>
              <a:t>Activity by Platform by Daypart </a:t>
            </a:r>
            <a:r>
              <a:rPr lang="en-SG" sz="3300" b="1" dirty="0">
                <a:solidFill>
                  <a:schemeClr val="dk1"/>
                </a:solidFill>
                <a:latin typeface="Calibri"/>
                <a:ea typeface="Calibri"/>
                <a:cs typeface="Calibri"/>
                <a:sym typeface="Calibri"/>
              </a:rPr>
              <a:t>2022</a:t>
            </a:r>
          </a:p>
          <a:p>
            <a:pPr marL="0" marR="0" lvl="0" indent="0" algn="l" rtl="0">
              <a:lnSpc>
                <a:spcPct val="90000"/>
              </a:lnSpc>
              <a:spcBef>
                <a:spcPts val="0"/>
              </a:spcBef>
              <a:spcAft>
                <a:spcPts val="0"/>
              </a:spcAft>
              <a:buClr>
                <a:schemeClr val="dk1"/>
              </a:buClr>
              <a:buSzPts val="3300"/>
              <a:buFont typeface="Calibri"/>
              <a:buNone/>
            </a:pPr>
            <a:r>
              <a:rPr lang="en-SG" sz="2800" dirty="0">
                <a:solidFill>
                  <a:schemeClr val="dk1"/>
                </a:solidFill>
                <a:latin typeface="Calibri"/>
                <a:cs typeface="Calibri"/>
                <a:sym typeface="Calibri"/>
              </a:rPr>
              <a:t>Total Adults (Online Universe) </a:t>
            </a:r>
            <a:endParaRPr sz="1100" dirty="0"/>
          </a:p>
        </p:txBody>
      </p:sp>
      <p:graphicFrame>
        <p:nvGraphicFramePr>
          <p:cNvPr id="4" name="Chart 3">
            <a:extLst>
              <a:ext uri="{FF2B5EF4-FFF2-40B4-BE49-F238E27FC236}">
                <a16:creationId xmlns:a16="http://schemas.microsoft.com/office/drawing/2014/main" id="{8AC0975D-39F7-7F80-D944-6F74ACA863E8}"/>
              </a:ext>
            </a:extLst>
          </p:cNvPr>
          <p:cNvGraphicFramePr/>
          <p:nvPr>
            <p:extLst>
              <p:ext uri="{D42A27DB-BD31-4B8C-83A1-F6EECF244321}">
                <p14:modId xmlns:p14="http://schemas.microsoft.com/office/powerpoint/2010/main" val="3398936882"/>
              </p:ext>
            </p:extLst>
          </p:nvPr>
        </p:nvGraphicFramePr>
        <p:xfrm>
          <a:off x="98612" y="1095758"/>
          <a:ext cx="8781989" cy="378567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a:extLst>
              <a:ext uri="{FF2B5EF4-FFF2-40B4-BE49-F238E27FC236}">
                <a16:creationId xmlns:a16="http://schemas.microsoft.com/office/drawing/2014/main" id="{CE72ABF9-2196-227F-8DF7-6FB683B8D558}"/>
              </a:ext>
            </a:extLst>
          </p:cNvPr>
          <p:cNvSpPr txBox="1"/>
          <p:nvPr/>
        </p:nvSpPr>
        <p:spPr>
          <a:xfrm>
            <a:off x="3340894" y="2988595"/>
            <a:ext cx="123110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READING</a:t>
            </a:r>
            <a:r>
              <a:rPr kumimoji="0" lang="en-ZA" sz="18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a:t>
            </a:r>
            <a:endParaRPr kumimoji="0" lang="en-ZA" sz="16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sp>
        <p:nvSpPr>
          <p:cNvPr id="25" name="TextBox 1">
            <a:extLst>
              <a:ext uri="{FF2B5EF4-FFF2-40B4-BE49-F238E27FC236}">
                <a16:creationId xmlns:a16="http://schemas.microsoft.com/office/drawing/2014/main" id="{F805F29C-12C6-DC70-4D1D-F5A672720F27}"/>
              </a:ext>
            </a:extLst>
          </p:cNvPr>
          <p:cNvSpPr txBox="1"/>
          <p:nvPr/>
        </p:nvSpPr>
        <p:spPr>
          <a:xfrm>
            <a:off x="6453933" y="2270519"/>
            <a:ext cx="116698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FFFF"/>
                </a:solidFill>
                <a:effectLst/>
                <a:uLnTx/>
                <a:uFillTx/>
                <a:ea typeface="Helvetica Neue"/>
                <a:cs typeface="Helvetica Neue"/>
                <a:sym typeface="Helvetica Neue"/>
              </a:rPr>
              <a:t>VIEWING </a:t>
            </a:r>
            <a:endParaRPr kumimoji="0" lang="en-ZA" sz="1600" b="0" i="0" u="none" strike="noStrike" kern="0" cap="none" spc="0" normalizeH="0" baseline="0" noProof="0" dirty="0">
              <a:ln>
                <a:noFill/>
              </a:ln>
              <a:solidFill>
                <a:srgbClr val="FFFFFF"/>
              </a:solidFill>
              <a:effectLst/>
              <a:uLnTx/>
              <a:uFillTx/>
              <a:ea typeface="Helvetica Neue"/>
              <a:cs typeface="Helvetica Neue"/>
              <a:sym typeface="Helvetica Neue"/>
            </a:endParaRPr>
          </a:p>
        </p:txBody>
      </p:sp>
      <p:sp>
        <p:nvSpPr>
          <p:cNvPr id="26" name="TextBox 1">
            <a:extLst>
              <a:ext uri="{FF2B5EF4-FFF2-40B4-BE49-F238E27FC236}">
                <a16:creationId xmlns:a16="http://schemas.microsoft.com/office/drawing/2014/main" id="{ACBDEC30-CCCF-5B3F-284A-D0D14B154DA9}"/>
              </a:ext>
            </a:extLst>
          </p:cNvPr>
          <p:cNvSpPr txBox="1"/>
          <p:nvPr/>
        </p:nvSpPr>
        <p:spPr>
          <a:xfrm>
            <a:off x="1593087" y="3668151"/>
            <a:ext cx="139781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ZA" sz="1800" b="1" dirty="0">
                <a:solidFill>
                  <a:srgbClr val="FFFFFF"/>
                </a:solidFill>
                <a:ea typeface="Helvetica Neue"/>
                <a:cs typeface="Helvetica Neue"/>
                <a:sym typeface="Helvetica Neue"/>
              </a:rPr>
              <a:t>LISTENING</a:t>
            </a:r>
            <a:r>
              <a:rPr lang="en-ZA" sz="1800" b="1" dirty="0">
                <a:solidFill>
                  <a:srgbClr val="FFFFFF"/>
                </a:solidFill>
                <a:latin typeface="Helvetica Neue"/>
                <a:ea typeface="Helvetica Neue"/>
                <a:cs typeface="Helvetica Neue"/>
                <a:sym typeface="Helvetica Neue"/>
              </a:rPr>
              <a:t> </a:t>
            </a:r>
            <a:endParaRPr kumimoji="0" lang="en-ZA" sz="16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grpSp>
        <p:nvGrpSpPr>
          <p:cNvPr id="14" name="Group 13">
            <a:extLst>
              <a:ext uri="{FF2B5EF4-FFF2-40B4-BE49-F238E27FC236}">
                <a16:creationId xmlns:a16="http://schemas.microsoft.com/office/drawing/2014/main" id="{EF6E9FDB-BA0D-17D6-E9D6-44D7C1422DD6}"/>
              </a:ext>
            </a:extLst>
          </p:cNvPr>
          <p:cNvGrpSpPr/>
          <p:nvPr/>
        </p:nvGrpSpPr>
        <p:grpSpPr>
          <a:xfrm>
            <a:off x="892699" y="3563442"/>
            <a:ext cx="558897" cy="861694"/>
            <a:chOff x="-1070574" y="1401471"/>
            <a:chExt cx="558897" cy="861694"/>
          </a:xfrm>
        </p:grpSpPr>
        <p:sp>
          <p:nvSpPr>
            <p:cNvPr id="28" name="Google Shape;1090;p174">
              <a:extLst>
                <a:ext uri="{FF2B5EF4-FFF2-40B4-BE49-F238E27FC236}">
                  <a16:creationId xmlns:a16="http://schemas.microsoft.com/office/drawing/2014/main" id="{22B930EC-5EAE-A6BB-5726-8E81C28BA2DB}"/>
                </a:ext>
              </a:extLst>
            </p:cNvPr>
            <p:cNvSpPr/>
            <p:nvPr/>
          </p:nvSpPr>
          <p:spPr>
            <a:xfrm>
              <a:off x="-1070574" y="1580696"/>
              <a:ext cx="541677" cy="516573"/>
            </a:xfrm>
            <a:prstGeom prst="ellipse">
              <a:avLst/>
            </a:prstGeom>
            <a:solidFill>
              <a:srgbClr val="FF0000"/>
            </a:solidFill>
            <a:ln>
              <a:noFill/>
            </a:ln>
          </p:spPr>
          <p:txBody>
            <a:bodyPr spcFirstLastPara="1" wrap="square" lIns="243800" tIns="243800" rIns="243800" bIns="243800" anchor="ctr" anchorCtr="0">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
          <p:nvSpPr>
            <p:cNvPr id="29" name="Google Shape;1093;p174">
              <a:extLst>
                <a:ext uri="{FF2B5EF4-FFF2-40B4-BE49-F238E27FC236}">
                  <a16:creationId xmlns:a16="http://schemas.microsoft.com/office/drawing/2014/main" id="{F950C487-6FB4-6B84-A869-CFF82BFAE075}"/>
                </a:ext>
              </a:extLst>
            </p:cNvPr>
            <p:cNvSpPr txBox="1"/>
            <p:nvPr/>
          </p:nvSpPr>
          <p:spPr>
            <a:xfrm>
              <a:off x="-1053353" y="1401471"/>
              <a:ext cx="541676" cy="861694"/>
            </a:xfrm>
            <a:prstGeom prst="rect">
              <a:avLst/>
            </a:prstGeom>
            <a:noFill/>
            <a:ln>
              <a:noFill/>
            </a:ln>
          </p:spPr>
          <p:txBody>
            <a:bodyPr spcFirstLastPara="1" wrap="square" lIns="243800" tIns="243800" rIns="243800" bIns="243800" anchor="t" anchorCtr="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2400" b="1" dirty="0">
                  <a:solidFill>
                    <a:srgbClr val="FFFFFF"/>
                  </a:solidFill>
                  <a:latin typeface="Arial" panose="020B0604020202020204" pitchFamily="34" charset="0"/>
                  <a:ea typeface="Open Sans" panose="020B0606030504020204" pitchFamily="34" charset="0"/>
                  <a:cs typeface="Arial" panose="020B0604020202020204" pitchFamily="34" charset="0"/>
                  <a:sym typeface="Helvetica Neue"/>
                </a:rPr>
                <a:t>1</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Helvetica Neue"/>
              </a:endParaRPr>
            </a:p>
          </p:txBody>
        </p:sp>
      </p:grpSp>
      <p:grpSp>
        <p:nvGrpSpPr>
          <p:cNvPr id="35" name="Group 34">
            <a:extLst>
              <a:ext uri="{FF2B5EF4-FFF2-40B4-BE49-F238E27FC236}">
                <a16:creationId xmlns:a16="http://schemas.microsoft.com/office/drawing/2014/main" id="{83BA12DA-287C-044E-F941-A588018462AE}"/>
              </a:ext>
            </a:extLst>
          </p:cNvPr>
          <p:cNvGrpSpPr/>
          <p:nvPr/>
        </p:nvGrpSpPr>
        <p:grpSpPr>
          <a:xfrm>
            <a:off x="3506930" y="1938204"/>
            <a:ext cx="541677" cy="861694"/>
            <a:chOff x="-1283547" y="1882616"/>
            <a:chExt cx="541677" cy="861694"/>
          </a:xfrm>
        </p:grpSpPr>
        <p:sp>
          <p:nvSpPr>
            <p:cNvPr id="36" name="Google Shape;1090;p174">
              <a:extLst>
                <a:ext uri="{FF2B5EF4-FFF2-40B4-BE49-F238E27FC236}">
                  <a16:creationId xmlns:a16="http://schemas.microsoft.com/office/drawing/2014/main" id="{D33EE75C-BE39-B1A2-B908-6BCE6EF898A8}"/>
                </a:ext>
              </a:extLst>
            </p:cNvPr>
            <p:cNvSpPr/>
            <p:nvPr/>
          </p:nvSpPr>
          <p:spPr>
            <a:xfrm>
              <a:off x="-1283547" y="2055177"/>
              <a:ext cx="541677" cy="516573"/>
            </a:xfrm>
            <a:prstGeom prst="ellipse">
              <a:avLst/>
            </a:prstGeom>
            <a:solidFill>
              <a:srgbClr val="3C699E"/>
            </a:solidFill>
            <a:ln>
              <a:solidFill>
                <a:srgbClr val="3C699E"/>
              </a:solidFill>
            </a:ln>
          </p:spPr>
          <p:txBody>
            <a:bodyPr spcFirstLastPara="1" wrap="square" lIns="243800" tIns="243800" rIns="243800" bIns="243800" anchor="ctr" anchorCtr="0">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
          <p:nvSpPr>
            <p:cNvPr id="37" name="Google Shape;1093;p174">
              <a:extLst>
                <a:ext uri="{FF2B5EF4-FFF2-40B4-BE49-F238E27FC236}">
                  <a16:creationId xmlns:a16="http://schemas.microsoft.com/office/drawing/2014/main" id="{ADB8DB71-ED92-229A-25A7-FC3345DDE7C5}"/>
                </a:ext>
              </a:extLst>
            </p:cNvPr>
            <p:cNvSpPr txBox="1"/>
            <p:nvPr/>
          </p:nvSpPr>
          <p:spPr>
            <a:xfrm>
              <a:off x="-1283547" y="1882616"/>
              <a:ext cx="541676" cy="861694"/>
            </a:xfrm>
            <a:prstGeom prst="rect">
              <a:avLst/>
            </a:prstGeom>
            <a:noFill/>
            <a:ln>
              <a:noFill/>
            </a:ln>
          </p:spPr>
          <p:txBody>
            <a:bodyPr spcFirstLastPara="1" wrap="square" lIns="243800" tIns="243800" rIns="243800" bIns="243800" anchor="t" anchorCtr="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2400" b="1" dirty="0">
                  <a:solidFill>
                    <a:srgbClr val="FFFFFF"/>
                  </a:solidFill>
                  <a:latin typeface="Arial" panose="020B0604020202020204" pitchFamily="34" charset="0"/>
                  <a:ea typeface="Open Sans" panose="020B0606030504020204" pitchFamily="34" charset="0"/>
                  <a:cs typeface="Arial" panose="020B0604020202020204" pitchFamily="34" charset="0"/>
                  <a:sym typeface="Helvetica Neue"/>
                </a:rPr>
                <a:t>1</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Helvetica Neue"/>
              </a:endParaRPr>
            </a:p>
          </p:txBody>
        </p:sp>
      </p:grpSp>
      <p:grpSp>
        <p:nvGrpSpPr>
          <p:cNvPr id="5" name="Group 4">
            <a:extLst>
              <a:ext uri="{FF2B5EF4-FFF2-40B4-BE49-F238E27FC236}">
                <a16:creationId xmlns:a16="http://schemas.microsoft.com/office/drawing/2014/main" id="{1A0B661C-B685-AB3E-DE04-131B691D56EF}"/>
              </a:ext>
            </a:extLst>
          </p:cNvPr>
          <p:cNvGrpSpPr/>
          <p:nvPr/>
        </p:nvGrpSpPr>
        <p:grpSpPr>
          <a:xfrm>
            <a:off x="5039898" y="1920269"/>
            <a:ext cx="541677" cy="861694"/>
            <a:chOff x="-1283547" y="1882616"/>
            <a:chExt cx="541677" cy="861694"/>
          </a:xfrm>
        </p:grpSpPr>
        <p:sp>
          <p:nvSpPr>
            <p:cNvPr id="6" name="Google Shape;1090;p174">
              <a:extLst>
                <a:ext uri="{FF2B5EF4-FFF2-40B4-BE49-F238E27FC236}">
                  <a16:creationId xmlns:a16="http://schemas.microsoft.com/office/drawing/2014/main" id="{FF1DCC38-8C91-169B-4A4B-A433EE838EE0}"/>
                </a:ext>
              </a:extLst>
            </p:cNvPr>
            <p:cNvSpPr/>
            <p:nvPr/>
          </p:nvSpPr>
          <p:spPr>
            <a:xfrm>
              <a:off x="-1283547" y="2055177"/>
              <a:ext cx="541677" cy="516573"/>
            </a:xfrm>
            <a:prstGeom prst="ellipse">
              <a:avLst/>
            </a:prstGeom>
            <a:solidFill>
              <a:srgbClr val="3C699E"/>
            </a:solidFill>
            <a:ln>
              <a:solidFill>
                <a:srgbClr val="3C699E"/>
              </a:solidFill>
            </a:ln>
          </p:spPr>
          <p:txBody>
            <a:bodyPr spcFirstLastPara="1" wrap="square" lIns="243800" tIns="243800" rIns="243800" bIns="243800" anchor="ctr" anchorCtr="0">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
          <p:nvSpPr>
            <p:cNvPr id="7" name="Google Shape;1093;p174">
              <a:extLst>
                <a:ext uri="{FF2B5EF4-FFF2-40B4-BE49-F238E27FC236}">
                  <a16:creationId xmlns:a16="http://schemas.microsoft.com/office/drawing/2014/main" id="{9B82781F-760E-0F65-03BF-77E9B791D720}"/>
                </a:ext>
              </a:extLst>
            </p:cNvPr>
            <p:cNvSpPr txBox="1"/>
            <p:nvPr/>
          </p:nvSpPr>
          <p:spPr>
            <a:xfrm>
              <a:off x="-1283547" y="1882616"/>
              <a:ext cx="541676" cy="861694"/>
            </a:xfrm>
            <a:prstGeom prst="rect">
              <a:avLst/>
            </a:prstGeom>
            <a:noFill/>
            <a:ln>
              <a:noFill/>
            </a:ln>
          </p:spPr>
          <p:txBody>
            <a:bodyPr spcFirstLastPara="1" wrap="square" lIns="243800" tIns="243800" rIns="243800" bIns="243800" anchor="t" anchorCtr="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2400" b="1" dirty="0">
                  <a:solidFill>
                    <a:srgbClr val="FFFFFF"/>
                  </a:solidFill>
                  <a:latin typeface="Arial" panose="020B0604020202020204" pitchFamily="34" charset="0"/>
                  <a:ea typeface="Open Sans" panose="020B0606030504020204" pitchFamily="34" charset="0"/>
                  <a:cs typeface="Arial" panose="020B0604020202020204" pitchFamily="34" charset="0"/>
                  <a:sym typeface="Helvetica Neue"/>
                </a:rPr>
                <a:t>1</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Helvetica Neue"/>
              </a:endParaRPr>
            </a:p>
          </p:txBody>
        </p:sp>
      </p:grpSp>
      <p:grpSp>
        <p:nvGrpSpPr>
          <p:cNvPr id="8" name="Group 7">
            <a:extLst>
              <a:ext uri="{FF2B5EF4-FFF2-40B4-BE49-F238E27FC236}">
                <a16:creationId xmlns:a16="http://schemas.microsoft.com/office/drawing/2014/main" id="{BA919A9E-B51B-EAE4-737F-C1CB026F2277}"/>
              </a:ext>
            </a:extLst>
          </p:cNvPr>
          <p:cNvGrpSpPr/>
          <p:nvPr/>
        </p:nvGrpSpPr>
        <p:grpSpPr>
          <a:xfrm>
            <a:off x="5810861" y="2090604"/>
            <a:ext cx="541677" cy="861694"/>
            <a:chOff x="-1283547" y="1882616"/>
            <a:chExt cx="541677" cy="861694"/>
          </a:xfrm>
        </p:grpSpPr>
        <p:sp>
          <p:nvSpPr>
            <p:cNvPr id="9" name="Google Shape;1090;p174">
              <a:extLst>
                <a:ext uri="{FF2B5EF4-FFF2-40B4-BE49-F238E27FC236}">
                  <a16:creationId xmlns:a16="http://schemas.microsoft.com/office/drawing/2014/main" id="{A1C23E30-DFD5-940A-A23C-9EBFE99DAA7F}"/>
                </a:ext>
              </a:extLst>
            </p:cNvPr>
            <p:cNvSpPr/>
            <p:nvPr/>
          </p:nvSpPr>
          <p:spPr>
            <a:xfrm>
              <a:off x="-1283547" y="2055177"/>
              <a:ext cx="541677" cy="516573"/>
            </a:xfrm>
            <a:prstGeom prst="ellipse">
              <a:avLst/>
            </a:prstGeom>
            <a:solidFill>
              <a:srgbClr val="3C699E"/>
            </a:solidFill>
            <a:ln>
              <a:solidFill>
                <a:srgbClr val="3C699E"/>
              </a:solidFill>
            </a:ln>
          </p:spPr>
          <p:txBody>
            <a:bodyPr spcFirstLastPara="1" wrap="square" lIns="243800" tIns="243800" rIns="243800" bIns="243800" anchor="ctr" anchorCtr="0">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
          <p:nvSpPr>
            <p:cNvPr id="10" name="Google Shape;1093;p174">
              <a:extLst>
                <a:ext uri="{FF2B5EF4-FFF2-40B4-BE49-F238E27FC236}">
                  <a16:creationId xmlns:a16="http://schemas.microsoft.com/office/drawing/2014/main" id="{C794C3FC-F6BD-28E9-0100-F7B85F51CD4C}"/>
                </a:ext>
              </a:extLst>
            </p:cNvPr>
            <p:cNvSpPr txBox="1"/>
            <p:nvPr/>
          </p:nvSpPr>
          <p:spPr>
            <a:xfrm>
              <a:off x="-1283547" y="1882616"/>
              <a:ext cx="541676" cy="861694"/>
            </a:xfrm>
            <a:prstGeom prst="rect">
              <a:avLst/>
            </a:prstGeom>
            <a:noFill/>
            <a:ln>
              <a:noFill/>
            </a:ln>
          </p:spPr>
          <p:txBody>
            <a:bodyPr spcFirstLastPara="1" wrap="square" lIns="243800" tIns="243800" rIns="243800" bIns="243800" anchor="t" anchorCtr="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2400" b="1" dirty="0">
                  <a:solidFill>
                    <a:srgbClr val="FFFFFF"/>
                  </a:solidFill>
                  <a:latin typeface="Arial" panose="020B0604020202020204" pitchFamily="34" charset="0"/>
                  <a:ea typeface="Open Sans" panose="020B0606030504020204" pitchFamily="34" charset="0"/>
                  <a:cs typeface="Arial" panose="020B0604020202020204" pitchFamily="34" charset="0"/>
                  <a:sym typeface="Helvetica Neue"/>
                </a:rPr>
                <a:t>1</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Helvetica Neue"/>
              </a:endParaRPr>
            </a:p>
          </p:txBody>
        </p:sp>
      </p:grpSp>
      <p:grpSp>
        <p:nvGrpSpPr>
          <p:cNvPr id="11" name="Group 10">
            <a:extLst>
              <a:ext uri="{FF2B5EF4-FFF2-40B4-BE49-F238E27FC236}">
                <a16:creationId xmlns:a16="http://schemas.microsoft.com/office/drawing/2014/main" id="{D2248EED-7728-DDA1-3730-31DD05BE92C3}"/>
              </a:ext>
            </a:extLst>
          </p:cNvPr>
          <p:cNvGrpSpPr/>
          <p:nvPr/>
        </p:nvGrpSpPr>
        <p:grpSpPr>
          <a:xfrm>
            <a:off x="7684486" y="1991994"/>
            <a:ext cx="541677" cy="861694"/>
            <a:chOff x="-1283547" y="1882616"/>
            <a:chExt cx="541677" cy="861694"/>
          </a:xfrm>
        </p:grpSpPr>
        <p:sp>
          <p:nvSpPr>
            <p:cNvPr id="12" name="Google Shape;1090;p174">
              <a:extLst>
                <a:ext uri="{FF2B5EF4-FFF2-40B4-BE49-F238E27FC236}">
                  <a16:creationId xmlns:a16="http://schemas.microsoft.com/office/drawing/2014/main" id="{5782FE6B-C55E-B85C-96B1-D223DAB89B82}"/>
                </a:ext>
              </a:extLst>
            </p:cNvPr>
            <p:cNvSpPr/>
            <p:nvPr/>
          </p:nvSpPr>
          <p:spPr>
            <a:xfrm>
              <a:off x="-1283547" y="2055177"/>
              <a:ext cx="541677" cy="516573"/>
            </a:xfrm>
            <a:prstGeom prst="ellipse">
              <a:avLst/>
            </a:prstGeom>
            <a:solidFill>
              <a:srgbClr val="3C699E"/>
            </a:solidFill>
            <a:ln>
              <a:solidFill>
                <a:srgbClr val="3C699E"/>
              </a:solidFill>
            </a:ln>
          </p:spPr>
          <p:txBody>
            <a:bodyPr spcFirstLastPara="1" wrap="square" lIns="243800" tIns="243800" rIns="243800" bIns="243800" anchor="ctr" anchorCtr="0">
              <a:no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
          <p:nvSpPr>
            <p:cNvPr id="13" name="Google Shape;1093;p174">
              <a:extLst>
                <a:ext uri="{FF2B5EF4-FFF2-40B4-BE49-F238E27FC236}">
                  <a16:creationId xmlns:a16="http://schemas.microsoft.com/office/drawing/2014/main" id="{DB2DA578-7FA1-1AC6-5A35-70F051DDE901}"/>
                </a:ext>
              </a:extLst>
            </p:cNvPr>
            <p:cNvSpPr txBox="1"/>
            <p:nvPr/>
          </p:nvSpPr>
          <p:spPr>
            <a:xfrm>
              <a:off x="-1283547" y="1882616"/>
              <a:ext cx="541676" cy="861694"/>
            </a:xfrm>
            <a:prstGeom prst="rect">
              <a:avLst/>
            </a:prstGeom>
            <a:noFill/>
            <a:ln>
              <a:noFill/>
            </a:ln>
          </p:spPr>
          <p:txBody>
            <a:bodyPr spcFirstLastPara="1" wrap="square" lIns="243800" tIns="243800" rIns="243800" bIns="243800" anchor="t" anchorCtr="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n-US" sz="2400" b="1" dirty="0">
                  <a:solidFill>
                    <a:srgbClr val="FFFFFF"/>
                  </a:solidFill>
                  <a:latin typeface="Arial" panose="020B0604020202020204" pitchFamily="34" charset="0"/>
                  <a:ea typeface="Open Sans" panose="020B0606030504020204" pitchFamily="34" charset="0"/>
                  <a:cs typeface="Arial" panose="020B0604020202020204" pitchFamily="34" charset="0"/>
                  <a:sym typeface="Helvetica Neue"/>
                </a:rPr>
                <a:t>1</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Helvetica Neue"/>
              </a:endParaRPr>
            </a:p>
          </p:txBody>
        </p:sp>
      </p:grpSp>
    </p:spTree>
    <p:extLst>
      <p:ext uri="{BB962C8B-B14F-4D97-AF65-F5344CB8AC3E}">
        <p14:creationId xmlns:p14="http://schemas.microsoft.com/office/powerpoint/2010/main" val="1755429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p:nvPr/>
        </p:nvSpPr>
        <p:spPr>
          <a:xfrm>
            <a:off x="685800" y="1635646"/>
            <a:ext cx="7772400" cy="1101725"/>
          </a:xfrm>
          <a:prstGeom prst="rect">
            <a:avLst/>
          </a:prstGeom>
          <a:solidFill>
            <a:srgbClr val="00B0F0"/>
          </a:solid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Pts val="4000"/>
              <a:buFont typeface="Arial"/>
              <a:buNone/>
              <a:tabLst/>
              <a:defRPr/>
            </a:pPr>
            <a:r>
              <a:rPr kumimoji="0" lang="en-SG" sz="4000" b="1" i="0" u="none" strike="noStrike" kern="0" cap="none" spc="0" normalizeH="0" baseline="0" noProof="0" dirty="0">
                <a:ln>
                  <a:noFill/>
                </a:ln>
                <a:solidFill>
                  <a:srgbClr val="FFFFFF"/>
                </a:solidFill>
                <a:effectLst/>
                <a:uLnTx/>
                <a:uFillTx/>
                <a:latin typeface="Calibri"/>
                <a:ea typeface="Calibri"/>
                <a:cs typeface="Calibri"/>
                <a:sym typeface="Calibri"/>
              </a:rPr>
              <a:t>Fusion &amp; Online Overview</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p20"/>
          <p:cNvSpPr txBox="1"/>
          <p:nvPr/>
        </p:nvSpPr>
        <p:spPr>
          <a:xfrm>
            <a:off x="685800" y="3363838"/>
            <a:ext cx="7772400"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1" i="0" u="none" strike="noStrike" kern="0" cap="none" spc="0" normalizeH="0" baseline="0" noProof="0" dirty="0">
                <a:ln>
                  <a:noFill/>
                </a:ln>
                <a:solidFill>
                  <a:srgbClr val="000000"/>
                </a:solidFill>
                <a:effectLst/>
                <a:uLnTx/>
                <a:uFillTx/>
                <a:latin typeface="Arial"/>
                <a:ea typeface="Arial"/>
                <a:cs typeface="Arial"/>
                <a:sym typeface="Arial"/>
              </a:rPr>
              <a:t>Jonathon Wells </a:t>
            </a:r>
            <a:b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Senior Vice President Data Science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Nielsen Media International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00050" y="227525"/>
            <a:ext cx="8286900" cy="57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500"/>
              <a:buFont typeface="Archivo Narrow"/>
              <a:buNone/>
            </a:pPr>
            <a:r>
              <a:rPr lang="en-SG" sz="2500" b="1" dirty="0">
                <a:latin typeface="Archivo Narrow"/>
                <a:ea typeface="Archivo Narrow"/>
                <a:cs typeface="Archivo Narrow"/>
                <a:sym typeface="Archivo Narrow"/>
              </a:rPr>
              <a:t>State of the Industry (2018)</a:t>
            </a:r>
            <a:endParaRPr sz="2500" b="1" i="0" u="none" strike="noStrike" cap="none" dirty="0">
              <a:solidFill>
                <a:schemeClr val="dk1"/>
              </a:solidFill>
              <a:latin typeface="Archivo Narrow"/>
              <a:ea typeface="Archivo Narrow"/>
              <a:cs typeface="Archivo Narrow"/>
              <a:sym typeface="Archivo Narrow"/>
            </a:endParaRPr>
          </a:p>
        </p:txBody>
      </p:sp>
      <p:pic>
        <p:nvPicPr>
          <p:cNvPr id="144" name="Google Shape;144;p21"/>
          <p:cNvPicPr preferRelativeResize="0"/>
          <p:nvPr/>
        </p:nvPicPr>
        <p:blipFill rotWithShape="1">
          <a:blip r:embed="rId3">
            <a:alphaModFix/>
          </a:blip>
          <a:srcRect/>
          <a:stretch/>
        </p:blipFill>
        <p:spPr>
          <a:xfrm>
            <a:off x="2396081" y="1260052"/>
            <a:ext cx="4524266" cy="3415731"/>
          </a:xfrm>
          <a:prstGeom prst="rect">
            <a:avLst/>
          </a:prstGeom>
          <a:noFill/>
          <a:ln>
            <a:noFill/>
          </a:ln>
        </p:spPr>
      </p:pic>
      <p:pic>
        <p:nvPicPr>
          <p:cNvPr id="145" name="Google Shape;145;p21"/>
          <p:cNvPicPr preferRelativeResize="0"/>
          <p:nvPr/>
        </p:nvPicPr>
        <p:blipFill rotWithShape="1">
          <a:blip r:embed="rId4">
            <a:alphaModFix/>
          </a:blip>
          <a:srcRect/>
          <a:stretch/>
        </p:blipFill>
        <p:spPr>
          <a:xfrm>
            <a:off x="3218792" y="1894554"/>
            <a:ext cx="331194" cy="225351"/>
          </a:xfrm>
          <a:prstGeom prst="rect">
            <a:avLst/>
          </a:prstGeom>
          <a:noFill/>
          <a:ln>
            <a:noFill/>
          </a:ln>
        </p:spPr>
      </p:pic>
      <p:pic>
        <p:nvPicPr>
          <p:cNvPr id="146" name="Google Shape;146;p21"/>
          <p:cNvPicPr preferRelativeResize="0"/>
          <p:nvPr/>
        </p:nvPicPr>
        <p:blipFill rotWithShape="1">
          <a:blip r:embed="rId5">
            <a:alphaModFix/>
          </a:blip>
          <a:srcRect/>
          <a:stretch/>
        </p:blipFill>
        <p:spPr>
          <a:xfrm>
            <a:off x="3011220" y="2459524"/>
            <a:ext cx="219660" cy="286970"/>
          </a:xfrm>
          <a:prstGeom prst="rect">
            <a:avLst/>
          </a:prstGeom>
          <a:noFill/>
          <a:ln>
            <a:noFill/>
          </a:ln>
        </p:spPr>
      </p:pic>
      <p:pic>
        <p:nvPicPr>
          <p:cNvPr id="147" name="Google Shape;147;p21"/>
          <p:cNvPicPr preferRelativeResize="0"/>
          <p:nvPr/>
        </p:nvPicPr>
        <p:blipFill rotWithShape="1">
          <a:blip r:embed="rId6">
            <a:alphaModFix/>
          </a:blip>
          <a:srcRect/>
          <a:stretch/>
        </p:blipFill>
        <p:spPr>
          <a:xfrm>
            <a:off x="3795483" y="1491028"/>
            <a:ext cx="279028" cy="264296"/>
          </a:xfrm>
          <a:prstGeom prst="rect">
            <a:avLst/>
          </a:prstGeom>
          <a:noFill/>
          <a:ln>
            <a:noFill/>
          </a:ln>
        </p:spPr>
      </p:pic>
      <p:pic>
        <p:nvPicPr>
          <p:cNvPr id="148" name="Google Shape;148;p21"/>
          <p:cNvPicPr preferRelativeResize="0"/>
          <p:nvPr/>
        </p:nvPicPr>
        <p:blipFill rotWithShape="1">
          <a:blip r:embed="rId7">
            <a:alphaModFix/>
          </a:blip>
          <a:srcRect/>
          <a:stretch/>
        </p:blipFill>
        <p:spPr>
          <a:xfrm>
            <a:off x="2983003" y="3401350"/>
            <a:ext cx="313949" cy="244701"/>
          </a:xfrm>
          <a:prstGeom prst="rect">
            <a:avLst/>
          </a:prstGeom>
          <a:noFill/>
          <a:ln>
            <a:noFill/>
          </a:ln>
        </p:spPr>
      </p:pic>
      <p:pic>
        <p:nvPicPr>
          <p:cNvPr id="149" name="Google Shape;149;p21"/>
          <p:cNvPicPr preferRelativeResize="0"/>
          <p:nvPr/>
        </p:nvPicPr>
        <p:blipFill rotWithShape="1">
          <a:blip r:embed="rId8">
            <a:alphaModFix/>
          </a:blip>
          <a:srcRect/>
          <a:stretch/>
        </p:blipFill>
        <p:spPr>
          <a:xfrm>
            <a:off x="3429619" y="3983968"/>
            <a:ext cx="322366" cy="206222"/>
          </a:xfrm>
          <a:prstGeom prst="rect">
            <a:avLst/>
          </a:prstGeom>
          <a:noFill/>
          <a:ln>
            <a:noFill/>
          </a:ln>
        </p:spPr>
      </p:pic>
      <p:pic>
        <p:nvPicPr>
          <p:cNvPr id="150" name="Google Shape;150;p21"/>
          <p:cNvPicPr preferRelativeResize="0"/>
          <p:nvPr/>
        </p:nvPicPr>
        <p:blipFill rotWithShape="1">
          <a:blip r:embed="rId9">
            <a:alphaModFix/>
          </a:blip>
          <a:srcRect/>
          <a:stretch/>
        </p:blipFill>
        <p:spPr>
          <a:xfrm>
            <a:off x="5848053" y="3409297"/>
            <a:ext cx="315004" cy="250547"/>
          </a:xfrm>
          <a:prstGeom prst="rect">
            <a:avLst/>
          </a:prstGeom>
          <a:noFill/>
          <a:ln>
            <a:noFill/>
          </a:ln>
        </p:spPr>
      </p:pic>
      <p:pic>
        <p:nvPicPr>
          <p:cNvPr id="151" name="Google Shape;151;p21"/>
          <p:cNvPicPr preferRelativeResize="0"/>
          <p:nvPr/>
        </p:nvPicPr>
        <p:blipFill rotWithShape="1">
          <a:blip r:embed="rId10">
            <a:alphaModFix/>
          </a:blip>
          <a:srcRect/>
          <a:stretch/>
        </p:blipFill>
        <p:spPr>
          <a:xfrm>
            <a:off x="5460128" y="3974146"/>
            <a:ext cx="276208" cy="230021"/>
          </a:xfrm>
          <a:prstGeom prst="rect">
            <a:avLst/>
          </a:prstGeom>
          <a:noFill/>
          <a:ln>
            <a:noFill/>
          </a:ln>
        </p:spPr>
      </p:pic>
      <p:pic>
        <p:nvPicPr>
          <p:cNvPr id="152" name="Google Shape;152;p21"/>
          <p:cNvPicPr preferRelativeResize="0"/>
          <p:nvPr/>
        </p:nvPicPr>
        <p:blipFill rotWithShape="1">
          <a:blip r:embed="rId11">
            <a:alphaModFix/>
          </a:blip>
          <a:srcRect/>
          <a:stretch/>
        </p:blipFill>
        <p:spPr>
          <a:xfrm>
            <a:off x="4098763" y="4292560"/>
            <a:ext cx="321433" cy="269629"/>
          </a:xfrm>
          <a:prstGeom prst="rect">
            <a:avLst/>
          </a:prstGeom>
          <a:noFill/>
          <a:ln>
            <a:noFill/>
          </a:ln>
        </p:spPr>
      </p:pic>
      <p:pic>
        <p:nvPicPr>
          <p:cNvPr id="153" name="Google Shape;153;p21"/>
          <p:cNvPicPr preferRelativeResize="0"/>
          <p:nvPr/>
        </p:nvPicPr>
        <p:blipFill rotWithShape="1">
          <a:blip r:embed="rId12">
            <a:alphaModFix/>
          </a:blip>
          <a:srcRect/>
          <a:stretch/>
        </p:blipFill>
        <p:spPr>
          <a:xfrm>
            <a:off x="4867023" y="4270170"/>
            <a:ext cx="182497" cy="322498"/>
          </a:xfrm>
          <a:prstGeom prst="rect">
            <a:avLst/>
          </a:prstGeom>
          <a:noFill/>
          <a:ln>
            <a:noFill/>
          </a:ln>
        </p:spPr>
      </p:pic>
      <p:pic>
        <p:nvPicPr>
          <p:cNvPr id="154" name="Google Shape;154;p21"/>
          <p:cNvPicPr preferRelativeResize="0"/>
          <p:nvPr/>
        </p:nvPicPr>
        <p:blipFill rotWithShape="1">
          <a:blip r:embed="rId13">
            <a:alphaModFix/>
          </a:blip>
          <a:srcRect/>
          <a:stretch/>
        </p:blipFill>
        <p:spPr>
          <a:xfrm>
            <a:off x="5826460" y="2487904"/>
            <a:ext cx="365201" cy="230208"/>
          </a:xfrm>
          <a:prstGeom prst="rect">
            <a:avLst/>
          </a:prstGeom>
          <a:noFill/>
          <a:ln>
            <a:noFill/>
          </a:ln>
        </p:spPr>
      </p:pic>
      <p:pic>
        <p:nvPicPr>
          <p:cNvPr id="155" name="Google Shape;155;p21"/>
          <p:cNvPicPr preferRelativeResize="0"/>
          <p:nvPr/>
        </p:nvPicPr>
        <p:blipFill rotWithShape="1">
          <a:blip r:embed="rId14">
            <a:alphaModFix/>
          </a:blip>
          <a:srcRect/>
          <a:stretch/>
        </p:blipFill>
        <p:spPr>
          <a:xfrm>
            <a:off x="5032403" y="1500394"/>
            <a:ext cx="307594" cy="220269"/>
          </a:xfrm>
          <a:prstGeom prst="rect">
            <a:avLst/>
          </a:prstGeom>
          <a:noFill/>
          <a:ln>
            <a:noFill/>
          </a:ln>
        </p:spPr>
      </p:pic>
      <p:pic>
        <p:nvPicPr>
          <p:cNvPr id="156" name="Google Shape;156;p21"/>
          <p:cNvPicPr preferRelativeResize="0"/>
          <p:nvPr/>
        </p:nvPicPr>
        <p:blipFill rotWithShape="1">
          <a:blip r:embed="rId15">
            <a:alphaModFix/>
          </a:blip>
          <a:srcRect/>
          <a:stretch/>
        </p:blipFill>
        <p:spPr>
          <a:xfrm>
            <a:off x="4404482" y="1386964"/>
            <a:ext cx="298431" cy="286120"/>
          </a:xfrm>
          <a:prstGeom prst="rect">
            <a:avLst/>
          </a:prstGeom>
          <a:noFill/>
          <a:ln>
            <a:noFill/>
          </a:ln>
        </p:spPr>
      </p:pic>
      <p:pic>
        <p:nvPicPr>
          <p:cNvPr id="157" name="Google Shape;157;p21"/>
          <p:cNvPicPr preferRelativeResize="0"/>
          <p:nvPr/>
        </p:nvPicPr>
        <p:blipFill rotWithShape="1">
          <a:blip r:embed="rId16">
            <a:alphaModFix/>
          </a:blip>
          <a:srcRect/>
          <a:stretch/>
        </p:blipFill>
        <p:spPr>
          <a:xfrm>
            <a:off x="5594240" y="1885675"/>
            <a:ext cx="276209" cy="225953"/>
          </a:xfrm>
          <a:prstGeom prst="rect">
            <a:avLst/>
          </a:prstGeom>
          <a:noFill/>
          <a:ln>
            <a:noFill/>
          </a:ln>
        </p:spPr>
      </p:pic>
      <p:pic>
        <p:nvPicPr>
          <p:cNvPr id="158" name="Google Shape;158;p21"/>
          <p:cNvPicPr preferRelativeResize="0"/>
          <p:nvPr/>
        </p:nvPicPr>
        <p:blipFill rotWithShape="1">
          <a:blip r:embed="rId17">
            <a:alphaModFix/>
          </a:blip>
          <a:srcRect/>
          <a:stretch/>
        </p:blipFill>
        <p:spPr>
          <a:xfrm>
            <a:off x="4315166" y="2746494"/>
            <a:ext cx="464901" cy="377724"/>
          </a:xfrm>
          <a:prstGeom prst="rect">
            <a:avLst/>
          </a:prstGeom>
          <a:noFill/>
          <a:ln>
            <a:noFill/>
          </a:ln>
        </p:spPr>
      </p:pic>
      <p:sp>
        <p:nvSpPr>
          <p:cNvPr id="159" name="Google Shape;159;p21"/>
          <p:cNvSpPr txBox="1"/>
          <p:nvPr/>
        </p:nvSpPr>
        <p:spPr>
          <a:xfrm>
            <a:off x="6212869" y="2445996"/>
            <a:ext cx="8640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rPr>
              <a:t>LAPTOP</a:t>
            </a:r>
            <a:endParaRPr kumimoji="0"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endParaRPr>
          </a:p>
        </p:txBody>
      </p:sp>
      <p:sp>
        <p:nvSpPr>
          <p:cNvPr id="160" name="Google Shape;160;p21"/>
          <p:cNvSpPr txBox="1"/>
          <p:nvPr/>
        </p:nvSpPr>
        <p:spPr>
          <a:xfrm>
            <a:off x="4644894" y="1123020"/>
            <a:ext cx="5610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rPr>
              <a:t>PC</a:t>
            </a:r>
            <a:endParaRPr kumimoji="0"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endParaRPr>
          </a:p>
        </p:txBody>
      </p:sp>
      <p:sp>
        <p:nvSpPr>
          <p:cNvPr id="161" name="Google Shape;161;p21"/>
          <p:cNvSpPr txBox="1"/>
          <p:nvPr/>
        </p:nvSpPr>
        <p:spPr>
          <a:xfrm>
            <a:off x="1781007" y="2399374"/>
            <a:ext cx="11520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TABLET</a:t>
            </a:r>
            <a:endParaRPr kumimoji="0"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2" name="Google Shape;162;p21"/>
          <p:cNvSpPr txBox="1"/>
          <p:nvPr/>
        </p:nvSpPr>
        <p:spPr>
          <a:xfrm>
            <a:off x="2098586" y="1750788"/>
            <a:ext cx="10815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MAGAZINE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3" name="Google Shape;163;p21"/>
          <p:cNvSpPr txBox="1"/>
          <p:nvPr/>
        </p:nvSpPr>
        <p:spPr>
          <a:xfrm>
            <a:off x="2563978" y="1262520"/>
            <a:ext cx="11520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NEWSPAPER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4" name="Google Shape;164;p21"/>
          <p:cNvSpPr txBox="1"/>
          <p:nvPr/>
        </p:nvSpPr>
        <p:spPr>
          <a:xfrm>
            <a:off x="5153921" y="1231737"/>
            <a:ext cx="1297200" cy="523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rPr>
              <a:t>SMART</a:t>
            </a:r>
            <a:r>
              <a:rPr kumimoji="0" lang="en-SG" sz="1400" b="1" i="0" u="none" strike="noStrike" kern="0" cap="none" spc="0" normalizeH="0" baseline="0" noProof="0" dirty="0">
                <a:ln>
                  <a:noFill/>
                </a:ln>
                <a:solidFill>
                  <a:srgbClr val="5B9BD5"/>
                </a:solidFill>
                <a:effectLst/>
                <a:uLnTx/>
                <a:uFillTx/>
                <a:latin typeface="Archivo Narrow"/>
                <a:ea typeface="Archivo Narrow"/>
                <a:cs typeface="Archivo Narrow"/>
                <a:sym typeface="Archivo Narrow"/>
              </a:rPr>
              <a:t> TV</a:t>
            </a:r>
            <a:endParaRPr kumimoji="0" sz="1400" b="1" i="0" u="none" strike="noStrike" kern="0" cap="none" spc="0" normalizeH="0" baseline="0" noProof="0" dirty="0">
              <a:ln>
                <a:noFill/>
              </a:ln>
              <a:solidFill>
                <a:srgbClr val="5B9BD5"/>
              </a:solidFill>
              <a:effectLst/>
              <a:uLnTx/>
              <a:uFillTx/>
              <a:latin typeface="Archivo Narrow"/>
              <a:ea typeface="Archivo Narrow"/>
              <a:cs typeface="Archivo Narrow"/>
              <a:sym typeface="Archivo Narrow"/>
            </a:endParaRPr>
          </a:p>
        </p:txBody>
      </p:sp>
      <p:sp>
        <p:nvSpPr>
          <p:cNvPr id="165" name="Google Shape;165;p21"/>
          <p:cNvSpPr txBox="1"/>
          <p:nvPr/>
        </p:nvSpPr>
        <p:spPr>
          <a:xfrm>
            <a:off x="6238221" y="3450777"/>
            <a:ext cx="12972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E COMMERCE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6" name="Google Shape;166;p21"/>
          <p:cNvSpPr txBox="1"/>
          <p:nvPr/>
        </p:nvSpPr>
        <p:spPr>
          <a:xfrm>
            <a:off x="5615144" y="3976597"/>
            <a:ext cx="12972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STORE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7" name="Google Shape;167;p21"/>
          <p:cNvSpPr txBox="1"/>
          <p:nvPr/>
        </p:nvSpPr>
        <p:spPr>
          <a:xfrm>
            <a:off x="1733003" y="4443958"/>
            <a:ext cx="29016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TRADITIONAL TRADE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8" name="Google Shape;168;p21"/>
          <p:cNvSpPr txBox="1"/>
          <p:nvPr/>
        </p:nvSpPr>
        <p:spPr>
          <a:xfrm>
            <a:off x="2406948" y="3951155"/>
            <a:ext cx="12972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CASH</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69" name="Google Shape;169;p21"/>
          <p:cNvSpPr txBox="1"/>
          <p:nvPr/>
        </p:nvSpPr>
        <p:spPr>
          <a:xfrm>
            <a:off x="1823850" y="3372348"/>
            <a:ext cx="12972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CREDIT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70" name="Google Shape;170;p21"/>
          <p:cNvSpPr txBox="1"/>
          <p:nvPr/>
        </p:nvSpPr>
        <p:spPr>
          <a:xfrm>
            <a:off x="5028013" y="4423867"/>
            <a:ext cx="12972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chivo Narrow"/>
                <a:ea typeface="Archivo Narrow"/>
                <a:cs typeface="Archivo Narrow"/>
                <a:sym typeface="Archivo Narrow"/>
              </a:rPr>
              <a:t>CATALOGUE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B0F0"/>
              </a:solidFill>
              <a:effectLst/>
              <a:uLnTx/>
              <a:uFillTx/>
              <a:latin typeface="Archivo Narrow"/>
              <a:ea typeface="Archivo Narrow"/>
              <a:cs typeface="Archivo Narrow"/>
              <a:sym typeface="Archivo Narrow"/>
            </a:endParaRPr>
          </a:p>
        </p:txBody>
      </p:sp>
      <p:sp>
        <p:nvSpPr>
          <p:cNvPr id="171" name="Google Shape;171;p21"/>
          <p:cNvSpPr txBox="1"/>
          <p:nvPr/>
        </p:nvSpPr>
        <p:spPr>
          <a:xfrm>
            <a:off x="5732344" y="1838929"/>
            <a:ext cx="1152000" cy="336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789C5"/>
                </a:solidFill>
                <a:effectLst/>
                <a:uLnTx/>
                <a:uFillTx/>
                <a:latin typeface="Archivo Narrow"/>
                <a:ea typeface="Archivo Narrow"/>
                <a:cs typeface="Archivo Narrow"/>
                <a:sym typeface="Archivo Narrow"/>
              </a:rPr>
              <a:t>RADIO</a:t>
            </a:r>
            <a:endParaRPr kumimoji="0" sz="1400" b="0" i="0" u="none" strike="noStrike" kern="0" cap="none" spc="0" normalizeH="0" baseline="0" noProof="0" dirty="0">
              <a:ln>
                <a:noFill/>
              </a:ln>
              <a:solidFill>
                <a:srgbClr val="0789C5"/>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789C5"/>
              </a:solidFill>
              <a:effectLst/>
              <a:uLnTx/>
              <a:uFillTx/>
              <a:latin typeface="Archivo Narrow"/>
              <a:ea typeface="Archivo Narrow"/>
              <a:cs typeface="Archivo Narrow"/>
              <a:sym typeface="Archivo Narrow"/>
            </a:endParaRPr>
          </a:p>
        </p:txBody>
      </p:sp>
      <p:sp>
        <p:nvSpPr>
          <p:cNvPr id="172" name="Google Shape;172;p21"/>
          <p:cNvSpPr txBox="1">
            <a:spLocks noGrp="1"/>
          </p:cNvSpPr>
          <p:nvPr>
            <p:ph type="subTitle" idx="1"/>
          </p:nvPr>
        </p:nvSpPr>
        <p:spPr>
          <a:xfrm>
            <a:off x="400050" y="723900"/>
            <a:ext cx="8286900" cy="504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SG" dirty="0"/>
              <a:t>The continued challenge of fragmentation</a:t>
            </a:r>
            <a:endParaRPr dirty="0"/>
          </a:p>
        </p:txBody>
      </p:sp>
      <p:sp>
        <p:nvSpPr>
          <p:cNvPr id="173" name="Google Shape;173;p21"/>
          <p:cNvSpPr txBox="1">
            <a:spLocks noGrp="1"/>
          </p:cNvSpPr>
          <p:nvPr>
            <p:ph type="title" idx="2"/>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5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p:nvPr/>
        </p:nvSpPr>
        <p:spPr>
          <a:xfrm>
            <a:off x="1925274" y="1983709"/>
            <a:ext cx="2856000" cy="2856000"/>
          </a:xfrm>
          <a:prstGeom prst="blockArc">
            <a:avLst>
              <a:gd name="adj1" fmla="val 1138398"/>
              <a:gd name="adj2" fmla="val 5698732"/>
              <a:gd name="adj3" fmla="val 4643"/>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179" name="Google Shape;179;p22"/>
          <p:cNvGrpSpPr/>
          <p:nvPr/>
        </p:nvGrpSpPr>
        <p:grpSpPr>
          <a:xfrm>
            <a:off x="3892505" y="2252686"/>
            <a:ext cx="1315500" cy="1315500"/>
            <a:chOff x="3054305" y="1948835"/>
            <a:chExt cx="1315500" cy="1315500"/>
          </a:xfrm>
        </p:grpSpPr>
        <p:sp>
          <p:nvSpPr>
            <p:cNvPr id="180" name="Google Shape;180;p22"/>
            <p:cNvSpPr/>
            <p:nvPr/>
          </p:nvSpPr>
          <p:spPr>
            <a:xfrm>
              <a:off x="3054305" y="1948835"/>
              <a:ext cx="1315500" cy="13155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1" name="Google Shape;181;p22"/>
            <p:cNvSpPr txBox="1"/>
            <p:nvPr/>
          </p:nvSpPr>
          <p:spPr>
            <a:xfrm>
              <a:off x="3054305" y="1948835"/>
              <a:ext cx="1315500" cy="1315500"/>
            </a:xfrm>
            <a:prstGeom prst="rect">
              <a:avLst/>
            </a:prstGeom>
            <a:noFill/>
            <a:ln>
              <a:noFill/>
            </a:ln>
          </p:spPr>
          <p:txBody>
            <a:bodyPr spcFirstLastPara="1" wrap="square" lIns="35550" tIns="35550" rIns="35550" bIns="355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Calibri"/>
                <a:buNone/>
                <a:tabLst/>
                <a:defRPr/>
              </a:pPr>
              <a:r>
                <a:rPr kumimoji="0" lang="en-SG" sz="2800" b="0" i="0" u="none" strike="noStrike" kern="0" cap="none" spc="0" normalizeH="0" baseline="0" noProof="0" dirty="0">
                  <a:ln>
                    <a:noFill/>
                  </a:ln>
                  <a:solidFill>
                    <a:srgbClr val="FFFFFF"/>
                  </a:solidFill>
                  <a:effectLst/>
                  <a:uLnTx/>
                  <a:uFillTx/>
                  <a:latin typeface="Calibri"/>
                  <a:ea typeface="Calibri"/>
                  <a:cs typeface="Calibri"/>
                  <a:sym typeface="Calibri"/>
                </a:rPr>
                <a:t>READ PRC</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182" name="Google Shape;182;p22"/>
          <p:cNvGrpSpPr/>
          <p:nvPr/>
        </p:nvGrpSpPr>
        <p:grpSpPr>
          <a:xfrm>
            <a:off x="1154875" y="3758356"/>
            <a:ext cx="1029862" cy="1026270"/>
            <a:chOff x="1240157" y="2137793"/>
            <a:chExt cx="921000" cy="921000"/>
          </a:xfrm>
        </p:grpSpPr>
        <p:sp>
          <p:nvSpPr>
            <p:cNvPr id="183" name="Google Shape;183;p22"/>
            <p:cNvSpPr/>
            <p:nvPr/>
          </p:nvSpPr>
          <p:spPr>
            <a:xfrm>
              <a:off x="1240157" y="2137793"/>
              <a:ext cx="921000" cy="921000"/>
            </a:xfrm>
            <a:prstGeom prst="ellipse">
              <a:avLst/>
            </a:prstGeom>
            <a:solidFill>
              <a:srgbClr val="F1C23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4" name="Google Shape;184;p22"/>
            <p:cNvSpPr txBox="1"/>
            <p:nvPr/>
          </p:nvSpPr>
          <p:spPr>
            <a:xfrm>
              <a:off x="1240157" y="2137793"/>
              <a:ext cx="921000" cy="921000"/>
            </a:xfrm>
            <a:prstGeom prst="rect">
              <a:avLst/>
            </a:prstGeom>
            <a:no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CPS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Nielsen</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85" name="Google Shape;185;p22"/>
          <p:cNvSpPr txBox="1"/>
          <p:nvPr/>
        </p:nvSpPr>
        <p:spPr>
          <a:xfrm>
            <a:off x="457200" y="713054"/>
            <a:ext cx="8229600" cy="6279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000"/>
              <a:buFont typeface="Calibri"/>
              <a:buNone/>
              <a:tabLst/>
              <a:defRPr/>
            </a:pPr>
            <a:r>
              <a:rPr kumimoji="0" lang="en-SG" sz="2800" b="1" i="0" u="none" strike="noStrike" kern="0" cap="none" spc="0" normalizeH="0" baseline="0" noProof="0" dirty="0">
                <a:ln>
                  <a:noFill/>
                </a:ln>
                <a:solidFill>
                  <a:srgbClr val="000000"/>
                </a:solidFill>
                <a:effectLst/>
                <a:uLnTx/>
                <a:uFillTx/>
                <a:latin typeface="Calibri"/>
                <a:ea typeface="Calibri"/>
                <a:cs typeface="Calibri"/>
                <a:sym typeface="Calibri"/>
              </a:rPr>
              <a:t>Data Inputs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86" name="Google Shape;186;p22"/>
          <p:cNvGrpSpPr/>
          <p:nvPr/>
        </p:nvGrpSpPr>
        <p:grpSpPr>
          <a:xfrm>
            <a:off x="7058535" y="1823436"/>
            <a:ext cx="921000" cy="823558"/>
            <a:chOff x="1231778" y="598197"/>
            <a:chExt cx="921000" cy="921000"/>
          </a:xfrm>
        </p:grpSpPr>
        <p:sp>
          <p:nvSpPr>
            <p:cNvPr id="187" name="Google Shape;187;p22"/>
            <p:cNvSpPr/>
            <p:nvPr/>
          </p:nvSpPr>
          <p:spPr>
            <a:xfrm>
              <a:off x="1231778" y="598197"/>
              <a:ext cx="921000" cy="921000"/>
            </a:xfrm>
            <a:prstGeom prst="ellipse">
              <a:avLst/>
            </a:prstGeom>
            <a:solidFill>
              <a:srgbClr val="67A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8" name="Google Shape;188;p22"/>
            <p:cNvSpPr txBox="1"/>
            <p:nvPr/>
          </p:nvSpPr>
          <p:spPr>
            <a:xfrm>
              <a:off x="1231778" y="598197"/>
              <a:ext cx="921000" cy="921000"/>
            </a:xfrm>
            <a:prstGeom prst="rect">
              <a:avLst/>
            </a:prstGeom>
            <a:solidFill>
              <a:srgbClr val="67AC3E"/>
            </a:solid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TAMS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BRC</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89" name="Google Shape;189;p22"/>
          <p:cNvSpPr/>
          <p:nvPr/>
        </p:nvSpPr>
        <p:spPr>
          <a:xfrm>
            <a:off x="7047287" y="3814979"/>
            <a:ext cx="1029900" cy="1026300"/>
          </a:xfrm>
          <a:prstGeom prst="ellipse">
            <a:avLst/>
          </a:prstGeom>
          <a:solidFill>
            <a:schemeClr val="tx1">
              <a:lumMod val="65000"/>
              <a:lumOff val="35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DCS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Nielsen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90" name="Google Shape;190;p22"/>
          <p:cNvGrpSpPr/>
          <p:nvPr/>
        </p:nvGrpSpPr>
        <p:grpSpPr>
          <a:xfrm>
            <a:off x="1106817" y="1882571"/>
            <a:ext cx="921000" cy="775022"/>
            <a:chOff x="1231778" y="598197"/>
            <a:chExt cx="921000" cy="921000"/>
          </a:xfrm>
        </p:grpSpPr>
        <p:sp>
          <p:nvSpPr>
            <p:cNvPr id="191" name="Google Shape;191;p22"/>
            <p:cNvSpPr/>
            <p:nvPr/>
          </p:nvSpPr>
          <p:spPr>
            <a:xfrm>
              <a:off x="1231778" y="598197"/>
              <a:ext cx="921000" cy="921000"/>
            </a:xfrm>
            <a:prstGeom prst="ellipse">
              <a:avLst/>
            </a:prstGeom>
            <a:solidFill>
              <a:srgbClr val="67A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2" name="Google Shape;192;p22"/>
            <p:cNvSpPr txBox="1"/>
            <p:nvPr/>
          </p:nvSpPr>
          <p:spPr>
            <a:xfrm>
              <a:off x="1231778" y="598197"/>
              <a:ext cx="921000" cy="921000"/>
            </a:xfrm>
            <a:prstGeom prst="rect">
              <a:avLst/>
            </a:prstGeom>
            <a:solidFill>
              <a:srgbClr val="FF0000"/>
            </a:solid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RAMS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BRC</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pic>
        <p:nvPicPr>
          <p:cNvPr id="193" name="Google Shape;193;p22"/>
          <p:cNvPicPr preferRelativeResize="0"/>
          <p:nvPr/>
        </p:nvPicPr>
        <p:blipFill rotWithShape="1">
          <a:blip r:embed="rId3">
            <a:alphaModFix/>
          </a:blip>
          <a:srcRect/>
          <a:stretch/>
        </p:blipFill>
        <p:spPr>
          <a:xfrm>
            <a:off x="7278943" y="1299570"/>
            <a:ext cx="545400" cy="522900"/>
          </a:xfrm>
          <a:prstGeom prst="rect">
            <a:avLst/>
          </a:prstGeom>
          <a:noFill/>
          <a:ln>
            <a:noFill/>
          </a:ln>
        </p:spPr>
      </p:pic>
      <p:pic>
        <p:nvPicPr>
          <p:cNvPr id="194" name="Google Shape;194;p22"/>
          <p:cNvPicPr preferRelativeResize="0"/>
          <p:nvPr/>
        </p:nvPicPr>
        <p:blipFill rotWithShape="1">
          <a:blip r:embed="rId4">
            <a:alphaModFix/>
          </a:blip>
          <a:srcRect/>
          <a:stretch/>
        </p:blipFill>
        <p:spPr>
          <a:xfrm>
            <a:off x="1310730" y="1402545"/>
            <a:ext cx="519900" cy="425400"/>
          </a:xfrm>
          <a:prstGeom prst="rect">
            <a:avLst/>
          </a:prstGeom>
          <a:noFill/>
          <a:ln>
            <a:noFill/>
          </a:ln>
        </p:spPr>
      </p:pic>
      <p:pic>
        <p:nvPicPr>
          <p:cNvPr id="195" name="Google Shape;195;p22"/>
          <p:cNvPicPr preferRelativeResize="0"/>
          <p:nvPr/>
        </p:nvPicPr>
        <p:blipFill rotWithShape="1">
          <a:blip r:embed="rId5">
            <a:alphaModFix/>
          </a:blip>
          <a:srcRect/>
          <a:stretch/>
        </p:blipFill>
        <p:spPr>
          <a:xfrm>
            <a:off x="1304606" y="3276549"/>
            <a:ext cx="545400" cy="379200"/>
          </a:xfrm>
          <a:prstGeom prst="rect">
            <a:avLst/>
          </a:prstGeom>
          <a:noFill/>
          <a:ln>
            <a:noFill/>
          </a:ln>
        </p:spPr>
      </p:pic>
      <p:pic>
        <p:nvPicPr>
          <p:cNvPr id="196" name="Google Shape;196;p22"/>
          <p:cNvPicPr preferRelativeResize="0"/>
          <p:nvPr/>
        </p:nvPicPr>
        <p:blipFill rotWithShape="1">
          <a:blip r:embed="rId6">
            <a:alphaModFix/>
          </a:blip>
          <a:srcRect/>
          <a:stretch/>
        </p:blipFill>
        <p:spPr>
          <a:xfrm>
            <a:off x="7296676" y="3191774"/>
            <a:ext cx="420000" cy="548700"/>
          </a:xfrm>
          <a:prstGeom prst="rect">
            <a:avLst/>
          </a:prstGeom>
          <a:noFill/>
          <a:ln>
            <a:noFill/>
          </a:ln>
        </p:spPr>
      </p:pic>
      <p:pic>
        <p:nvPicPr>
          <p:cNvPr id="197" name="Google Shape;197;p22"/>
          <p:cNvPicPr preferRelativeResize="0"/>
          <p:nvPr/>
        </p:nvPicPr>
        <p:blipFill rotWithShape="1">
          <a:blip r:embed="rId7">
            <a:alphaModFix/>
          </a:blip>
          <a:srcRect/>
          <a:stretch/>
        </p:blipFill>
        <p:spPr>
          <a:xfrm>
            <a:off x="4275653" y="1832748"/>
            <a:ext cx="545400" cy="3711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p:nvPr/>
        </p:nvSpPr>
        <p:spPr>
          <a:xfrm>
            <a:off x="2051375" y="3155614"/>
            <a:ext cx="1357800" cy="11445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4" name="Google Shape;204;p23"/>
          <p:cNvSpPr/>
          <p:nvPr/>
        </p:nvSpPr>
        <p:spPr>
          <a:xfrm>
            <a:off x="555125" y="3155614"/>
            <a:ext cx="1357800" cy="11445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3"/>
          <p:cNvSpPr/>
          <p:nvPr/>
        </p:nvSpPr>
        <p:spPr>
          <a:xfrm>
            <a:off x="2039513" y="1869449"/>
            <a:ext cx="1357800" cy="11445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6" name="Google Shape;206;p23"/>
          <p:cNvSpPr/>
          <p:nvPr/>
        </p:nvSpPr>
        <p:spPr>
          <a:xfrm>
            <a:off x="555125" y="1869449"/>
            <a:ext cx="1357800" cy="11445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7" name="Google Shape;207;p23"/>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000"/>
              <a:buNone/>
            </a:pPr>
            <a:r>
              <a:rPr lang="en-SG" dirty="0"/>
              <a:t>Survey Methodology Overview</a:t>
            </a:r>
            <a:endParaRPr dirty="0"/>
          </a:p>
        </p:txBody>
      </p:sp>
      <p:sp>
        <p:nvSpPr>
          <p:cNvPr id="208" name="Google Shape;208;p23"/>
          <p:cNvSpPr txBox="1">
            <a:spLocks noGrp="1"/>
          </p:cNvSpPr>
          <p:nvPr>
            <p:ph type="title" idx="3"/>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500"/>
              <a:buNone/>
            </a:pPr>
            <a:endParaRPr dirty="0"/>
          </a:p>
        </p:txBody>
      </p:sp>
      <p:sp>
        <p:nvSpPr>
          <p:cNvPr id="209" name="Google Shape;209;p23"/>
          <p:cNvSpPr txBox="1"/>
          <p:nvPr/>
        </p:nvSpPr>
        <p:spPr>
          <a:xfrm>
            <a:off x="4032050" y="1305425"/>
            <a:ext cx="4518900" cy="3070800"/>
          </a:xfrm>
          <a:prstGeom prst="rect">
            <a:avLst/>
          </a:prstGeom>
          <a:noFill/>
          <a:ln>
            <a:noFill/>
          </a:ln>
        </p:spPr>
        <p:txBody>
          <a:bodyPr spcFirstLastPara="1" wrap="square" lIns="91425" tIns="91425" rIns="91425" bIns="91425" anchor="t" anchorCtr="0">
            <a:spAutoFit/>
          </a:bodyPr>
          <a:lstStyle/>
          <a:p>
            <a:pPr marL="457200" marR="0" lvl="0" indent="-323850" algn="l" defTabSz="914400" rtl="0" eaLnBrk="1" fontAlgn="auto" latinLnBrk="0" hangingPunct="1">
              <a:lnSpc>
                <a:spcPct val="115000"/>
              </a:lnSpc>
              <a:spcBef>
                <a:spcPts val="0"/>
              </a:spcBef>
              <a:spcAft>
                <a:spcPts val="0"/>
              </a:spcAft>
              <a:buClr>
                <a:srgbClr val="000000"/>
              </a:buClr>
              <a:buSzPts val="1500"/>
              <a:buFont typeface="Inter"/>
              <a:buChar char="●"/>
              <a:tabLst/>
              <a:defRPr/>
            </a:pPr>
            <a:r>
              <a:rPr kumimoji="0" lang="en-SG" sz="1500" b="0" i="0" u="none" strike="noStrike" kern="0" cap="none" spc="0" normalizeH="0" baseline="0" noProof="0" dirty="0">
                <a:ln>
                  <a:noFill/>
                </a:ln>
                <a:solidFill>
                  <a:srgbClr val="000000"/>
                </a:solidFill>
                <a:effectLst/>
                <a:uLnTx/>
                <a:uFillTx/>
                <a:latin typeface="Inter"/>
                <a:ea typeface="Inter"/>
                <a:cs typeface="Inter"/>
                <a:sym typeface="Inter"/>
              </a:rPr>
              <a:t>Survey mode matters as each has features that make it more or less prone to different sources of error.</a:t>
            </a:r>
            <a:br>
              <a:rPr kumimoji="0" lang="en-SG" sz="1500" b="0" i="0" u="none" strike="noStrike" kern="0" cap="none" spc="0" normalizeH="0" baseline="0" noProof="0" dirty="0">
                <a:ln>
                  <a:noFill/>
                </a:ln>
                <a:solidFill>
                  <a:srgbClr val="000000"/>
                </a:solidFill>
                <a:effectLst/>
                <a:uLnTx/>
                <a:uFillTx/>
                <a:latin typeface="Inter"/>
                <a:ea typeface="Inter"/>
                <a:cs typeface="Inter"/>
                <a:sym typeface="Inter"/>
              </a:rPr>
            </a:br>
            <a:endParaRPr kumimoji="0" sz="1500" b="0" i="0" u="none" strike="noStrike" kern="0" cap="none" spc="0" normalizeH="0" baseline="0" noProof="0" dirty="0">
              <a:ln>
                <a:noFill/>
              </a:ln>
              <a:solidFill>
                <a:srgbClr val="000000"/>
              </a:solidFill>
              <a:effectLst/>
              <a:uLnTx/>
              <a:uFillTx/>
              <a:latin typeface="Inter"/>
              <a:ea typeface="Inter"/>
              <a:cs typeface="Inter"/>
              <a:sym typeface="Inter"/>
            </a:endParaRPr>
          </a:p>
          <a:p>
            <a:pPr marL="457200" marR="0" lvl="0" indent="-323850" algn="l" defTabSz="914400" rtl="0" eaLnBrk="1" fontAlgn="auto" latinLnBrk="0" hangingPunct="1">
              <a:lnSpc>
                <a:spcPct val="115000"/>
              </a:lnSpc>
              <a:spcBef>
                <a:spcPts val="0"/>
              </a:spcBef>
              <a:spcAft>
                <a:spcPts val="0"/>
              </a:spcAft>
              <a:buClr>
                <a:srgbClr val="000000"/>
              </a:buClr>
              <a:buSzPts val="1500"/>
              <a:buFont typeface="Inter"/>
              <a:buChar char="●"/>
              <a:tabLst/>
              <a:defRPr/>
            </a:pPr>
            <a:r>
              <a:rPr kumimoji="0" lang="en-SG" sz="1500" b="0" i="0" u="none" strike="noStrike" kern="0" cap="none" spc="0" normalizeH="0" baseline="0" noProof="0" dirty="0">
                <a:ln>
                  <a:noFill/>
                </a:ln>
                <a:solidFill>
                  <a:srgbClr val="000000"/>
                </a:solidFill>
                <a:effectLst/>
                <a:uLnTx/>
                <a:uFillTx/>
                <a:latin typeface="Inter"/>
                <a:ea typeface="Inter"/>
                <a:cs typeface="Inter"/>
                <a:sym typeface="Inter"/>
              </a:rPr>
              <a:t>When deciding on a survey mode, you should consider the target population and use case.</a:t>
            </a:r>
            <a:br>
              <a:rPr kumimoji="0" lang="en-SG" sz="1500" b="0" i="0" u="none" strike="noStrike" kern="0" cap="none" spc="0" normalizeH="0" baseline="0" noProof="0" dirty="0">
                <a:ln>
                  <a:noFill/>
                </a:ln>
                <a:solidFill>
                  <a:srgbClr val="000000"/>
                </a:solidFill>
                <a:effectLst/>
                <a:uLnTx/>
                <a:uFillTx/>
                <a:latin typeface="Inter"/>
                <a:ea typeface="Inter"/>
                <a:cs typeface="Inter"/>
                <a:sym typeface="Inter"/>
              </a:rPr>
            </a:br>
            <a:endParaRPr kumimoji="0" sz="1500" b="0" i="0" u="none" strike="noStrike" kern="0" cap="none" spc="0" normalizeH="0" baseline="0" noProof="0" dirty="0">
              <a:ln>
                <a:noFill/>
              </a:ln>
              <a:solidFill>
                <a:srgbClr val="000000"/>
              </a:solidFill>
              <a:effectLst/>
              <a:uLnTx/>
              <a:uFillTx/>
              <a:latin typeface="Inter"/>
              <a:ea typeface="Inter"/>
              <a:cs typeface="Inter"/>
              <a:sym typeface="Inter"/>
            </a:endParaRPr>
          </a:p>
          <a:p>
            <a:pPr marL="457200" marR="0" lvl="0" indent="-323850" algn="l" defTabSz="914400" rtl="0" eaLnBrk="1" fontAlgn="auto" latinLnBrk="0" hangingPunct="1">
              <a:lnSpc>
                <a:spcPct val="115000"/>
              </a:lnSpc>
              <a:spcBef>
                <a:spcPts val="0"/>
              </a:spcBef>
              <a:spcAft>
                <a:spcPts val="0"/>
              </a:spcAft>
              <a:buClr>
                <a:srgbClr val="000000"/>
              </a:buClr>
              <a:buSzPts val="1500"/>
              <a:buFont typeface="Inter"/>
              <a:buChar char="●"/>
              <a:tabLst/>
              <a:defRPr/>
            </a:pPr>
            <a:r>
              <a:rPr kumimoji="0" lang="en-SG" sz="1500" b="0" i="0" u="none" strike="noStrike" kern="0" cap="none" spc="0" normalizeH="0" baseline="0" noProof="0" dirty="0">
                <a:ln>
                  <a:noFill/>
                </a:ln>
                <a:solidFill>
                  <a:srgbClr val="000000"/>
                </a:solidFill>
                <a:effectLst/>
                <a:uLnTx/>
                <a:uFillTx/>
                <a:latin typeface="Inter"/>
                <a:ea typeface="Inter"/>
                <a:cs typeface="Inter"/>
                <a:sym typeface="Inter"/>
              </a:rPr>
              <a:t>There are trade-offs between cost, speed, and data quality.</a:t>
            </a:r>
            <a:endParaRPr kumimoji="0" sz="1500" b="0" i="0" u="none" strike="noStrike" kern="0" cap="none" spc="0" normalizeH="0" baseline="0" noProof="0" dirty="0">
              <a:ln>
                <a:noFill/>
              </a:ln>
              <a:solidFill>
                <a:srgbClr val="000000"/>
              </a:solidFill>
              <a:effectLst/>
              <a:uLnTx/>
              <a:uFillTx/>
              <a:latin typeface="Inter"/>
              <a:ea typeface="Inter"/>
              <a:cs typeface="Inter"/>
              <a:sym typeface="Inter"/>
            </a:endParaRPr>
          </a:p>
          <a:p>
            <a:pPr marL="0" marR="0" lvl="0" indent="0" algn="l" defTabSz="914400" rtl="0" eaLnBrk="1" fontAlgn="auto" latinLnBrk="0" hangingPunct="1">
              <a:lnSpc>
                <a:spcPct val="115000"/>
              </a:lnSpc>
              <a:spcBef>
                <a:spcPts val="0"/>
              </a:spcBef>
              <a:spcAft>
                <a:spcPts val="1200"/>
              </a:spcAft>
              <a:buClr>
                <a:srgbClr val="000000"/>
              </a:buClr>
              <a:buSzPts val="1500"/>
              <a:buFont typeface="Arial"/>
              <a:buNone/>
              <a:tabLst/>
              <a:defRPr/>
            </a:pPr>
            <a:endParaRPr kumimoji="0" sz="1500" b="0" i="0" u="none" strike="noStrike" kern="0" cap="none" spc="0" normalizeH="0" baseline="0" noProof="0" dirty="0">
              <a:ln>
                <a:noFill/>
              </a:ln>
              <a:solidFill>
                <a:srgbClr val="000000"/>
              </a:solidFill>
              <a:effectLst/>
              <a:uLnTx/>
              <a:uFillTx/>
              <a:latin typeface="Inter"/>
              <a:ea typeface="Inter"/>
              <a:cs typeface="Inter"/>
              <a:sym typeface="Inter"/>
            </a:endParaRPr>
          </a:p>
        </p:txBody>
      </p:sp>
      <p:pic>
        <p:nvPicPr>
          <p:cNvPr id="210" name="Google Shape;210;p23"/>
          <p:cNvPicPr preferRelativeResize="0"/>
          <p:nvPr/>
        </p:nvPicPr>
        <p:blipFill rotWithShape="1">
          <a:blip r:embed="rId3">
            <a:alphaModFix/>
          </a:blip>
          <a:srcRect/>
          <a:stretch/>
        </p:blipFill>
        <p:spPr>
          <a:xfrm>
            <a:off x="2320663" y="1883690"/>
            <a:ext cx="795528" cy="795528"/>
          </a:xfrm>
          <a:prstGeom prst="rect">
            <a:avLst/>
          </a:prstGeom>
          <a:noFill/>
          <a:ln>
            <a:noFill/>
          </a:ln>
        </p:spPr>
      </p:pic>
      <p:pic>
        <p:nvPicPr>
          <p:cNvPr id="211" name="Google Shape;211;p23"/>
          <p:cNvPicPr preferRelativeResize="0"/>
          <p:nvPr/>
        </p:nvPicPr>
        <p:blipFill rotWithShape="1">
          <a:blip r:embed="rId4">
            <a:alphaModFix/>
          </a:blip>
          <a:srcRect/>
          <a:stretch/>
        </p:blipFill>
        <p:spPr>
          <a:xfrm>
            <a:off x="825150" y="1945652"/>
            <a:ext cx="795528" cy="795528"/>
          </a:xfrm>
          <a:prstGeom prst="rect">
            <a:avLst/>
          </a:prstGeom>
          <a:noFill/>
          <a:ln>
            <a:noFill/>
          </a:ln>
        </p:spPr>
      </p:pic>
      <p:pic>
        <p:nvPicPr>
          <p:cNvPr id="212" name="Google Shape;212;p23"/>
          <p:cNvPicPr preferRelativeResize="0"/>
          <p:nvPr/>
        </p:nvPicPr>
        <p:blipFill rotWithShape="1">
          <a:blip r:embed="rId5">
            <a:alphaModFix/>
          </a:blip>
          <a:srcRect/>
          <a:stretch/>
        </p:blipFill>
        <p:spPr>
          <a:xfrm>
            <a:off x="2255812" y="3156562"/>
            <a:ext cx="925225" cy="921387"/>
          </a:xfrm>
          <a:prstGeom prst="rect">
            <a:avLst/>
          </a:prstGeom>
          <a:noFill/>
          <a:ln>
            <a:noFill/>
          </a:ln>
        </p:spPr>
      </p:pic>
      <p:pic>
        <p:nvPicPr>
          <p:cNvPr id="213" name="Google Shape;213;p23"/>
          <p:cNvPicPr preferRelativeResize="0"/>
          <p:nvPr/>
        </p:nvPicPr>
        <p:blipFill rotWithShape="1">
          <a:blip r:embed="rId6">
            <a:alphaModFix/>
          </a:blip>
          <a:srcRect/>
          <a:stretch/>
        </p:blipFill>
        <p:spPr>
          <a:xfrm>
            <a:off x="771412" y="3195662"/>
            <a:ext cx="925213" cy="925213"/>
          </a:xfrm>
          <a:prstGeom prst="rect">
            <a:avLst/>
          </a:prstGeom>
          <a:noFill/>
          <a:ln>
            <a:noFill/>
          </a:ln>
        </p:spPr>
      </p:pic>
      <p:sp>
        <p:nvSpPr>
          <p:cNvPr id="214" name="Google Shape;214;p23"/>
          <p:cNvSpPr/>
          <p:nvPr/>
        </p:nvSpPr>
        <p:spPr>
          <a:xfrm>
            <a:off x="672750" y="2611800"/>
            <a:ext cx="1087800" cy="318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4472C4"/>
                </a:solidFill>
                <a:effectLst/>
                <a:uLnTx/>
                <a:uFillTx/>
                <a:latin typeface="Inter"/>
                <a:ea typeface="Inter"/>
                <a:cs typeface="Inter"/>
                <a:sym typeface="Inter"/>
              </a:rPr>
              <a:t>Mail</a:t>
            </a:r>
            <a:endParaRPr kumimoji="0" sz="1400" b="1" i="0" u="none" strike="noStrike" kern="0" cap="none" spc="0" normalizeH="0" baseline="0" noProof="0" dirty="0">
              <a:ln>
                <a:noFill/>
              </a:ln>
              <a:solidFill>
                <a:srgbClr val="4472C4"/>
              </a:solidFill>
              <a:effectLst/>
              <a:uLnTx/>
              <a:uFillTx/>
              <a:latin typeface="Inter"/>
              <a:ea typeface="Inter"/>
              <a:cs typeface="Inter"/>
              <a:sym typeface="Inter"/>
            </a:endParaRPr>
          </a:p>
        </p:txBody>
      </p:sp>
      <p:sp>
        <p:nvSpPr>
          <p:cNvPr id="215" name="Google Shape;215;p23"/>
          <p:cNvSpPr/>
          <p:nvPr/>
        </p:nvSpPr>
        <p:spPr>
          <a:xfrm>
            <a:off x="2196750" y="2611800"/>
            <a:ext cx="1087800" cy="318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4472C4"/>
                </a:solidFill>
                <a:effectLst/>
                <a:uLnTx/>
                <a:uFillTx/>
                <a:latin typeface="Inter"/>
                <a:ea typeface="Inter"/>
                <a:cs typeface="Inter"/>
                <a:sym typeface="Inter"/>
              </a:rPr>
              <a:t>Phone</a:t>
            </a:r>
            <a:endParaRPr kumimoji="0" sz="1400" b="1" i="0" u="none" strike="noStrike" kern="0" cap="none" spc="0" normalizeH="0" baseline="0" noProof="0" dirty="0">
              <a:ln>
                <a:noFill/>
              </a:ln>
              <a:solidFill>
                <a:srgbClr val="4472C4"/>
              </a:solidFill>
              <a:effectLst/>
              <a:uLnTx/>
              <a:uFillTx/>
              <a:latin typeface="Inter"/>
              <a:ea typeface="Inter"/>
              <a:cs typeface="Inter"/>
              <a:sym typeface="Inter"/>
            </a:endParaRPr>
          </a:p>
        </p:txBody>
      </p:sp>
      <p:sp>
        <p:nvSpPr>
          <p:cNvPr id="216" name="Google Shape;216;p23"/>
          <p:cNvSpPr/>
          <p:nvPr/>
        </p:nvSpPr>
        <p:spPr>
          <a:xfrm>
            <a:off x="672750" y="3958263"/>
            <a:ext cx="1087800" cy="318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4472C4"/>
                </a:solidFill>
                <a:effectLst/>
                <a:uLnTx/>
                <a:uFillTx/>
                <a:latin typeface="Inter"/>
                <a:ea typeface="Inter"/>
                <a:cs typeface="Inter"/>
                <a:sym typeface="Inter"/>
              </a:rPr>
              <a:t>Web</a:t>
            </a:r>
            <a:endParaRPr kumimoji="0" sz="1400" b="1" i="0" u="none" strike="noStrike" kern="0" cap="none" spc="0" normalizeH="0" baseline="0" noProof="0" dirty="0">
              <a:ln>
                <a:noFill/>
              </a:ln>
              <a:solidFill>
                <a:srgbClr val="4472C4"/>
              </a:solidFill>
              <a:effectLst/>
              <a:uLnTx/>
              <a:uFillTx/>
              <a:latin typeface="Inter"/>
              <a:ea typeface="Inter"/>
              <a:cs typeface="Inter"/>
              <a:sym typeface="Inter"/>
            </a:endParaRPr>
          </a:p>
        </p:txBody>
      </p:sp>
      <p:sp>
        <p:nvSpPr>
          <p:cNvPr id="217" name="Google Shape;217;p23"/>
          <p:cNvSpPr/>
          <p:nvPr/>
        </p:nvSpPr>
        <p:spPr>
          <a:xfrm>
            <a:off x="2196750" y="3958263"/>
            <a:ext cx="1087800" cy="318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4472C4"/>
                </a:solidFill>
                <a:effectLst/>
                <a:uLnTx/>
                <a:uFillTx/>
                <a:latin typeface="Inter"/>
                <a:ea typeface="Inter"/>
                <a:cs typeface="Inter"/>
                <a:sym typeface="Inter"/>
              </a:rPr>
              <a:t>In-Person</a:t>
            </a:r>
            <a:endParaRPr kumimoji="0" sz="1400" b="1" i="0" u="none" strike="noStrike" kern="0" cap="none" spc="0" normalizeH="0" baseline="0" noProof="0" dirty="0">
              <a:ln>
                <a:noFill/>
              </a:ln>
              <a:solidFill>
                <a:srgbClr val="4472C4"/>
              </a:solidFill>
              <a:effectLst/>
              <a:uLnTx/>
              <a:uFillTx/>
              <a:latin typeface="Inter"/>
              <a:ea typeface="Inter"/>
              <a:cs typeface="Inter"/>
              <a:sym typeface="Inter"/>
            </a:endParaRPr>
          </a:p>
        </p:txBody>
      </p:sp>
      <p:sp>
        <p:nvSpPr>
          <p:cNvPr id="218" name="Google Shape;218;p23"/>
          <p:cNvSpPr/>
          <p:nvPr/>
        </p:nvSpPr>
        <p:spPr>
          <a:xfrm>
            <a:off x="496825" y="1210550"/>
            <a:ext cx="2991600" cy="5049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0" i="0" u="none" strike="noStrike" kern="0" cap="none" spc="0" normalizeH="0" baseline="0" noProof="0" dirty="0">
                <a:ln>
                  <a:noFill/>
                </a:ln>
                <a:solidFill>
                  <a:srgbClr val="FFFFFF"/>
                </a:solidFill>
                <a:effectLst/>
                <a:uLnTx/>
                <a:uFillTx/>
                <a:latin typeface="Inter"/>
                <a:ea typeface="Inter"/>
                <a:cs typeface="Inter"/>
                <a:sym typeface="Inter"/>
              </a:rPr>
              <a:t>There are 4 primary modes of data collection</a:t>
            </a:r>
            <a:endParaRPr kumimoji="0" sz="1400" b="0" i="0" u="none" strike="noStrike" kern="0" cap="none" spc="0" normalizeH="0" baseline="0" noProof="0" dirty="0">
              <a:ln>
                <a:noFill/>
              </a:ln>
              <a:solidFill>
                <a:srgbClr val="FFFFFF"/>
              </a:solidFill>
              <a:effectLst/>
              <a:uLnTx/>
              <a:uFillTx/>
              <a:latin typeface="Inter"/>
              <a:ea typeface="Inter"/>
              <a:cs typeface="Inter"/>
              <a:sym typeface="Inte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000"/>
              <a:buNone/>
            </a:pPr>
            <a:r>
              <a:rPr lang="en-SG" dirty="0"/>
              <a:t>Online methodology</a:t>
            </a:r>
            <a:endParaRPr dirty="0"/>
          </a:p>
        </p:txBody>
      </p:sp>
      <p:sp>
        <p:nvSpPr>
          <p:cNvPr id="225" name="Google Shape;225;p24"/>
          <p:cNvSpPr txBox="1">
            <a:spLocks noGrp="1"/>
          </p:cNvSpPr>
          <p:nvPr>
            <p:ph type="subTitle" idx="3"/>
          </p:nvPr>
        </p:nvSpPr>
        <p:spPr>
          <a:xfrm>
            <a:off x="400050" y="723900"/>
            <a:ext cx="8286900" cy="50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SG" sz="1600" dirty="0"/>
              <a:t>General population web surveys face sampling and coverage challenges</a:t>
            </a:r>
            <a:endParaRPr sz="1600" dirty="0"/>
          </a:p>
        </p:txBody>
      </p:sp>
      <p:sp>
        <p:nvSpPr>
          <p:cNvPr id="226" name="Google Shape;226;p24"/>
          <p:cNvSpPr txBox="1">
            <a:spLocks noGrp="1"/>
          </p:cNvSpPr>
          <p:nvPr>
            <p:ph type="body" idx="2"/>
          </p:nvPr>
        </p:nvSpPr>
        <p:spPr>
          <a:xfrm>
            <a:off x="3716675" y="2124600"/>
            <a:ext cx="5965200" cy="3340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100"/>
              <a:buFont typeface="Arial"/>
              <a:buNone/>
            </a:pPr>
            <a:r>
              <a:rPr lang="en-SG" sz="1300" dirty="0"/>
              <a:t>Utilize web surveys as part of a sequential mixed-mode design</a:t>
            </a:r>
            <a:endParaRPr sz="1300" dirty="0"/>
          </a:p>
          <a:p>
            <a:pPr marL="0" lvl="0" indent="0" algn="l" rtl="0">
              <a:lnSpc>
                <a:spcPct val="90000"/>
              </a:lnSpc>
              <a:spcBef>
                <a:spcPts val="0"/>
              </a:spcBef>
              <a:spcAft>
                <a:spcPts val="0"/>
              </a:spcAft>
              <a:buSzPts val="1400"/>
              <a:buNone/>
            </a:pPr>
            <a:endParaRPr sz="1000" dirty="0"/>
          </a:p>
          <a:p>
            <a:pPr marL="0" lvl="0" indent="0" algn="l" rtl="0">
              <a:lnSpc>
                <a:spcPct val="90000"/>
              </a:lnSpc>
              <a:spcBef>
                <a:spcPts val="0"/>
              </a:spcBef>
              <a:spcAft>
                <a:spcPts val="0"/>
              </a:spcAft>
              <a:buSzPts val="1400"/>
              <a:buNone/>
            </a:pPr>
            <a:endParaRPr sz="1000" dirty="0"/>
          </a:p>
          <a:p>
            <a:pPr marL="0" lvl="0" indent="0" algn="l" rtl="0">
              <a:lnSpc>
                <a:spcPct val="90000"/>
              </a:lnSpc>
              <a:spcBef>
                <a:spcPts val="0"/>
              </a:spcBef>
              <a:spcAft>
                <a:spcPts val="1200"/>
              </a:spcAft>
              <a:buSzPts val="1400"/>
              <a:buNone/>
            </a:pPr>
            <a:endParaRPr dirty="0"/>
          </a:p>
        </p:txBody>
      </p:sp>
      <p:sp>
        <p:nvSpPr>
          <p:cNvPr id="227" name="Google Shape;227;p24"/>
          <p:cNvSpPr txBox="1"/>
          <p:nvPr/>
        </p:nvSpPr>
        <p:spPr>
          <a:xfrm>
            <a:off x="287650" y="2124588"/>
            <a:ext cx="3000000" cy="1767600"/>
          </a:xfrm>
          <a:prstGeom prst="rect">
            <a:avLst/>
          </a:prstGeom>
          <a:noFill/>
          <a:ln>
            <a:noFill/>
          </a:ln>
        </p:spPr>
        <p:txBody>
          <a:bodyPr spcFirstLastPara="1" wrap="square" lIns="91425" tIns="91425" rIns="91425" bIns="91425" anchor="t" anchorCtr="0">
            <a:spAutoFit/>
          </a:bodyPr>
          <a:lstStyle/>
          <a:p>
            <a:pPr marL="457200" marR="0" lvl="0" indent="-317500" algn="l" defTabSz="914400" rtl="0" eaLnBrk="1" fontAlgn="auto" latinLnBrk="0" hangingPunct="1">
              <a:lnSpc>
                <a:spcPct val="115000"/>
              </a:lnSpc>
              <a:spcBef>
                <a:spcPts val="1000"/>
              </a:spcBef>
              <a:spcAft>
                <a:spcPts val="0"/>
              </a:spcAft>
              <a:buClr>
                <a:srgbClr val="000000"/>
              </a:buClr>
              <a:buSzPts val="1400"/>
              <a:buFont typeface="Inter"/>
              <a:buChar char="●"/>
              <a:tabLst/>
              <a:defRPr/>
            </a:pPr>
            <a:r>
              <a:rPr kumimoji="0" lang="en-SG" sz="1400" b="0" i="0" u="none" strike="noStrike" kern="0" cap="none" spc="0" normalizeH="0" baseline="0" noProof="0" dirty="0">
                <a:ln>
                  <a:noFill/>
                </a:ln>
                <a:solidFill>
                  <a:srgbClr val="000000"/>
                </a:solidFill>
                <a:effectLst/>
                <a:uLnTx/>
                <a:uFillTx/>
                <a:latin typeface="Inter"/>
                <a:ea typeface="Inter"/>
                <a:cs typeface="Inter"/>
                <a:sym typeface="Inter"/>
              </a:rPr>
              <a:t>No sampling frame for email addresses for general population </a:t>
            </a:r>
            <a:endParaRPr kumimoji="0" sz="1400" b="0" i="0" u="none" strike="noStrike" kern="0" cap="none" spc="0" normalizeH="0" baseline="0" noProof="0" dirty="0">
              <a:ln>
                <a:noFill/>
              </a:ln>
              <a:solidFill>
                <a:srgbClr val="000000"/>
              </a:solidFill>
              <a:effectLst/>
              <a:uLnTx/>
              <a:uFillTx/>
              <a:latin typeface="Inter"/>
              <a:ea typeface="Inter"/>
              <a:cs typeface="Inter"/>
              <a:sym typeface="Inter"/>
            </a:endParaRPr>
          </a:p>
          <a:p>
            <a:pPr marL="457200" marR="0" lvl="0" indent="-317500" algn="l" defTabSz="914400" rtl="0" eaLnBrk="1" fontAlgn="auto" latinLnBrk="0" hangingPunct="1">
              <a:lnSpc>
                <a:spcPct val="115000"/>
              </a:lnSpc>
              <a:spcBef>
                <a:spcPts val="1000"/>
              </a:spcBef>
              <a:spcAft>
                <a:spcPts val="0"/>
              </a:spcAft>
              <a:buClr>
                <a:srgbClr val="000000"/>
              </a:buClr>
              <a:buSzPts val="1400"/>
              <a:buFont typeface="Inter"/>
              <a:buChar char="●"/>
              <a:tabLst/>
              <a:defRPr/>
            </a:pPr>
            <a:r>
              <a:rPr kumimoji="0" lang="en-SG" sz="1400" b="0" i="0" u="none" strike="noStrike" kern="0" cap="none" spc="0" normalizeH="0" baseline="0" noProof="0" dirty="0">
                <a:ln>
                  <a:noFill/>
                </a:ln>
                <a:solidFill>
                  <a:srgbClr val="000000"/>
                </a:solidFill>
                <a:effectLst/>
                <a:uLnTx/>
                <a:uFillTx/>
                <a:latin typeface="Inter"/>
                <a:ea typeface="Inter"/>
                <a:cs typeface="Inter"/>
                <a:sym typeface="Inter"/>
              </a:rPr>
              <a:t>Coverage limitations with internet for general population</a:t>
            </a:r>
            <a:endParaRPr kumimoji="0" sz="1400" b="0" i="0" u="none" strike="noStrike" kern="0" cap="none" spc="0" normalizeH="0" baseline="0" noProof="0" dirty="0">
              <a:ln>
                <a:noFill/>
              </a:ln>
              <a:solidFill>
                <a:srgbClr val="000000"/>
              </a:solidFill>
              <a:effectLst/>
              <a:uLnTx/>
              <a:uFillTx/>
              <a:latin typeface="Inter"/>
              <a:ea typeface="Inter"/>
              <a:cs typeface="Inter"/>
              <a:sym typeface="Inter"/>
            </a:endParaRPr>
          </a:p>
        </p:txBody>
      </p:sp>
      <p:sp>
        <p:nvSpPr>
          <p:cNvPr id="228" name="Google Shape;228;p24"/>
          <p:cNvSpPr/>
          <p:nvPr/>
        </p:nvSpPr>
        <p:spPr>
          <a:xfrm>
            <a:off x="388425" y="1569525"/>
            <a:ext cx="3000000" cy="4143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1" i="0" u="none" strike="noStrike" kern="0" cap="none" spc="0" normalizeH="0" baseline="0" noProof="0" dirty="0">
                <a:ln>
                  <a:noFill/>
                </a:ln>
                <a:solidFill>
                  <a:srgbClr val="FFFFFF"/>
                </a:solidFill>
                <a:effectLst/>
                <a:uLnTx/>
                <a:uFillTx/>
                <a:latin typeface="Inter"/>
                <a:ea typeface="Inter"/>
                <a:cs typeface="Inter"/>
                <a:sym typeface="Inter"/>
              </a:rPr>
              <a:t>Challenge</a:t>
            </a:r>
            <a:endParaRPr kumimoji="0" sz="1600" b="1" i="0" u="none" strike="noStrike" kern="0" cap="none" spc="0" normalizeH="0" baseline="0" noProof="0" dirty="0">
              <a:ln>
                <a:noFill/>
              </a:ln>
              <a:solidFill>
                <a:srgbClr val="FFFFFF"/>
              </a:solidFill>
              <a:effectLst/>
              <a:uLnTx/>
              <a:uFillTx/>
              <a:latin typeface="Inter"/>
              <a:ea typeface="Inter"/>
              <a:cs typeface="Inter"/>
              <a:sym typeface="Inter"/>
            </a:endParaRPr>
          </a:p>
        </p:txBody>
      </p:sp>
      <p:sp>
        <p:nvSpPr>
          <p:cNvPr id="229" name="Google Shape;229;p24"/>
          <p:cNvSpPr/>
          <p:nvPr/>
        </p:nvSpPr>
        <p:spPr>
          <a:xfrm>
            <a:off x="3716675" y="1561075"/>
            <a:ext cx="5034300" cy="4143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1" i="0" u="none" strike="noStrike" kern="0" cap="none" spc="0" normalizeH="0" baseline="0" noProof="0" dirty="0">
                <a:ln>
                  <a:noFill/>
                </a:ln>
                <a:solidFill>
                  <a:srgbClr val="FFFFFF"/>
                </a:solidFill>
                <a:effectLst/>
                <a:uLnTx/>
                <a:uFillTx/>
                <a:latin typeface="Inter"/>
                <a:ea typeface="Inter"/>
                <a:cs typeface="Inter"/>
                <a:sym typeface="Inter"/>
              </a:rPr>
              <a:t>Solution</a:t>
            </a:r>
            <a:endParaRPr kumimoji="0" sz="1600" b="1" i="0" u="none" strike="noStrike" kern="0" cap="none" spc="0" normalizeH="0" baseline="0" noProof="0" dirty="0">
              <a:ln>
                <a:noFill/>
              </a:ln>
              <a:solidFill>
                <a:srgbClr val="FFFFFF"/>
              </a:solidFill>
              <a:effectLst/>
              <a:uLnTx/>
              <a:uFillTx/>
              <a:latin typeface="Inter"/>
              <a:ea typeface="Inter"/>
              <a:cs typeface="Inter"/>
              <a:sym typeface="Inter"/>
            </a:endParaRPr>
          </a:p>
        </p:txBody>
      </p:sp>
      <p:sp>
        <p:nvSpPr>
          <p:cNvPr id="230" name="Google Shape;230;p24"/>
          <p:cNvSpPr txBox="1"/>
          <p:nvPr/>
        </p:nvSpPr>
        <p:spPr>
          <a:xfrm>
            <a:off x="3665125" y="3482600"/>
            <a:ext cx="1352100" cy="869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en-SG" sz="1000" b="0" i="0" u="none" strike="noStrike" kern="0" cap="none" spc="0" normalizeH="0" baseline="0" noProof="0" dirty="0">
                <a:ln>
                  <a:noFill/>
                </a:ln>
                <a:solidFill>
                  <a:srgbClr val="000000"/>
                </a:solidFill>
                <a:effectLst/>
                <a:uLnTx/>
                <a:uFillTx/>
                <a:latin typeface="Inter"/>
                <a:ea typeface="Inter"/>
                <a:cs typeface="Inter"/>
                <a:sym typeface="Inter"/>
              </a:rPr>
              <a:t>Select a sample of addresses from a sample frame with high coverage</a:t>
            </a:r>
            <a:endParaRPr kumimoji="0" sz="1000" b="0" i="0" u="none" strike="noStrike" kern="0" cap="none" spc="0" normalizeH="0" baseline="0" noProof="0" dirty="0">
              <a:ln>
                <a:noFill/>
              </a:ln>
              <a:solidFill>
                <a:srgbClr val="000000"/>
              </a:solidFill>
              <a:effectLst/>
              <a:uLnTx/>
              <a:uFillTx/>
              <a:latin typeface="Inter"/>
              <a:ea typeface="Inter"/>
              <a:cs typeface="Inter"/>
              <a:sym typeface="Inter"/>
            </a:endParaRPr>
          </a:p>
        </p:txBody>
      </p:sp>
      <p:pic>
        <p:nvPicPr>
          <p:cNvPr id="231" name="Google Shape;231;p24"/>
          <p:cNvPicPr preferRelativeResize="0"/>
          <p:nvPr/>
        </p:nvPicPr>
        <p:blipFill rotWithShape="1">
          <a:blip r:embed="rId3">
            <a:alphaModFix/>
          </a:blip>
          <a:srcRect/>
          <a:stretch/>
        </p:blipFill>
        <p:spPr>
          <a:xfrm>
            <a:off x="3904988" y="2708552"/>
            <a:ext cx="795528" cy="795528"/>
          </a:xfrm>
          <a:prstGeom prst="rect">
            <a:avLst/>
          </a:prstGeom>
          <a:noFill/>
          <a:ln>
            <a:noFill/>
          </a:ln>
        </p:spPr>
      </p:pic>
      <p:pic>
        <p:nvPicPr>
          <p:cNvPr id="232" name="Google Shape;232;p24"/>
          <p:cNvPicPr preferRelativeResize="0"/>
          <p:nvPr/>
        </p:nvPicPr>
        <p:blipFill rotWithShape="1">
          <a:blip r:embed="rId4">
            <a:alphaModFix/>
          </a:blip>
          <a:srcRect/>
          <a:stretch/>
        </p:blipFill>
        <p:spPr>
          <a:xfrm>
            <a:off x="5722975" y="2708552"/>
            <a:ext cx="795528" cy="795528"/>
          </a:xfrm>
          <a:prstGeom prst="rect">
            <a:avLst/>
          </a:prstGeom>
          <a:noFill/>
          <a:ln>
            <a:noFill/>
          </a:ln>
        </p:spPr>
      </p:pic>
      <p:pic>
        <p:nvPicPr>
          <p:cNvPr id="233" name="Google Shape;233;p24"/>
          <p:cNvPicPr preferRelativeResize="0"/>
          <p:nvPr/>
        </p:nvPicPr>
        <p:blipFill rotWithShape="1">
          <a:blip r:embed="rId5">
            <a:alphaModFix/>
          </a:blip>
          <a:srcRect/>
          <a:stretch/>
        </p:blipFill>
        <p:spPr>
          <a:xfrm>
            <a:off x="7444413" y="2780551"/>
            <a:ext cx="651525" cy="651525"/>
          </a:xfrm>
          <a:prstGeom prst="rect">
            <a:avLst/>
          </a:prstGeom>
          <a:noFill/>
          <a:ln>
            <a:noFill/>
          </a:ln>
        </p:spPr>
      </p:pic>
      <p:sp>
        <p:nvSpPr>
          <p:cNvPr id="234" name="Google Shape;234;p24"/>
          <p:cNvSpPr txBox="1"/>
          <p:nvPr/>
        </p:nvSpPr>
        <p:spPr>
          <a:xfrm>
            <a:off x="5444687" y="3482600"/>
            <a:ext cx="1352100" cy="692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en-SG" sz="1000" b="0" i="0" u="none" strike="noStrike" kern="0" cap="none" spc="0" normalizeH="0" baseline="0" noProof="0" dirty="0">
                <a:ln>
                  <a:noFill/>
                </a:ln>
                <a:solidFill>
                  <a:srgbClr val="000000"/>
                </a:solidFill>
                <a:effectLst/>
                <a:uLnTx/>
                <a:uFillTx/>
                <a:latin typeface="Inter"/>
                <a:ea typeface="Inter"/>
                <a:cs typeface="Inter"/>
                <a:sym typeface="Inter"/>
              </a:rPr>
              <a:t>Mail “push-to-web” invitations to the selected sample</a:t>
            </a:r>
            <a:endParaRPr kumimoji="0" sz="1000" b="0" i="0" u="none" strike="noStrike" kern="0" cap="none" spc="0" normalizeH="0" baseline="0" noProof="0" dirty="0">
              <a:ln>
                <a:noFill/>
              </a:ln>
              <a:solidFill>
                <a:srgbClr val="000000"/>
              </a:solidFill>
              <a:effectLst/>
              <a:uLnTx/>
              <a:uFillTx/>
              <a:latin typeface="Inter"/>
              <a:ea typeface="Inter"/>
              <a:cs typeface="Inter"/>
              <a:sym typeface="Inter"/>
            </a:endParaRPr>
          </a:p>
        </p:txBody>
      </p:sp>
      <p:sp>
        <p:nvSpPr>
          <p:cNvPr id="235" name="Google Shape;235;p24"/>
          <p:cNvSpPr txBox="1"/>
          <p:nvPr/>
        </p:nvSpPr>
        <p:spPr>
          <a:xfrm>
            <a:off x="7094125" y="3482600"/>
            <a:ext cx="1352100" cy="869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en-SG" sz="1000" b="0" i="0" u="none" strike="noStrike" kern="0" cap="none" spc="0" normalizeH="0" baseline="0" noProof="0" dirty="0">
                <a:ln>
                  <a:noFill/>
                </a:ln>
                <a:solidFill>
                  <a:srgbClr val="000000"/>
                </a:solidFill>
                <a:effectLst/>
                <a:uLnTx/>
                <a:uFillTx/>
                <a:latin typeface="Inter"/>
                <a:ea typeface="Inter"/>
                <a:cs typeface="Inter"/>
                <a:sym typeface="Inter"/>
              </a:rPr>
              <a:t>Use other modes of data collection for non-responders to minimize bias</a:t>
            </a:r>
            <a:endParaRPr kumimoji="0" sz="1000" b="0" i="0" u="none" strike="noStrike" kern="0" cap="none" spc="0" normalizeH="0" baseline="0" noProof="0" dirty="0">
              <a:ln>
                <a:noFill/>
              </a:ln>
              <a:solidFill>
                <a:srgbClr val="000000"/>
              </a:solidFill>
              <a:effectLst/>
              <a:uLnTx/>
              <a:uFillTx/>
              <a:latin typeface="Inter"/>
              <a:ea typeface="Inter"/>
              <a:cs typeface="Inter"/>
              <a:sym typeface="Inter"/>
            </a:endParaRPr>
          </a:p>
        </p:txBody>
      </p:sp>
      <p:sp>
        <p:nvSpPr>
          <p:cNvPr id="236" name="Google Shape;236;p24"/>
          <p:cNvSpPr/>
          <p:nvPr/>
        </p:nvSpPr>
        <p:spPr>
          <a:xfrm rot="10800000" flipH="1">
            <a:off x="5076250" y="2689725"/>
            <a:ext cx="279300" cy="1625700"/>
          </a:xfrm>
          <a:prstGeom prst="rightBrace">
            <a:avLst>
              <a:gd name="adj1" fmla="val 0"/>
              <a:gd name="adj2" fmla="val 49510"/>
            </a:avLst>
          </a:prstGeom>
          <a:noFill/>
          <a:ln w="12700" cap="flat" cmpd="sng">
            <a:solidFill>
              <a:srgbClr val="F40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B100"/>
              </a:solidFill>
              <a:effectLst/>
              <a:uLnTx/>
              <a:uFillTx/>
              <a:latin typeface="Arial"/>
              <a:ea typeface="Arial"/>
              <a:cs typeface="Arial"/>
              <a:sym typeface="Arial"/>
            </a:endParaRPr>
          </a:p>
        </p:txBody>
      </p:sp>
      <p:sp>
        <p:nvSpPr>
          <p:cNvPr id="237" name="Google Shape;237;p24"/>
          <p:cNvSpPr/>
          <p:nvPr/>
        </p:nvSpPr>
        <p:spPr>
          <a:xfrm rot="10800000" flipH="1">
            <a:off x="6828850" y="2689725"/>
            <a:ext cx="279300" cy="1625700"/>
          </a:xfrm>
          <a:prstGeom prst="rightBrace">
            <a:avLst>
              <a:gd name="adj1" fmla="val 0"/>
              <a:gd name="adj2" fmla="val 49510"/>
            </a:avLst>
          </a:prstGeom>
          <a:noFill/>
          <a:ln w="12700" cap="flat" cmpd="sng">
            <a:solidFill>
              <a:srgbClr val="F40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B100"/>
              </a:solidFill>
              <a:effectLst/>
              <a:uLnTx/>
              <a:uFillTx/>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593725" y="354013"/>
            <a:ext cx="8165700" cy="4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SG" dirty="0">
                <a:latin typeface="Inter"/>
                <a:ea typeface="Inter"/>
                <a:cs typeface="Inter"/>
                <a:sym typeface="Inter"/>
              </a:rPr>
              <a:t>Countries Using Online Methodology</a:t>
            </a:r>
            <a:endParaRPr dirty="0">
              <a:latin typeface="Inter"/>
              <a:ea typeface="Inter"/>
              <a:cs typeface="Inter"/>
              <a:sym typeface="Inter"/>
            </a:endParaRPr>
          </a:p>
        </p:txBody>
      </p:sp>
      <p:grpSp>
        <p:nvGrpSpPr>
          <p:cNvPr id="244" name="Google Shape;244;p25"/>
          <p:cNvGrpSpPr/>
          <p:nvPr/>
        </p:nvGrpSpPr>
        <p:grpSpPr>
          <a:xfrm>
            <a:off x="1371616" y="1068427"/>
            <a:ext cx="6629320" cy="3343771"/>
            <a:chOff x="530225" y="577850"/>
            <a:chExt cx="8083551" cy="3987800"/>
          </a:xfrm>
        </p:grpSpPr>
        <p:sp>
          <p:nvSpPr>
            <p:cNvPr id="245" name="Google Shape;245;p25"/>
            <p:cNvSpPr/>
            <p:nvPr/>
          </p:nvSpPr>
          <p:spPr>
            <a:xfrm>
              <a:off x="4591050" y="3538538"/>
              <a:ext cx="285750" cy="287338"/>
            </a:xfrm>
            <a:custGeom>
              <a:avLst/>
              <a:gdLst/>
              <a:ahLst/>
              <a:cxnLst/>
              <a:rect l="l" t="t" r="r" b="b"/>
              <a:pathLst>
                <a:path w="102" h="103" extrusionOk="0">
                  <a:moveTo>
                    <a:pt x="38" y="98"/>
                  </a:moveTo>
                  <a:cubicBezTo>
                    <a:pt x="38" y="96"/>
                    <a:pt x="40" y="93"/>
                    <a:pt x="42" y="96"/>
                  </a:cubicBezTo>
                  <a:cubicBezTo>
                    <a:pt x="44" y="98"/>
                    <a:pt x="43" y="101"/>
                    <a:pt x="46" y="101"/>
                  </a:cubicBezTo>
                  <a:cubicBezTo>
                    <a:pt x="50" y="101"/>
                    <a:pt x="56" y="103"/>
                    <a:pt x="57" y="101"/>
                  </a:cubicBezTo>
                  <a:cubicBezTo>
                    <a:pt x="58" y="100"/>
                    <a:pt x="62" y="99"/>
                    <a:pt x="62" y="96"/>
                  </a:cubicBezTo>
                  <a:cubicBezTo>
                    <a:pt x="62" y="93"/>
                    <a:pt x="62" y="45"/>
                    <a:pt x="62" y="43"/>
                  </a:cubicBezTo>
                  <a:cubicBezTo>
                    <a:pt x="62" y="41"/>
                    <a:pt x="70" y="43"/>
                    <a:pt x="70" y="40"/>
                  </a:cubicBezTo>
                  <a:cubicBezTo>
                    <a:pt x="70" y="37"/>
                    <a:pt x="70" y="12"/>
                    <a:pt x="70" y="12"/>
                  </a:cubicBezTo>
                  <a:cubicBezTo>
                    <a:pt x="70" y="12"/>
                    <a:pt x="76" y="12"/>
                    <a:pt x="77" y="11"/>
                  </a:cubicBezTo>
                  <a:cubicBezTo>
                    <a:pt x="79" y="11"/>
                    <a:pt x="85" y="8"/>
                    <a:pt x="87" y="9"/>
                  </a:cubicBezTo>
                  <a:cubicBezTo>
                    <a:pt x="88" y="10"/>
                    <a:pt x="90" y="13"/>
                    <a:pt x="91" y="12"/>
                  </a:cubicBezTo>
                  <a:cubicBezTo>
                    <a:pt x="92" y="11"/>
                    <a:pt x="94" y="8"/>
                    <a:pt x="97" y="8"/>
                  </a:cubicBezTo>
                  <a:cubicBezTo>
                    <a:pt x="98" y="8"/>
                    <a:pt x="100" y="8"/>
                    <a:pt x="102" y="7"/>
                  </a:cubicBezTo>
                  <a:cubicBezTo>
                    <a:pt x="102" y="6"/>
                    <a:pt x="101" y="6"/>
                    <a:pt x="101" y="5"/>
                  </a:cubicBezTo>
                  <a:cubicBezTo>
                    <a:pt x="101" y="3"/>
                    <a:pt x="87" y="6"/>
                    <a:pt x="84" y="7"/>
                  </a:cubicBezTo>
                  <a:cubicBezTo>
                    <a:pt x="82" y="7"/>
                    <a:pt x="74" y="9"/>
                    <a:pt x="72" y="7"/>
                  </a:cubicBezTo>
                  <a:cubicBezTo>
                    <a:pt x="70" y="6"/>
                    <a:pt x="54" y="7"/>
                    <a:pt x="54" y="7"/>
                  </a:cubicBezTo>
                  <a:cubicBezTo>
                    <a:pt x="51" y="5"/>
                    <a:pt x="51" y="5"/>
                    <a:pt x="51" y="5"/>
                  </a:cubicBezTo>
                  <a:cubicBezTo>
                    <a:pt x="51" y="5"/>
                    <a:pt x="26" y="5"/>
                    <a:pt x="24" y="5"/>
                  </a:cubicBezTo>
                  <a:cubicBezTo>
                    <a:pt x="21" y="5"/>
                    <a:pt x="19" y="4"/>
                    <a:pt x="16" y="3"/>
                  </a:cubicBezTo>
                  <a:cubicBezTo>
                    <a:pt x="14" y="1"/>
                    <a:pt x="12" y="1"/>
                    <a:pt x="9" y="2"/>
                  </a:cubicBezTo>
                  <a:cubicBezTo>
                    <a:pt x="6" y="3"/>
                    <a:pt x="7" y="0"/>
                    <a:pt x="5" y="0"/>
                  </a:cubicBezTo>
                  <a:cubicBezTo>
                    <a:pt x="3" y="0"/>
                    <a:pt x="2" y="3"/>
                    <a:pt x="2" y="3"/>
                  </a:cubicBezTo>
                  <a:cubicBezTo>
                    <a:pt x="0" y="3"/>
                    <a:pt x="0" y="3"/>
                    <a:pt x="0" y="3"/>
                  </a:cubicBezTo>
                  <a:cubicBezTo>
                    <a:pt x="0" y="6"/>
                    <a:pt x="2" y="10"/>
                    <a:pt x="4" y="14"/>
                  </a:cubicBezTo>
                  <a:cubicBezTo>
                    <a:pt x="7" y="17"/>
                    <a:pt x="10" y="24"/>
                    <a:pt x="12" y="30"/>
                  </a:cubicBezTo>
                  <a:cubicBezTo>
                    <a:pt x="14" y="36"/>
                    <a:pt x="19" y="42"/>
                    <a:pt x="20" y="47"/>
                  </a:cubicBezTo>
                  <a:cubicBezTo>
                    <a:pt x="22" y="51"/>
                    <a:pt x="19" y="58"/>
                    <a:pt x="21" y="60"/>
                  </a:cubicBezTo>
                  <a:cubicBezTo>
                    <a:pt x="22" y="63"/>
                    <a:pt x="23" y="68"/>
                    <a:pt x="24" y="73"/>
                  </a:cubicBezTo>
                  <a:cubicBezTo>
                    <a:pt x="24" y="78"/>
                    <a:pt x="25" y="88"/>
                    <a:pt x="29" y="93"/>
                  </a:cubicBezTo>
                  <a:cubicBezTo>
                    <a:pt x="31" y="94"/>
                    <a:pt x="32" y="96"/>
                    <a:pt x="34" y="99"/>
                  </a:cubicBezTo>
                  <a:cubicBezTo>
                    <a:pt x="36" y="99"/>
                    <a:pt x="38" y="99"/>
                    <a:pt x="38" y="9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6" name="Google Shape;246;p25"/>
            <p:cNvSpPr/>
            <p:nvPr/>
          </p:nvSpPr>
          <p:spPr>
            <a:xfrm>
              <a:off x="4876800" y="3508375"/>
              <a:ext cx="177800" cy="155575"/>
            </a:xfrm>
            <a:custGeom>
              <a:avLst/>
              <a:gdLst/>
              <a:ahLst/>
              <a:cxnLst/>
              <a:rect l="l" t="t" r="r" b="b"/>
              <a:pathLst>
                <a:path w="64" h="56" extrusionOk="0">
                  <a:moveTo>
                    <a:pt x="43" y="3"/>
                  </a:moveTo>
                  <a:cubicBezTo>
                    <a:pt x="41" y="0"/>
                    <a:pt x="41" y="0"/>
                    <a:pt x="41" y="0"/>
                  </a:cubicBezTo>
                  <a:cubicBezTo>
                    <a:pt x="34" y="0"/>
                    <a:pt x="34" y="0"/>
                    <a:pt x="34" y="0"/>
                  </a:cubicBezTo>
                  <a:cubicBezTo>
                    <a:pt x="30" y="2"/>
                    <a:pt x="30" y="3"/>
                    <a:pt x="30" y="4"/>
                  </a:cubicBezTo>
                  <a:cubicBezTo>
                    <a:pt x="30" y="6"/>
                    <a:pt x="26" y="9"/>
                    <a:pt x="23" y="10"/>
                  </a:cubicBezTo>
                  <a:cubicBezTo>
                    <a:pt x="19" y="11"/>
                    <a:pt x="16" y="18"/>
                    <a:pt x="14" y="19"/>
                  </a:cubicBezTo>
                  <a:cubicBezTo>
                    <a:pt x="12" y="20"/>
                    <a:pt x="6" y="18"/>
                    <a:pt x="4" y="18"/>
                  </a:cubicBezTo>
                  <a:cubicBezTo>
                    <a:pt x="3" y="17"/>
                    <a:pt x="2" y="18"/>
                    <a:pt x="0" y="18"/>
                  </a:cubicBezTo>
                  <a:cubicBezTo>
                    <a:pt x="1" y="20"/>
                    <a:pt x="4" y="23"/>
                    <a:pt x="5" y="23"/>
                  </a:cubicBezTo>
                  <a:cubicBezTo>
                    <a:pt x="6" y="23"/>
                    <a:pt x="6" y="31"/>
                    <a:pt x="9" y="32"/>
                  </a:cubicBezTo>
                  <a:cubicBezTo>
                    <a:pt x="12" y="34"/>
                    <a:pt x="17" y="36"/>
                    <a:pt x="17" y="38"/>
                  </a:cubicBezTo>
                  <a:cubicBezTo>
                    <a:pt x="17" y="40"/>
                    <a:pt x="20" y="42"/>
                    <a:pt x="20" y="44"/>
                  </a:cubicBezTo>
                  <a:cubicBezTo>
                    <a:pt x="20" y="46"/>
                    <a:pt x="23" y="50"/>
                    <a:pt x="26" y="50"/>
                  </a:cubicBezTo>
                  <a:cubicBezTo>
                    <a:pt x="31" y="50"/>
                    <a:pt x="31" y="52"/>
                    <a:pt x="31" y="53"/>
                  </a:cubicBezTo>
                  <a:cubicBezTo>
                    <a:pt x="31" y="55"/>
                    <a:pt x="38" y="53"/>
                    <a:pt x="39" y="55"/>
                  </a:cubicBezTo>
                  <a:cubicBezTo>
                    <a:pt x="40" y="56"/>
                    <a:pt x="47" y="55"/>
                    <a:pt x="48" y="56"/>
                  </a:cubicBezTo>
                  <a:cubicBezTo>
                    <a:pt x="51" y="54"/>
                    <a:pt x="55" y="50"/>
                    <a:pt x="56" y="48"/>
                  </a:cubicBezTo>
                  <a:cubicBezTo>
                    <a:pt x="59" y="45"/>
                    <a:pt x="57" y="41"/>
                    <a:pt x="59" y="40"/>
                  </a:cubicBezTo>
                  <a:cubicBezTo>
                    <a:pt x="60" y="39"/>
                    <a:pt x="64" y="35"/>
                    <a:pt x="63" y="34"/>
                  </a:cubicBezTo>
                  <a:cubicBezTo>
                    <a:pt x="61" y="34"/>
                    <a:pt x="63" y="30"/>
                    <a:pt x="60" y="28"/>
                  </a:cubicBezTo>
                  <a:cubicBezTo>
                    <a:pt x="58" y="26"/>
                    <a:pt x="63" y="25"/>
                    <a:pt x="63" y="21"/>
                  </a:cubicBezTo>
                  <a:cubicBezTo>
                    <a:pt x="62" y="17"/>
                    <a:pt x="63" y="9"/>
                    <a:pt x="62" y="9"/>
                  </a:cubicBezTo>
                  <a:cubicBezTo>
                    <a:pt x="61" y="8"/>
                    <a:pt x="56" y="7"/>
                    <a:pt x="53" y="5"/>
                  </a:cubicBezTo>
                  <a:cubicBezTo>
                    <a:pt x="50" y="3"/>
                    <a:pt x="43" y="3"/>
                    <a:pt x="43"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7" name="Google Shape;247;p25"/>
            <p:cNvSpPr/>
            <p:nvPr/>
          </p:nvSpPr>
          <p:spPr>
            <a:xfrm>
              <a:off x="4764088" y="3559175"/>
              <a:ext cx="201613" cy="217488"/>
            </a:xfrm>
            <a:custGeom>
              <a:avLst/>
              <a:gdLst/>
              <a:ahLst/>
              <a:cxnLst/>
              <a:rect l="l" t="t" r="r" b="b"/>
              <a:pathLst>
                <a:path w="72" h="78" extrusionOk="0">
                  <a:moveTo>
                    <a:pt x="66" y="32"/>
                  </a:moveTo>
                  <a:cubicBezTo>
                    <a:pt x="63" y="32"/>
                    <a:pt x="60" y="28"/>
                    <a:pt x="60" y="26"/>
                  </a:cubicBezTo>
                  <a:cubicBezTo>
                    <a:pt x="60" y="24"/>
                    <a:pt x="57" y="22"/>
                    <a:pt x="57" y="20"/>
                  </a:cubicBezTo>
                  <a:cubicBezTo>
                    <a:pt x="57" y="18"/>
                    <a:pt x="52" y="16"/>
                    <a:pt x="49" y="14"/>
                  </a:cubicBezTo>
                  <a:cubicBezTo>
                    <a:pt x="46" y="13"/>
                    <a:pt x="46" y="5"/>
                    <a:pt x="45" y="5"/>
                  </a:cubicBezTo>
                  <a:cubicBezTo>
                    <a:pt x="44" y="5"/>
                    <a:pt x="41" y="2"/>
                    <a:pt x="40" y="0"/>
                  </a:cubicBezTo>
                  <a:cubicBezTo>
                    <a:pt x="38" y="1"/>
                    <a:pt x="36" y="1"/>
                    <a:pt x="35" y="1"/>
                  </a:cubicBezTo>
                  <a:cubicBezTo>
                    <a:pt x="32" y="1"/>
                    <a:pt x="30" y="4"/>
                    <a:pt x="29" y="5"/>
                  </a:cubicBezTo>
                  <a:cubicBezTo>
                    <a:pt x="28" y="6"/>
                    <a:pt x="26" y="3"/>
                    <a:pt x="25" y="2"/>
                  </a:cubicBezTo>
                  <a:cubicBezTo>
                    <a:pt x="23" y="1"/>
                    <a:pt x="17" y="4"/>
                    <a:pt x="15" y="4"/>
                  </a:cubicBezTo>
                  <a:cubicBezTo>
                    <a:pt x="14" y="5"/>
                    <a:pt x="8" y="5"/>
                    <a:pt x="8" y="5"/>
                  </a:cubicBezTo>
                  <a:cubicBezTo>
                    <a:pt x="8" y="5"/>
                    <a:pt x="8" y="30"/>
                    <a:pt x="8" y="33"/>
                  </a:cubicBezTo>
                  <a:cubicBezTo>
                    <a:pt x="8" y="36"/>
                    <a:pt x="0" y="34"/>
                    <a:pt x="0" y="36"/>
                  </a:cubicBezTo>
                  <a:cubicBezTo>
                    <a:pt x="0" y="37"/>
                    <a:pt x="0" y="48"/>
                    <a:pt x="0" y="60"/>
                  </a:cubicBezTo>
                  <a:cubicBezTo>
                    <a:pt x="2" y="60"/>
                    <a:pt x="3" y="61"/>
                    <a:pt x="4" y="62"/>
                  </a:cubicBezTo>
                  <a:cubicBezTo>
                    <a:pt x="5" y="64"/>
                    <a:pt x="7" y="70"/>
                    <a:pt x="6" y="71"/>
                  </a:cubicBezTo>
                  <a:cubicBezTo>
                    <a:pt x="6" y="73"/>
                    <a:pt x="5" y="72"/>
                    <a:pt x="5" y="73"/>
                  </a:cubicBezTo>
                  <a:cubicBezTo>
                    <a:pt x="5" y="74"/>
                    <a:pt x="4" y="77"/>
                    <a:pt x="6" y="77"/>
                  </a:cubicBezTo>
                  <a:cubicBezTo>
                    <a:pt x="8" y="77"/>
                    <a:pt x="12" y="78"/>
                    <a:pt x="14" y="76"/>
                  </a:cubicBezTo>
                  <a:cubicBezTo>
                    <a:pt x="16" y="74"/>
                    <a:pt x="21" y="70"/>
                    <a:pt x="21" y="68"/>
                  </a:cubicBezTo>
                  <a:cubicBezTo>
                    <a:pt x="22" y="66"/>
                    <a:pt x="23" y="61"/>
                    <a:pt x="27" y="64"/>
                  </a:cubicBezTo>
                  <a:cubicBezTo>
                    <a:pt x="31" y="66"/>
                    <a:pt x="31" y="67"/>
                    <a:pt x="36" y="67"/>
                  </a:cubicBezTo>
                  <a:cubicBezTo>
                    <a:pt x="42" y="67"/>
                    <a:pt x="43" y="66"/>
                    <a:pt x="44" y="63"/>
                  </a:cubicBezTo>
                  <a:cubicBezTo>
                    <a:pt x="45" y="60"/>
                    <a:pt x="44" y="57"/>
                    <a:pt x="47" y="57"/>
                  </a:cubicBezTo>
                  <a:cubicBezTo>
                    <a:pt x="50" y="57"/>
                    <a:pt x="54" y="54"/>
                    <a:pt x="54" y="52"/>
                  </a:cubicBezTo>
                  <a:cubicBezTo>
                    <a:pt x="54" y="50"/>
                    <a:pt x="55" y="47"/>
                    <a:pt x="57" y="47"/>
                  </a:cubicBezTo>
                  <a:cubicBezTo>
                    <a:pt x="59" y="47"/>
                    <a:pt x="63" y="44"/>
                    <a:pt x="64" y="42"/>
                  </a:cubicBezTo>
                  <a:cubicBezTo>
                    <a:pt x="64" y="39"/>
                    <a:pt x="68" y="40"/>
                    <a:pt x="69" y="39"/>
                  </a:cubicBezTo>
                  <a:cubicBezTo>
                    <a:pt x="69" y="38"/>
                    <a:pt x="70" y="37"/>
                    <a:pt x="72" y="35"/>
                  </a:cubicBezTo>
                  <a:cubicBezTo>
                    <a:pt x="72" y="35"/>
                    <a:pt x="71" y="35"/>
                    <a:pt x="71" y="35"/>
                  </a:cubicBezTo>
                  <a:cubicBezTo>
                    <a:pt x="71" y="34"/>
                    <a:pt x="71" y="32"/>
                    <a:pt x="66" y="3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8" name="Google Shape;248;p25"/>
            <p:cNvSpPr/>
            <p:nvPr/>
          </p:nvSpPr>
          <p:spPr>
            <a:xfrm>
              <a:off x="4999038" y="3744913"/>
              <a:ext cx="30163" cy="39688"/>
            </a:xfrm>
            <a:custGeom>
              <a:avLst/>
              <a:gdLst/>
              <a:ahLst/>
              <a:cxnLst/>
              <a:rect l="l" t="t" r="r" b="b"/>
              <a:pathLst>
                <a:path w="11" h="14" extrusionOk="0">
                  <a:moveTo>
                    <a:pt x="6" y="0"/>
                  </a:moveTo>
                  <a:cubicBezTo>
                    <a:pt x="4" y="0"/>
                    <a:pt x="0" y="5"/>
                    <a:pt x="0" y="6"/>
                  </a:cubicBezTo>
                  <a:cubicBezTo>
                    <a:pt x="0" y="7"/>
                    <a:pt x="3" y="13"/>
                    <a:pt x="5" y="13"/>
                  </a:cubicBezTo>
                  <a:cubicBezTo>
                    <a:pt x="8" y="14"/>
                    <a:pt x="10" y="13"/>
                    <a:pt x="10" y="12"/>
                  </a:cubicBezTo>
                  <a:cubicBezTo>
                    <a:pt x="10" y="11"/>
                    <a:pt x="10" y="10"/>
                    <a:pt x="11" y="10"/>
                  </a:cubicBezTo>
                  <a:cubicBezTo>
                    <a:pt x="11" y="8"/>
                    <a:pt x="10" y="5"/>
                    <a:pt x="10" y="3"/>
                  </a:cubicBezTo>
                  <a:cubicBezTo>
                    <a:pt x="9" y="2"/>
                    <a:pt x="7" y="0"/>
                    <a:pt x="6"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49" name="Google Shape;249;p25"/>
            <p:cNvSpPr/>
            <p:nvPr/>
          </p:nvSpPr>
          <p:spPr>
            <a:xfrm>
              <a:off x="4918075" y="3810000"/>
              <a:ext cx="50800" cy="55563"/>
            </a:xfrm>
            <a:custGeom>
              <a:avLst/>
              <a:gdLst/>
              <a:ahLst/>
              <a:cxnLst/>
              <a:rect l="l" t="t" r="r" b="b"/>
              <a:pathLst>
                <a:path w="18" h="20" extrusionOk="0">
                  <a:moveTo>
                    <a:pt x="13" y="2"/>
                  </a:moveTo>
                  <a:cubicBezTo>
                    <a:pt x="12" y="0"/>
                    <a:pt x="6" y="3"/>
                    <a:pt x="5" y="5"/>
                  </a:cubicBezTo>
                  <a:cubicBezTo>
                    <a:pt x="4" y="7"/>
                    <a:pt x="0" y="13"/>
                    <a:pt x="0" y="13"/>
                  </a:cubicBezTo>
                  <a:cubicBezTo>
                    <a:pt x="5" y="19"/>
                    <a:pt x="5" y="19"/>
                    <a:pt x="5" y="19"/>
                  </a:cubicBezTo>
                  <a:cubicBezTo>
                    <a:pt x="8" y="20"/>
                    <a:pt x="8" y="20"/>
                    <a:pt x="8" y="20"/>
                  </a:cubicBezTo>
                  <a:cubicBezTo>
                    <a:pt x="8" y="20"/>
                    <a:pt x="9" y="17"/>
                    <a:pt x="10" y="15"/>
                  </a:cubicBezTo>
                  <a:cubicBezTo>
                    <a:pt x="11" y="13"/>
                    <a:pt x="15" y="16"/>
                    <a:pt x="15" y="14"/>
                  </a:cubicBezTo>
                  <a:cubicBezTo>
                    <a:pt x="15" y="12"/>
                    <a:pt x="18" y="10"/>
                    <a:pt x="18" y="8"/>
                  </a:cubicBezTo>
                  <a:cubicBezTo>
                    <a:pt x="18" y="6"/>
                    <a:pt x="14" y="4"/>
                    <a:pt x="13"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0" name="Google Shape;250;p25"/>
            <p:cNvSpPr/>
            <p:nvPr/>
          </p:nvSpPr>
          <p:spPr>
            <a:xfrm>
              <a:off x="4686300" y="3656013"/>
              <a:ext cx="360363" cy="317500"/>
            </a:xfrm>
            <a:custGeom>
              <a:avLst/>
              <a:gdLst/>
              <a:ahLst/>
              <a:cxnLst/>
              <a:rect l="l" t="t" r="r" b="b"/>
              <a:pathLst>
                <a:path w="129" h="114" extrusionOk="0">
                  <a:moveTo>
                    <a:pt x="123" y="42"/>
                  </a:moveTo>
                  <a:cubicBezTo>
                    <a:pt x="123" y="42"/>
                    <a:pt x="123" y="42"/>
                    <a:pt x="123" y="42"/>
                  </a:cubicBezTo>
                  <a:cubicBezTo>
                    <a:pt x="122" y="42"/>
                    <a:pt x="122" y="43"/>
                    <a:pt x="122" y="44"/>
                  </a:cubicBezTo>
                  <a:cubicBezTo>
                    <a:pt x="122" y="45"/>
                    <a:pt x="120" y="46"/>
                    <a:pt x="117" y="45"/>
                  </a:cubicBezTo>
                  <a:cubicBezTo>
                    <a:pt x="115" y="45"/>
                    <a:pt x="112" y="39"/>
                    <a:pt x="112" y="38"/>
                  </a:cubicBezTo>
                  <a:cubicBezTo>
                    <a:pt x="112" y="37"/>
                    <a:pt x="116" y="32"/>
                    <a:pt x="118" y="32"/>
                  </a:cubicBezTo>
                  <a:cubicBezTo>
                    <a:pt x="119" y="32"/>
                    <a:pt x="121" y="34"/>
                    <a:pt x="122" y="35"/>
                  </a:cubicBezTo>
                  <a:cubicBezTo>
                    <a:pt x="122" y="34"/>
                    <a:pt x="122" y="33"/>
                    <a:pt x="122" y="33"/>
                  </a:cubicBezTo>
                  <a:cubicBezTo>
                    <a:pt x="122" y="32"/>
                    <a:pt x="124" y="20"/>
                    <a:pt x="122" y="18"/>
                  </a:cubicBezTo>
                  <a:cubicBezTo>
                    <a:pt x="119" y="17"/>
                    <a:pt x="117" y="5"/>
                    <a:pt x="117" y="3"/>
                  </a:cubicBezTo>
                  <a:cubicBezTo>
                    <a:pt x="116" y="2"/>
                    <a:pt x="108" y="3"/>
                    <a:pt x="107" y="2"/>
                  </a:cubicBezTo>
                  <a:cubicBezTo>
                    <a:pt x="106" y="0"/>
                    <a:pt x="100" y="1"/>
                    <a:pt x="100" y="0"/>
                  </a:cubicBezTo>
                  <a:cubicBezTo>
                    <a:pt x="98" y="2"/>
                    <a:pt x="97" y="3"/>
                    <a:pt x="97" y="4"/>
                  </a:cubicBezTo>
                  <a:cubicBezTo>
                    <a:pt x="96" y="5"/>
                    <a:pt x="92" y="4"/>
                    <a:pt x="92" y="7"/>
                  </a:cubicBezTo>
                  <a:cubicBezTo>
                    <a:pt x="91" y="9"/>
                    <a:pt x="87" y="12"/>
                    <a:pt x="85" y="12"/>
                  </a:cubicBezTo>
                  <a:cubicBezTo>
                    <a:pt x="83" y="12"/>
                    <a:pt x="82" y="15"/>
                    <a:pt x="82" y="17"/>
                  </a:cubicBezTo>
                  <a:cubicBezTo>
                    <a:pt x="82" y="19"/>
                    <a:pt x="78" y="22"/>
                    <a:pt x="75" y="22"/>
                  </a:cubicBezTo>
                  <a:cubicBezTo>
                    <a:pt x="72" y="22"/>
                    <a:pt x="73" y="25"/>
                    <a:pt x="72" y="28"/>
                  </a:cubicBezTo>
                  <a:cubicBezTo>
                    <a:pt x="71" y="31"/>
                    <a:pt x="70" y="32"/>
                    <a:pt x="64" y="32"/>
                  </a:cubicBezTo>
                  <a:cubicBezTo>
                    <a:pt x="59" y="32"/>
                    <a:pt x="59" y="31"/>
                    <a:pt x="55" y="29"/>
                  </a:cubicBezTo>
                  <a:cubicBezTo>
                    <a:pt x="51" y="26"/>
                    <a:pt x="50" y="31"/>
                    <a:pt x="49" y="33"/>
                  </a:cubicBezTo>
                  <a:cubicBezTo>
                    <a:pt x="49" y="35"/>
                    <a:pt x="44" y="39"/>
                    <a:pt x="42" y="41"/>
                  </a:cubicBezTo>
                  <a:cubicBezTo>
                    <a:pt x="40" y="43"/>
                    <a:pt x="36" y="42"/>
                    <a:pt x="34" y="42"/>
                  </a:cubicBezTo>
                  <a:cubicBezTo>
                    <a:pt x="32" y="42"/>
                    <a:pt x="33" y="39"/>
                    <a:pt x="33" y="38"/>
                  </a:cubicBezTo>
                  <a:cubicBezTo>
                    <a:pt x="33" y="37"/>
                    <a:pt x="34" y="38"/>
                    <a:pt x="34" y="36"/>
                  </a:cubicBezTo>
                  <a:cubicBezTo>
                    <a:pt x="35" y="35"/>
                    <a:pt x="33" y="29"/>
                    <a:pt x="32" y="27"/>
                  </a:cubicBezTo>
                  <a:cubicBezTo>
                    <a:pt x="31" y="26"/>
                    <a:pt x="30" y="25"/>
                    <a:pt x="28" y="25"/>
                  </a:cubicBezTo>
                  <a:cubicBezTo>
                    <a:pt x="28" y="38"/>
                    <a:pt x="28" y="53"/>
                    <a:pt x="28" y="54"/>
                  </a:cubicBezTo>
                  <a:cubicBezTo>
                    <a:pt x="28" y="57"/>
                    <a:pt x="24" y="58"/>
                    <a:pt x="23" y="59"/>
                  </a:cubicBezTo>
                  <a:cubicBezTo>
                    <a:pt x="22" y="61"/>
                    <a:pt x="16" y="59"/>
                    <a:pt x="12" y="59"/>
                  </a:cubicBezTo>
                  <a:cubicBezTo>
                    <a:pt x="9" y="59"/>
                    <a:pt x="10" y="56"/>
                    <a:pt x="8" y="54"/>
                  </a:cubicBezTo>
                  <a:cubicBezTo>
                    <a:pt x="6" y="51"/>
                    <a:pt x="4" y="54"/>
                    <a:pt x="4" y="56"/>
                  </a:cubicBezTo>
                  <a:cubicBezTo>
                    <a:pt x="4" y="57"/>
                    <a:pt x="2" y="57"/>
                    <a:pt x="0" y="57"/>
                  </a:cubicBezTo>
                  <a:cubicBezTo>
                    <a:pt x="3" y="61"/>
                    <a:pt x="5" y="66"/>
                    <a:pt x="6" y="70"/>
                  </a:cubicBezTo>
                  <a:cubicBezTo>
                    <a:pt x="8" y="76"/>
                    <a:pt x="13" y="82"/>
                    <a:pt x="14" y="86"/>
                  </a:cubicBezTo>
                  <a:cubicBezTo>
                    <a:pt x="15" y="89"/>
                    <a:pt x="16" y="93"/>
                    <a:pt x="14" y="93"/>
                  </a:cubicBezTo>
                  <a:cubicBezTo>
                    <a:pt x="11" y="94"/>
                    <a:pt x="11" y="96"/>
                    <a:pt x="14" y="100"/>
                  </a:cubicBezTo>
                  <a:cubicBezTo>
                    <a:pt x="17" y="104"/>
                    <a:pt x="14" y="106"/>
                    <a:pt x="17" y="107"/>
                  </a:cubicBezTo>
                  <a:cubicBezTo>
                    <a:pt x="19" y="107"/>
                    <a:pt x="18" y="109"/>
                    <a:pt x="20" y="109"/>
                  </a:cubicBezTo>
                  <a:cubicBezTo>
                    <a:pt x="22" y="109"/>
                    <a:pt x="23" y="111"/>
                    <a:pt x="24" y="112"/>
                  </a:cubicBezTo>
                  <a:cubicBezTo>
                    <a:pt x="25" y="114"/>
                    <a:pt x="28" y="114"/>
                    <a:pt x="29" y="112"/>
                  </a:cubicBezTo>
                  <a:cubicBezTo>
                    <a:pt x="31" y="110"/>
                    <a:pt x="35" y="109"/>
                    <a:pt x="39" y="109"/>
                  </a:cubicBezTo>
                  <a:cubicBezTo>
                    <a:pt x="43" y="109"/>
                    <a:pt x="42" y="107"/>
                    <a:pt x="46" y="106"/>
                  </a:cubicBezTo>
                  <a:cubicBezTo>
                    <a:pt x="50" y="105"/>
                    <a:pt x="55" y="105"/>
                    <a:pt x="59" y="106"/>
                  </a:cubicBezTo>
                  <a:cubicBezTo>
                    <a:pt x="62" y="107"/>
                    <a:pt x="65" y="106"/>
                    <a:pt x="66" y="105"/>
                  </a:cubicBezTo>
                  <a:cubicBezTo>
                    <a:pt x="68" y="104"/>
                    <a:pt x="71" y="107"/>
                    <a:pt x="72" y="104"/>
                  </a:cubicBezTo>
                  <a:cubicBezTo>
                    <a:pt x="72" y="101"/>
                    <a:pt x="75" y="102"/>
                    <a:pt x="78" y="102"/>
                  </a:cubicBezTo>
                  <a:cubicBezTo>
                    <a:pt x="81" y="102"/>
                    <a:pt x="89" y="97"/>
                    <a:pt x="95" y="91"/>
                  </a:cubicBezTo>
                  <a:cubicBezTo>
                    <a:pt x="101" y="86"/>
                    <a:pt x="111" y="74"/>
                    <a:pt x="114" y="68"/>
                  </a:cubicBezTo>
                  <a:cubicBezTo>
                    <a:pt x="117" y="62"/>
                    <a:pt x="123" y="58"/>
                    <a:pt x="125" y="55"/>
                  </a:cubicBezTo>
                  <a:cubicBezTo>
                    <a:pt x="127" y="53"/>
                    <a:pt x="129" y="47"/>
                    <a:pt x="129" y="42"/>
                  </a:cubicBezTo>
                  <a:cubicBezTo>
                    <a:pt x="126" y="42"/>
                    <a:pt x="123" y="42"/>
                    <a:pt x="123" y="42"/>
                  </a:cubicBezTo>
                  <a:close/>
                  <a:moveTo>
                    <a:pt x="98" y="69"/>
                  </a:moveTo>
                  <a:cubicBezTo>
                    <a:pt x="98" y="71"/>
                    <a:pt x="94" y="68"/>
                    <a:pt x="93" y="70"/>
                  </a:cubicBezTo>
                  <a:cubicBezTo>
                    <a:pt x="92" y="72"/>
                    <a:pt x="91" y="75"/>
                    <a:pt x="91" y="75"/>
                  </a:cubicBezTo>
                  <a:cubicBezTo>
                    <a:pt x="88" y="74"/>
                    <a:pt x="88" y="74"/>
                    <a:pt x="88" y="74"/>
                  </a:cubicBezTo>
                  <a:cubicBezTo>
                    <a:pt x="83" y="68"/>
                    <a:pt x="83" y="68"/>
                    <a:pt x="83" y="68"/>
                  </a:cubicBezTo>
                  <a:cubicBezTo>
                    <a:pt x="83" y="68"/>
                    <a:pt x="87" y="62"/>
                    <a:pt x="88" y="60"/>
                  </a:cubicBezTo>
                  <a:cubicBezTo>
                    <a:pt x="89" y="58"/>
                    <a:pt x="95" y="55"/>
                    <a:pt x="96" y="57"/>
                  </a:cubicBezTo>
                  <a:cubicBezTo>
                    <a:pt x="97" y="59"/>
                    <a:pt x="101" y="61"/>
                    <a:pt x="101" y="63"/>
                  </a:cubicBezTo>
                  <a:cubicBezTo>
                    <a:pt x="101" y="65"/>
                    <a:pt x="98" y="67"/>
                    <a:pt x="98" y="69"/>
                  </a:cubicBezTo>
                  <a:close/>
                </a:path>
              </a:pathLst>
            </a:custGeom>
            <a:solidFill>
              <a:schemeClr val="accent6"/>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1" name="Google Shape;251;p25"/>
            <p:cNvSpPr/>
            <p:nvPr/>
          </p:nvSpPr>
          <p:spPr>
            <a:xfrm>
              <a:off x="4591050" y="3286125"/>
              <a:ext cx="263525" cy="277813"/>
            </a:xfrm>
            <a:custGeom>
              <a:avLst/>
              <a:gdLst/>
              <a:ahLst/>
              <a:cxnLst/>
              <a:rect l="l" t="t" r="r" b="b"/>
              <a:pathLst>
                <a:path w="94" h="100" extrusionOk="0">
                  <a:moveTo>
                    <a:pt x="5" y="91"/>
                  </a:moveTo>
                  <a:cubicBezTo>
                    <a:pt x="7" y="91"/>
                    <a:pt x="6" y="94"/>
                    <a:pt x="9" y="93"/>
                  </a:cubicBezTo>
                  <a:cubicBezTo>
                    <a:pt x="12" y="92"/>
                    <a:pt x="14" y="92"/>
                    <a:pt x="16" y="94"/>
                  </a:cubicBezTo>
                  <a:cubicBezTo>
                    <a:pt x="19" y="95"/>
                    <a:pt x="21" y="96"/>
                    <a:pt x="24" y="96"/>
                  </a:cubicBezTo>
                  <a:cubicBezTo>
                    <a:pt x="26" y="96"/>
                    <a:pt x="51" y="96"/>
                    <a:pt x="51" y="96"/>
                  </a:cubicBezTo>
                  <a:cubicBezTo>
                    <a:pt x="54" y="98"/>
                    <a:pt x="54" y="98"/>
                    <a:pt x="54" y="98"/>
                  </a:cubicBezTo>
                  <a:cubicBezTo>
                    <a:pt x="54" y="98"/>
                    <a:pt x="70" y="97"/>
                    <a:pt x="72" y="98"/>
                  </a:cubicBezTo>
                  <a:cubicBezTo>
                    <a:pt x="74" y="100"/>
                    <a:pt x="82" y="98"/>
                    <a:pt x="84" y="98"/>
                  </a:cubicBezTo>
                  <a:cubicBezTo>
                    <a:pt x="85" y="97"/>
                    <a:pt x="86" y="97"/>
                    <a:pt x="87" y="97"/>
                  </a:cubicBezTo>
                  <a:cubicBezTo>
                    <a:pt x="77" y="84"/>
                    <a:pt x="77" y="84"/>
                    <a:pt x="77" y="84"/>
                  </a:cubicBezTo>
                  <a:cubicBezTo>
                    <a:pt x="78" y="58"/>
                    <a:pt x="78" y="58"/>
                    <a:pt x="78" y="58"/>
                  </a:cubicBezTo>
                  <a:cubicBezTo>
                    <a:pt x="90" y="58"/>
                    <a:pt x="90" y="58"/>
                    <a:pt x="90" y="58"/>
                  </a:cubicBezTo>
                  <a:cubicBezTo>
                    <a:pt x="92" y="56"/>
                    <a:pt x="92" y="56"/>
                    <a:pt x="92" y="56"/>
                  </a:cubicBezTo>
                  <a:cubicBezTo>
                    <a:pt x="94" y="40"/>
                    <a:pt x="94" y="40"/>
                    <a:pt x="94" y="40"/>
                  </a:cubicBezTo>
                  <a:cubicBezTo>
                    <a:pt x="93" y="40"/>
                    <a:pt x="93" y="40"/>
                    <a:pt x="92" y="40"/>
                  </a:cubicBezTo>
                  <a:cubicBezTo>
                    <a:pt x="89" y="41"/>
                    <a:pt x="87" y="41"/>
                    <a:pt x="85" y="41"/>
                  </a:cubicBezTo>
                  <a:cubicBezTo>
                    <a:pt x="82" y="41"/>
                    <a:pt x="82" y="43"/>
                    <a:pt x="80" y="43"/>
                  </a:cubicBezTo>
                  <a:cubicBezTo>
                    <a:pt x="79" y="42"/>
                    <a:pt x="80" y="38"/>
                    <a:pt x="80" y="36"/>
                  </a:cubicBezTo>
                  <a:cubicBezTo>
                    <a:pt x="81" y="35"/>
                    <a:pt x="78" y="31"/>
                    <a:pt x="76" y="30"/>
                  </a:cubicBezTo>
                  <a:cubicBezTo>
                    <a:pt x="75" y="29"/>
                    <a:pt x="79" y="20"/>
                    <a:pt x="77" y="19"/>
                  </a:cubicBezTo>
                  <a:cubicBezTo>
                    <a:pt x="76" y="18"/>
                    <a:pt x="76" y="15"/>
                    <a:pt x="76" y="12"/>
                  </a:cubicBezTo>
                  <a:cubicBezTo>
                    <a:pt x="76" y="10"/>
                    <a:pt x="74" y="11"/>
                    <a:pt x="71" y="11"/>
                  </a:cubicBezTo>
                  <a:cubicBezTo>
                    <a:pt x="67" y="11"/>
                    <a:pt x="67" y="9"/>
                    <a:pt x="67" y="9"/>
                  </a:cubicBezTo>
                  <a:cubicBezTo>
                    <a:pt x="67" y="9"/>
                    <a:pt x="63" y="8"/>
                    <a:pt x="60" y="9"/>
                  </a:cubicBezTo>
                  <a:cubicBezTo>
                    <a:pt x="58" y="10"/>
                    <a:pt x="59" y="17"/>
                    <a:pt x="57" y="16"/>
                  </a:cubicBezTo>
                  <a:cubicBezTo>
                    <a:pt x="56" y="16"/>
                    <a:pt x="51" y="17"/>
                    <a:pt x="48" y="18"/>
                  </a:cubicBezTo>
                  <a:cubicBezTo>
                    <a:pt x="44" y="19"/>
                    <a:pt x="43" y="17"/>
                    <a:pt x="41" y="13"/>
                  </a:cubicBezTo>
                  <a:cubicBezTo>
                    <a:pt x="39" y="9"/>
                    <a:pt x="37" y="10"/>
                    <a:pt x="38" y="7"/>
                  </a:cubicBezTo>
                  <a:cubicBezTo>
                    <a:pt x="39" y="4"/>
                    <a:pt x="36" y="0"/>
                    <a:pt x="36" y="0"/>
                  </a:cubicBezTo>
                  <a:cubicBezTo>
                    <a:pt x="36" y="0"/>
                    <a:pt x="13" y="0"/>
                    <a:pt x="10" y="0"/>
                  </a:cubicBezTo>
                  <a:cubicBezTo>
                    <a:pt x="9" y="0"/>
                    <a:pt x="8" y="1"/>
                    <a:pt x="6" y="3"/>
                  </a:cubicBezTo>
                  <a:cubicBezTo>
                    <a:pt x="7" y="8"/>
                    <a:pt x="12" y="17"/>
                    <a:pt x="13" y="19"/>
                  </a:cubicBezTo>
                  <a:cubicBezTo>
                    <a:pt x="14" y="22"/>
                    <a:pt x="12" y="24"/>
                    <a:pt x="12" y="28"/>
                  </a:cubicBezTo>
                  <a:cubicBezTo>
                    <a:pt x="12" y="32"/>
                    <a:pt x="16" y="40"/>
                    <a:pt x="17" y="45"/>
                  </a:cubicBezTo>
                  <a:cubicBezTo>
                    <a:pt x="17" y="50"/>
                    <a:pt x="14" y="53"/>
                    <a:pt x="11" y="56"/>
                  </a:cubicBezTo>
                  <a:cubicBezTo>
                    <a:pt x="8" y="60"/>
                    <a:pt x="5" y="67"/>
                    <a:pt x="5" y="72"/>
                  </a:cubicBezTo>
                  <a:cubicBezTo>
                    <a:pt x="5" y="76"/>
                    <a:pt x="1" y="81"/>
                    <a:pt x="1" y="83"/>
                  </a:cubicBezTo>
                  <a:cubicBezTo>
                    <a:pt x="1" y="85"/>
                    <a:pt x="0" y="91"/>
                    <a:pt x="0" y="94"/>
                  </a:cubicBezTo>
                  <a:cubicBezTo>
                    <a:pt x="0" y="94"/>
                    <a:pt x="0" y="94"/>
                    <a:pt x="0" y="94"/>
                  </a:cubicBezTo>
                  <a:cubicBezTo>
                    <a:pt x="2" y="94"/>
                    <a:pt x="2" y="94"/>
                    <a:pt x="2" y="94"/>
                  </a:cubicBezTo>
                  <a:cubicBezTo>
                    <a:pt x="2" y="94"/>
                    <a:pt x="3" y="91"/>
                    <a:pt x="5" y="9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2" name="Google Shape;252;p25"/>
            <p:cNvSpPr/>
            <p:nvPr/>
          </p:nvSpPr>
          <p:spPr>
            <a:xfrm>
              <a:off x="4806950" y="3338513"/>
              <a:ext cx="258763" cy="225425"/>
            </a:xfrm>
            <a:custGeom>
              <a:avLst/>
              <a:gdLst/>
              <a:ahLst/>
              <a:cxnLst/>
              <a:rect l="l" t="t" r="r" b="b"/>
              <a:pathLst>
                <a:path w="93" h="81" extrusionOk="0">
                  <a:moveTo>
                    <a:pt x="72" y="3"/>
                  </a:moveTo>
                  <a:cubicBezTo>
                    <a:pt x="71" y="3"/>
                    <a:pt x="68" y="1"/>
                    <a:pt x="66" y="0"/>
                  </a:cubicBezTo>
                  <a:cubicBezTo>
                    <a:pt x="64" y="1"/>
                    <a:pt x="59" y="1"/>
                    <a:pt x="56" y="1"/>
                  </a:cubicBezTo>
                  <a:cubicBezTo>
                    <a:pt x="53" y="1"/>
                    <a:pt x="56" y="5"/>
                    <a:pt x="54" y="6"/>
                  </a:cubicBezTo>
                  <a:cubicBezTo>
                    <a:pt x="52" y="8"/>
                    <a:pt x="51" y="10"/>
                    <a:pt x="53" y="11"/>
                  </a:cubicBezTo>
                  <a:cubicBezTo>
                    <a:pt x="54" y="11"/>
                    <a:pt x="53" y="17"/>
                    <a:pt x="53" y="20"/>
                  </a:cubicBezTo>
                  <a:cubicBezTo>
                    <a:pt x="53" y="22"/>
                    <a:pt x="50" y="26"/>
                    <a:pt x="51" y="27"/>
                  </a:cubicBezTo>
                  <a:cubicBezTo>
                    <a:pt x="52" y="28"/>
                    <a:pt x="54" y="33"/>
                    <a:pt x="56" y="33"/>
                  </a:cubicBezTo>
                  <a:cubicBezTo>
                    <a:pt x="59" y="34"/>
                    <a:pt x="60" y="32"/>
                    <a:pt x="61" y="32"/>
                  </a:cubicBezTo>
                  <a:cubicBezTo>
                    <a:pt x="63" y="32"/>
                    <a:pt x="63" y="35"/>
                    <a:pt x="63" y="37"/>
                  </a:cubicBezTo>
                  <a:cubicBezTo>
                    <a:pt x="63" y="40"/>
                    <a:pt x="61" y="41"/>
                    <a:pt x="61" y="41"/>
                  </a:cubicBezTo>
                  <a:cubicBezTo>
                    <a:pt x="61" y="41"/>
                    <a:pt x="57" y="42"/>
                    <a:pt x="55" y="41"/>
                  </a:cubicBezTo>
                  <a:cubicBezTo>
                    <a:pt x="54" y="40"/>
                    <a:pt x="52" y="36"/>
                    <a:pt x="52" y="34"/>
                  </a:cubicBezTo>
                  <a:cubicBezTo>
                    <a:pt x="52" y="33"/>
                    <a:pt x="48" y="33"/>
                    <a:pt x="46" y="33"/>
                  </a:cubicBezTo>
                  <a:cubicBezTo>
                    <a:pt x="44" y="33"/>
                    <a:pt x="43" y="30"/>
                    <a:pt x="42" y="28"/>
                  </a:cubicBezTo>
                  <a:cubicBezTo>
                    <a:pt x="41" y="27"/>
                    <a:pt x="39" y="28"/>
                    <a:pt x="39" y="30"/>
                  </a:cubicBezTo>
                  <a:cubicBezTo>
                    <a:pt x="39" y="31"/>
                    <a:pt x="37" y="31"/>
                    <a:pt x="35" y="31"/>
                  </a:cubicBezTo>
                  <a:cubicBezTo>
                    <a:pt x="34" y="31"/>
                    <a:pt x="30" y="28"/>
                    <a:pt x="29" y="28"/>
                  </a:cubicBezTo>
                  <a:cubicBezTo>
                    <a:pt x="27" y="29"/>
                    <a:pt x="26" y="26"/>
                    <a:pt x="26" y="25"/>
                  </a:cubicBezTo>
                  <a:cubicBezTo>
                    <a:pt x="27" y="23"/>
                    <a:pt x="23" y="24"/>
                    <a:pt x="21" y="25"/>
                  </a:cubicBezTo>
                  <a:cubicBezTo>
                    <a:pt x="20" y="26"/>
                    <a:pt x="19" y="23"/>
                    <a:pt x="19" y="23"/>
                  </a:cubicBezTo>
                  <a:cubicBezTo>
                    <a:pt x="19" y="23"/>
                    <a:pt x="18" y="22"/>
                    <a:pt x="17" y="21"/>
                  </a:cubicBezTo>
                  <a:cubicBezTo>
                    <a:pt x="15" y="37"/>
                    <a:pt x="15" y="37"/>
                    <a:pt x="15" y="37"/>
                  </a:cubicBezTo>
                  <a:cubicBezTo>
                    <a:pt x="13" y="39"/>
                    <a:pt x="13" y="39"/>
                    <a:pt x="13" y="39"/>
                  </a:cubicBezTo>
                  <a:cubicBezTo>
                    <a:pt x="1" y="39"/>
                    <a:pt x="1" y="39"/>
                    <a:pt x="1" y="39"/>
                  </a:cubicBezTo>
                  <a:cubicBezTo>
                    <a:pt x="0" y="65"/>
                    <a:pt x="0" y="65"/>
                    <a:pt x="0" y="65"/>
                  </a:cubicBezTo>
                  <a:cubicBezTo>
                    <a:pt x="10" y="78"/>
                    <a:pt x="10" y="78"/>
                    <a:pt x="10" y="78"/>
                  </a:cubicBezTo>
                  <a:cubicBezTo>
                    <a:pt x="14" y="77"/>
                    <a:pt x="24" y="76"/>
                    <a:pt x="24" y="77"/>
                  </a:cubicBezTo>
                  <a:cubicBezTo>
                    <a:pt x="24" y="78"/>
                    <a:pt x="25" y="78"/>
                    <a:pt x="25" y="79"/>
                  </a:cubicBezTo>
                  <a:cubicBezTo>
                    <a:pt x="27" y="79"/>
                    <a:pt x="28" y="78"/>
                    <a:pt x="29" y="79"/>
                  </a:cubicBezTo>
                  <a:cubicBezTo>
                    <a:pt x="31" y="79"/>
                    <a:pt x="37" y="81"/>
                    <a:pt x="39" y="80"/>
                  </a:cubicBezTo>
                  <a:cubicBezTo>
                    <a:pt x="41" y="79"/>
                    <a:pt x="44" y="72"/>
                    <a:pt x="48" y="71"/>
                  </a:cubicBezTo>
                  <a:cubicBezTo>
                    <a:pt x="51" y="70"/>
                    <a:pt x="55" y="67"/>
                    <a:pt x="55" y="65"/>
                  </a:cubicBezTo>
                  <a:cubicBezTo>
                    <a:pt x="55" y="64"/>
                    <a:pt x="55" y="63"/>
                    <a:pt x="59" y="61"/>
                  </a:cubicBezTo>
                  <a:cubicBezTo>
                    <a:pt x="66" y="61"/>
                    <a:pt x="66" y="61"/>
                    <a:pt x="66" y="61"/>
                  </a:cubicBezTo>
                  <a:cubicBezTo>
                    <a:pt x="67" y="61"/>
                    <a:pt x="67" y="61"/>
                    <a:pt x="67" y="61"/>
                  </a:cubicBezTo>
                  <a:cubicBezTo>
                    <a:pt x="65" y="55"/>
                    <a:pt x="65" y="55"/>
                    <a:pt x="65" y="55"/>
                  </a:cubicBezTo>
                  <a:cubicBezTo>
                    <a:pt x="65" y="55"/>
                    <a:pt x="86" y="47"/>
                    <a:pt x="87" y="47"/>
                  </a:cubicBezTo>
                  <a:cubicBezTo>
                    <a:pt x="87" y="45"/>
                    <a:pt x="86" y="44"/>
                    <a:pt x="86" y="44"/>
                  </a:cubicBezTo>
                  <a:cubicBezTo>
                    <a:pt x="87" y="43"/>
                    <a:pt x="87" y="37"/>
                    <a:pt x="87" y="36"/>
                  </a:cubicBezTo>
                  <a:cubicBezTo>
                    <a:pt x="87" y="34"/>
                    <a:pt x="92" y="35"/>
                    <a:pt x="91" y="34"/>
                  </a:cubicBezTo>
                  <a:cubicBezTo>
                    <a:pt x="89" y="32"/>
                    <a:pt x="89" y="23"/>
                    <a:pt x="90" y="21"/>
                  </a:cubicBezTo>
                  <a:cubicBezTo>
                    <a:pt x="91" y="19"/>
                    <a:pt x="93" y="21"/>
                    <a:pt x="93" y="19"/>
                  </a:cubicBezTo>
                  <a:cubicBezTo>
                    <a:pt x="93" y="17"/>
                    <a:pt x="91" y="12"/>
                    <a:pt x="89" y="10"/>
                  </a:cubicBezTo>
                  <a:cubicBezTo>
                    <a:pt x="88" y="9"/>
                    <a:pt x="81" y="6"/>
                    <a:pt x="79" y="6"/>
                  </a:cubicBezTo>
                  <a:cubicBezTo>
                    <a:pt x="77" y="5"/>
                    <a:pt x="74" y="3"/>
                    <a:pt x="72"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3" name="Google Shape;253;p25"/>
            <p:cNvSpPr/>
            <p:nvPr/>
          </p:nvSpPr>
          <p:spPr>
            <a:xfrm>
              <a:off x="4959350" y="3176588"/>
              <a:ext cx="44450" cy="39688"/>
            </a:xfrm>
            <a:custGeom>
              <a:avLst/>
              <a:gdLst/>
              <a:ahLst/>
              <a:cxnLst/>
              <a:rect l="l" t="t" r="r" b="b"/>
              <a:pathLst>
                <a:path w="16" h="14" extrusionOk="0">
                  <a:moveTo>
                    <a:pt x="13" y="0"/>
                  </a:moveTo>
                  <a:cubicBezTo>
                    <a:pt x="11" y="0"/>
                    <a:pt x="10" y="1"/>
                    <a:pt x="9" y="1"/>
                  </a:cubicBezTo>
                  <a:cubicBezTo>
                    <a:pt x="8" y="2"/>
                    <a:pt x="7" y="2"/>
                    <a:pt x="5" y="2"/>
                  </a:cubicBezTo>
                  <a:cubicBezTo>
                    <a:pt x="5" y="2"/>
                    <a:pt x="4" y="3"/>
                    <a:pt x="4" y="3"/>
                  </a:cubicBezTo>
                  <a:cubicBezTo>
                    <a:pt x="2" y="3"/>
                    <a:pt x="2" y="8"/>
                    <a:pt x="2" y="8"/>
                  </a:cubicBezTo>
                  <a:cubicBezTo>
                    <a:pt x="2" y="8"/>
                    <a:pt x="0" y="8"/>
                    <a:pt x="0" y="10"/>
                  </a:cubicBezTo>
                  <a:cubicBezTo>
                    <a:pt x="0" y="12"/>
                    <a:pt x="1" y="12"/>
                    <a:pt x="2" y="12"/>
                  </a:cubicBezTo>
                  <a:cubicBezTo>
                    <a:pt x="3" y="13"/>
                    <a:pt x="4" y="13"/>
                    <a:pt x="5" y="13"/>
                  </a:cubicBezTo>
                  <a:cubicBezTo>
                    <a:pt x="9" y="14"/>
                    <a:pt x="9" y="10"/>
                    <a:pt x="9" y="10"/>
                  </a:cubicBezTo>
                  <a:cubicBezTo>
                    <a:pt x="9" y="10"/>
                    <a:pt x="15" y="11"/>
                    <a:pt x="16" y="9"/>
                  </a:cubicBezTo>
                  <a:cubicBezTo>
                    <a:pt x="16" y="7"/>
                    <a:pt x="15" y="3"/>
                    <a:pt x="15" y="3"/>
                  </a:cubicBezTo>
                  <a:lnTo>
                    <a:pt x="13" y="0"/>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4" name="Google Shape;254;p25"/>
            <p:cNvSpPr/>
            <p:nvPr/>
          </p:nvSpPr>
          <p:spPr>
            <a:xfrm>
              <a:off x="5230813" y="2874963"/>
              <a:ext cx="233363" cy="312738"/>
            </a:xfrm>
            <a:custGeom>
              <a:avLst/>
              <a:gdLst/>
              <a:ahLst/>
              <a:cxnLst/>
              <a:rect l="l" t="t" r="r" b="b"/>
              <a:pathLst>
                <a:path w="84" h="112" extrusionOk="0">
                  <a:moveTo>
                    <a:pt x="20" y="21"/>
                  </a:moveTo>
                  <a:cubicBezTo>
                    <a:pt x="21" y="22"/>
                    <a:pt x="23" y="25"/>
                    <a:pt x="25" y="26"/>
                  </a:cubicBezTo>
                  <a:cubicBezTo>
                    <a:pt x="27" y="26"/>
                    <a:pt x="36" y="29"/>
                    <a:pt x="41" y="31"/>
                  </a:cubicBezTo>
                  <a:cubicBezTo>
                    <a:pt x="47" y="34"/>
                    <a:pt x="51" y="34"/>
                    <a:pt x="52" y="34"/>
                  </a:cubicBezTo>
                  <a:cubicBezTo>
                    <a:pt x="54" y="34"/>
                    <a:pt x="57" y="35"/>
                    <a:pt x="55" y="36"/>
                  </a:cubicBezTo>
                  <a:cubicBezTo>
                    <a:pt x="54" y="37"/>
                    <a:pt x="36" y="55"/>
                    <a:pt x="34" y="57"/>
                  </a:cubicBezTo>
                  <a:cubicBezTo>
                    <a:pt x="31" y="60"/>
                    <a:pt x="30" y="59"/>
                    <a:pt x="25" y="59"/>
                  </a:cubicBezTo>
                  <a:cubicBezTo>
                    <a:pt x="20" y="59"/>
                    <a:pt x="16" y="64"/>
                    <a:pt x="14" y="64"/>
                  </a:cubicBezTo>
                  <a:cubicBezTo>
                    <a:pt x="14" y="64"/>
                    <a:pt x="10" y="65"/>
                    <a:pt x="8" y="65"/>
                  </a:cubicBezTo>
                  <a:cubicBezTo>
                    <a:pt x="4" y="71"/>
                    <a:pt x="4" y="71"/>
                    <a:pt x="4" y="71"/>
                  </a:cubicBezTo>
                  <a:cubicBezTo>
                    <a:pt x="0" y="77"/>
                    <a:pt x="0" y="77"/>
                    <a:pt x="0" y="77"/>
                  </a:cubicBezTo>
                  <a:cubicBezTo>
                    <a:pt x="1" y="106"/>
                    <a:pt x="1" y="106"/>
                    <a:pt x="1" y="106"/>
                  </a:cubicBezTo>
                  <a:cubicBezTo>
                    <a:pt x="5" y="112"/>
                    <a:pt x="5" y="112"/>
                    <a:pt x="5" y="112"/>
                  </a:cubicBezTo>
                  <a:cubicBezTo>
                    <a:pt x="8" y="108"/>
                    <a:pt x="16" y="100"/>
                    <a:pt x="23" y="93"/>
                  </a:cubicBezTo>
                  <a:cubicBezTo>
                    <a:pt x="29" y="86"/>
                    <a:pt x="33" y="84"/>
                    <a:pt x="37" y="82"/>
                  </a:cubicBezTo>
                  <a:cubicBezTo>
                    <a:pt x="40" y="80"/>
                    <a:pt x="50" y="71"/>
                    <a:pt x="57" y="63"/>
                  </a:cubicBezTo>
                  <a:cubicBezTo>
                    <a:pt x="61" y="57"/>
                    <a:pt x="65" y="52"/>
                    <a:pt x="66" y="48"/>
                  </a:cubicBezTo>
                  <a:cubicBezTo>
                    <a:pt x="66" y="44"/>
                    <a:pt x="70" y="39"/>
                    <a:pt x="73" y="35"/>
                  </a:cubicBezTo>
                  <a:cubicBezTo>
                    <a:pt x="76" y="32"/>
                    <a:pt x="81" y="22"/>
                    <a:pt x="81" y="19"/>
                  </a:cubicBezTo>
                  <a:cubicBezTo>
                    <a:pt x="80" y="17"/>
                    <a:pt x="83" y="10"/>
                    <a:pt x="83" y="5"/>
                  </a:cubicBezTo>
                  <a:cubicBezTo>
                    <a:pt x="84" y="0"/>
                    <a:pt x="79" y="0"/>
                    <a:pt x="78" y="3"/>
                  </a:cubicBezTo>
                  <a:cubicBezTo>
                    <a:pt x="77" y="5"/>
                    <a:pt x="67" y="7"/>
                    <a:pt x="60" y="7"/>
                  </a:cubicBezTo>
                  <a:cubicBezTo>
                    <a:pt x="53" y="8"/>
                    <a:pt x="50" y="8"/>
                    <a:pt x="47" y="10"/>
                  </a:cubicBezTo>
                  <a:cubicBezTo>
                    <a:pt x="45" y="13"/>
                    <a:pt x="39" y="10"/>
                    <a:pt x="37" y="12"/>
                  </a:cubicBezTo>
                  <a:cubicBezTo>
                    <a:pt x="35" y="15"/>
                    <a:pt x="26" y="17"/>
                    <a:pt x="23" y="11"/>
                  </a:cubicBezTo>
                  <a:cubicBezTo>
                    <a:pt x="22" y="9"/>
                    <a:pt x="21" y="8"/>
                    <a:pt x="19" y="7"/>
                  </a:cubicBezTo>
                  <a:cubicBezTo>
                    <a:pt x="17" y="9"/>
                    <a:pt x="14" y="13"/>
                    <a:pt x="15" y="14"/>
                  </a:cubicBezTo>
                  <a:cubicBezTo>
                    <a:pt x="15" y="15"/>
                    <a:pt x="18" y="20"/>
                    <a:pt x="20" y="2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5" name="Google Shape;255;p25"/>
            <p:cNvSpPr/>
            <p:nvPr/>
          </p:nvSpPr>
          <p:spPr>
            <a:xfrm>
              <a:off x="4033838" y="2303463"/>
              <a:ext cx="268288" cy="215900"/>
            </a:xfrm>
            <a:custGeom>
              <a:avLst/>
              <a:gdLst/>
              <a:ahLst/>
              <a:cxnLst/>
              <a:rect l="l" t="t" r="r" b="b"/>
              <a:pathLst>
                <a:path w="96" h="77" extrusionOk="0">
                  <a:moveTo>
                    <a:pt x="35" y="77"/>
                  </a:moveTo>
                  <a:cubicBezTo>
                    <a:pt x="35" y="72"/>
                    <a:pt x="35" y="67"/>
                    <a:pt x="35" y="66"/>
                  </a:cubicBezTo>
                  <a:cubicBezTo>
                    <a:pt x="35" y="65"/>
                    <a:pt x="46" y="59"/>
                    <a:pt x="48" y="58"/>
                  </a:cubicBezTo>
                  <a:cubicBezTo>
                    <a:pt x="50" y="57"/>
                    <a:pt x="53" y="58"/>
                    <a:pt x="53" y="56"/>
                  </a:cubicBezTo>
                  <a:cubicBezTo>
                    <a:pt x="53" y="54"/>
                    <a:pt x="58" y="55"/>
                    <a:pt x="60" y="55"/>
                  </a:cubicBezTo>
                  <a:cubicBezTo>
                    <a:pt x="63" y="54"/>
                    <a:pt x="64" y="52"/>
                    <a:pt x="64" y="50"/>
                  </a:cubicBezTo>
                  <a:cubicBezTo>
                    <a:pt x="64" y="48"/>
                    <a:pt x="68" y="48"/>
                    <a:pt x="71" y="48"/>
                  </a:cubicBezTo>
                  <a:cubicBezTo>
                    <a:pt x="73" y="48"/>
                    <a:pt x="73" y="45"/>
                    <a:pt x="74" y="45"/>
                  </a:cubicBezTo>
                  <a:cubicBezTo>
                    <a:pt x="76" y="45"/>
                    <a:pt x="75" y="43"/>
                    <a:pt x="75" y="40"/>
                  </a:cubicBezTo>
                  <a:cubicBezTo>
                    <a:pt x="75" y="38"/>
                    <a:pt x="75" y="38"/>
                    <a:pt x="78" y="38"/>
                  </a:cubicBezTo>
                  <a:cubicBezTo>
                    <a:pt x="80" y="38"/>
                    <a:pt x="83" y="37"/>
                    <a:pt x="83" y="36"/>
                  </a:cubicBezTo>
                  <a:cubicBezTo>
                    <a:pt x="83" y="34"/>
                    <a:pt x="93" y="35"/>
                    <a:pt x="94" y="35"/>
                  </a:cubicBezTo>
                  <a:cubicBezTo>
                    <a:pt x="96" y="35"/>
                    <a:pt x="96" y="33"/>
                    <a:pt x="96" y="32"/>
                  </a:cubicBezTo>
                  <a:cubicBezTo>
                    <a:pt x="96" y="31"/>
                    <a:pt x="95" y="27"/>
                    <a:pt x="93" y="26"/>
                  </a:cubicBezTo>
                  <a:cubicBezTo>
                    <a:pt x="91" y="26"/>
                    <a:pt x="93" y="22"/>
                    <a:pt x="93" y="19"/>
                  </a:cubicBezTo>
                  <a:cubicBezTo>
                    <a:pt x="93" y="16"/>
                    <a:pt x="92" y="13"/>
                    <a:pt x="90" y="11"/>
                  </a:cubicBezTo>
                  <a:cubicBezTo>
                    <a:pt x="90" y="10"/>
                    <a:pt x="89" y="9"/>
                    <a:pt x="89" y="8"/>
                  </a:cubicBezTo>
                  <a:cubicBezTo>
                    <a:pt x="86" y="8"/>
                    <a:pt x="83" y="6"/>
                    <a:pt x="80" y="6"/>
                  </a:cubicBezTo>
                  <a:cubicBezTo>
                    <a:pt x="75" y="6"/>
                    <a:pt x="69" y="8"/>
                    <a:pt x="66" y="5"/>
                  </a:cubicBezTo>
                  <a:cubicBezTo>
                    <a:pt x="63" y="1"/>
                    <a:pt x="61" y="0"/>
                    <a:pt x="58" y="1"/>
                  </a:cubicBezTo>
                  <a:cubicBezTo>
                    <a:pt x="56" y="2"/>
                    <a:pt x="52" y="14"/>
                    <a:pt x="50" y="17"/>
                  </a:cubicBezTo>
                  <a:cubicBezTo>
                    <a:pt x="47" y="21"/>
                    <a:pt x="41" y="23"/>
                    <a:pt x="37" y="23"/>
                  </a:cubicBezTo>
                  <a:cubicBezTo>
                    <a:pt x="34" y="23"/>
                    <a:pt x="34" y="28"/>
                    <a:pt x="31" y="30"/>
                  </a:cubicBezTo>
                  <a:cubicBezTo>
                    <a:pt x="29" y="32"/>
                    <a:pt x="30" y="35"/>
                    <a:pt x="27" y="38"/>
                  </a:cubicBezTo>
                  <a:cubicBezTo>
                    <a:pt x="24" y="40"/>
                    <a:pt x="25" y="47"/>
                    <a:pt x="27" y="50"/>
                  </a:cubicBezTo>
                  <a:cubicBezTo>
                    <a:pt x="28" y="53"/>
                    <a:pt x="21" y="61"/>
                    <a:pt x="17" y="63"/>
                  </a:cubicBezTo>
                  <a:cubicBezTo>
                    <a:pt x="13" y="66"/>
                    <a:pt x="12" y="70"/>
                    <a:pt x="5" y="71"/>
                  </a:cubicBezTo>
                  <a:cubicBezTo>
                    <a:pt x="3" y="72"/>
                    <a:pt x="1" y="73"/>
                    <a:pt x="0" y="74"/>
                  </a:cubicBezTo>
                  <a:cubicBezTo>
                    <a:pt x="10" y="74"/>
                    <a:pt x="24" y="74"/>
                    <a:pt x="30" y="74"/>
                  </a:cubicBezTo>
                  <a:cubicBezTo>
                    <a:pt x="36" y="74"/>
                    <a:pt x="34" y="75"/>
                    <a:pt x="35" y="7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6" name="Google Shape;256;p25"/>
            <p:cNvSpPr/>
            <p:nvPr/>
          </p:nvSpPr>
          <p:spPr>
            <a:xfrm>
              <a:off x="4494213" y="2265363"/>
              <a:ext cx="95250" cy="180975"/>
            </a:xfrm>
            <a:custGeom>
              <a:avLst/>
              <a:gdLst/>
              <a:ahLst/>
              <a:cxnLst/>
              <a:rect l="l" t="t" r="r" b="b"/>
              <a:pathLst>
                <a:path w="34" h="65" extrusionOk="0">
                  <a:moveTo>
                    <a:pt x="9" y="17"/>
                  </a:moveTo>
                  <a:cubicBezTo>
                    <a:pt x="11" y="20"/>
                    <a:pt x="9" y="24"/>
                    <a:pt x="7" y="25"/>
                  </a:cubicBezTo>
                  <a:cubicBezTo>
                    <a:pt x="5" y="26"/>
                    <a:pt x="3" y="31"/>
                    <a:pt x="1" y="31"/>
                  </a:cubicBezTo>
                  <a:cubicBezTo>
                    <a:pt x="0" y="31"/>
                    <a:pt x="1" y="38"/>
                    <a:pt x="5" y="39"/>
                  </a:cubicBezTo>
                  <a:cubicBezTo>
                    <a:pt x="8" y="41"/>
                    <a:pt x="8" y="43"/>
                    <a:pt x="8" y="44"/>
                  </a:cubicBezTo>
                  <a:cubicBezTo>
                    <a:pt x="8" y="46"/>
                    <a:pt x="13" y="47"/>
                    <a:pt x="14" y="49"/>
                  </a:cubicBezTo>
                  <a:cubicBezTo>
                    <a:pt x="16" y="51"/>
                    <a:pt x="18" y="60"/>
                    <a:pt x="18" y="63"/>
                  </a:cubicBezTo>
                  <a:cubicBezTo>
                    <a:pt x="18" y="64"/>
                    <a:pt x="18" y="65"/>
                    <a:pt x="19" y="65"/>
                  </a:cubicBezTo>
                  <a:cubicBezTo>
                    <a:pt x="20" y="65"/>
                    <a:pt x="22" y="64"/>
                    <a:pt x="22" y="63"/>
                  </a:cubicBezTo>
                  <a:cubicBezTo>
                    <a:pt x="23" y="60"/>
                    <a:pt x="24" y="57"/>
                    <a:pt x="24" y="56"/>
                  </a:cubicBezTo>
                  <a:cubicBezTo>
                    <a:pt x="23" y="55"/>
                    <a:pt x="23" y="53"/>
                    <a:pt x="24" y="53"/>
                  </a:cubicBezTo>
                  <a:cubicBezTo>
                    <a:pt x="25" y="52"/>
                    <a:pt x="30" y="47"/>
                    <a:pt x="30" y="47"/>
                  </a:cubicBezTo>
                  <a:cubicBezTo>
                    <a:pt x="31" y="46"/>
                    <a:pt x="34" y="47"/>
                    <a:pt x="34" y="44"/>
                  </a:cubicBezTo>
                  <a:cubicBezTo>
                    <a:pt x="34" y="43"/>
                    <a:pt x="34" y="42"/>
                    <a:pt x="34" y="40"/>
                  </a:cubicBezTo>
                  <a:cubicBezTo>
                    <a:pt x="32" y="39"/>
                    <a:pt x="31" y="37"/>
                    <a:pt x="31" y="37"/>
                  </a:cubicBezTo>
                  <a:cubicBezTo>
                    <a:pt x="31" y="35"/>
                    <a:pt x="29" y="32"/>
                    <a:pt x="28" y="34"/>
                  </a:cubicBezTo>
                  <a:cubicBezTo>
                    <a:pt x="27" y="35"/>
                    <a:pt x="22" y="34"/>
                    <a:pt x="21" y="31"/>
                  </a:cubicBezTo>
                  <a:cubicBezTo>
                    <a:pt x="21" y="28"/>
                    <a:pt x="24" y="28"/>
                    <a:pt x="28" y="26"/>
                  </a:cubicBezTo>
                  <a:cubicBezTo>
                    <a:pt x="31" y="23"/>
                    <a:pt x="32" y="18"/>
                    <a:pt x="28" y="15"/>
                  </a:cubicBezTo>
                  <a:cubicBezTo>
                    <a:pt x="24" y="12"/>
                    <a:pt x="27" y="10"/>
                    <a:pt x="29" y="8"/>
                  </a:cubicBezTo>
                  <a:cubicBezTo>
                    <a:pt x="32" y="5"/>
                    <a:pt x="30" y="4"/>
                    <a:pt x="28" y="5"/>
                  </a:cubicBezTo>
                  <a:cubicBezTo>
                    <a:pt x="27" y="6"/>
                    <a:pt x="25" y="6"/>
                    <a:pt x="25" y="4"/>
                  </a:cubicBezTo>
                  <a:cubicBezTo>
                    <a:pt x="24" y="1"/>
                    <a:pt x="16" y="0"/>
                    <a:pt x="13" y="3"/>
                  </a:cubicBezTo>
                  <a:cubicBezTo>
                    <a:pt x="12" y="4"/>
                    <a:pt x="11" y="4"/>
                    <a:pt x="9" y="4"/>
                  </a:cubicBezTo>
                  <a:cubicBezTo>
                    <a:pt x="8" y="9"/>
                    <a:pt x="8" y="15"/>
                    <a:pt x="9" y="1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7" name="Google Shape;257;p25"/>
            <p:cNvSpPr/>
            <p:nvPr/>
          </p:nvSpPr>
          <p:spPr>
            <a:xfrm>
              <a:off x="4130675" y="2270125"/>
              <a:ext cx="469900" cy="449263"/>
            </a:xfrm>
            <a:custGeom>
              <a:avLst/>
              <a:gdLst/>
              <a:ahLst/>
              <a:cxnLst/>
              <a:rect l="l" t="t" r="r" b="b"/>
              <a:pathLst>
                <a:path w="168" h="161" extrusionOk="0">
                  <a:moveTo>
                    <a:pt x="58" y="31"/>
                  </a:moveTo>
                  <a:cubicBezTo>
                    <a:pt x="58" y="34"/>
                    <a:pt x="56" y="38"/>
                    <a:pt x="58" y="38"/>
                  </a:cubicBezTo>
                  <a:cubicBezTo>
                    <a:pt x="60" y="39"/>
                    <a:pt x="61" y="43"/>
                    <a:pt x="61" y="44"/>
                  </a:cubicBezTo>
                  <a:cubicBezTo>
                    <a:pt x="61" y="45"/>
                    <a:pt x="61" y="47"/>
                    <a:pt x="59" y="47"/>
                  </a:cubicBezTo>
                  <a:cubicBezTo>
                    <a:pt x="58" y="47"/>
                    <a:pt x="48" y="46"/>
                    <a:pt x="48" y="48"/>
                  </a:cubicBezTo>
                  <a:cubicBezTo>
                    <a:pt x="48" y="49"/>
                    <a:pt x="45" y="50"/>
                    <a:pt x="43" y="50"/>
                  </a:cubicBezTo>
                  <a:cubicBezTo>
                    <a:pt x="40" y="50"/>
                    <a:pt x="40" y="50"/>
                    <a:pt x="40" y="52"/>
                  </a:cubicBezTo>
                  <a:cubicBezTo>
                    <a:pt x="40" y="55"/>
                    <a:pt x="41" y="57"/>
                    <a:pt x="39" y="57"/>
                  </a:cubicBezTo>
                  <a:cubicBezTo>
                    <a:pt x="38" y="57"/>
                    <a:pt x="38" y="60"/>
                    <a:pt x="36" y="60"/>
                  </a:cubicBezTo>
                  <a:cubicBezTo>
                    <a:pt x="33" y="60"/>
                    <a:pt x="29" y="60"/>
                    <a:pt x="29" y="62"/>
                  </a:cubicBezTo>
                  <a:cubicBezTo>
                    <a:pt x="29" y="64"/>
                    <a:pt x="28" y="66"/>
                    <a:pt x="25" y="67"/>
                  </a:cubicBezTo>
                  <a:cubicBezTo>
                    <a:pt x="23" y="67"/>
                    <a:pt x="18" y="66"/>
                    <a:pt x="18" y="68"/>
                  </a:cubicBezTo>
                  <a:cubicBezTo>
                    <a:pt x="18" y="70"/>
                    <a:pt x="15" y="69"/>
                    <a:pt x="13" y="70"/>
                  </a:cubicBezTo>
                  <a:cubicBezTo>
                    <a:pt x="11" y="71"/>
                    <a:pt x="0" y="77"/>
                    <a:pt x="0" y="78"/>
                  </a:cubicBezTo>
                  <a:cubicBezTo>
                    <a:pt x="0" y="79"/>
                    <a:pt x="0" y="84"/>
                    <a:pt x="0" y="89"/>
                  </a:cubicBezTo>
                  <a:cubicBezTo>
                    <a:pt x="1" y="90"/>
                    <a:pt x="1" y="90"/>
                    <a:pt x="2" y="91"/>
                  </a:cubicBezTo>
                  <a:cubicBezTo>
                    <a:pt x="6" y="93"/>
                    <a:pt x="78" y="140"/>
                    <a:pt x="80" y="143"/>
                  </a:cubicBezTo>
                  <a:cubicBezTo>
                    <a:pt x="82" y="145"/>
                    <a:pt x="85" y="150"/>
                    <a:pt x="85" y="150"/>
                  </a:cubicBezTo>
                  <a:cubicBezTo>
                    <a:pt x="85" y="150"/>
                    <a:pt x="90" y="151"/>
                    <a:pt x="94" y="153"/>
                  </a:cubicBezTo>
                  <a:cubicBezTo>
                    <a:pt x="98" y="155"/>
                    <a:pt x="98" y="161"/>
                    <a:pt x="98" y="161"/>
                  </a:cubicBezTo>
                  <a:cubicBezTo>
                    <a:pt x="98" y="161"/>
                    <a:pt x="103" y="160"/>
                    <a:pt x="106" y="160"/>
                  </a:cubicBezTo>
                  <a:cubicBezTo>
                    <a:pt x="109" y="159"/>
                    <a:pt x="118" y="156"/>
                    <a:pt x="118" y="156"/>
                  </a:cubicBezTo>
                  <a:cubicBezTo>
                    <a:pt x="133" y="144"/>
                    <a:pt x="133" y="144"/>
                    <a:pt x="133" y="144"/>
                  </a:cubicBezTo>
                  <a:cubicBezTo>
                    <a:pt x="168" y="122"/>
                    <a:pt x="168" y="122"/>
                    <a:pt x="168" y="122"/>
                  </a:cubicBezTo>
                  <a:cubicBezTo>
                    <a:pt x="168" y="122"/>
                    <a:pt x="168" y="122"/>
                    <a:pt x="168" y="122"/>
                  </a:cubicBezTo>
                  <a:cubicBezTo>
                    <a:pt x="167" y="118"/>
                    <a:pt x="165" y="115"/>
                    <a:pt x="164" y="115"/>
                  </a:cubicBezTo>
                  <a:cubicBezTo>
                    <a:pt x="162" y="115"/>
                    <a:pt x="160" y="114"/>
                    <a:pt x="158" y="114"/>
                  </a:cubicBezTo>
                  <a:cubicBezTo>
                    <a:pt x="155" y="114"/>
                    <a:pt x="152" y="112"/>
                    <a:pt x="152" y="110"/>
                  </a:cubicBezTo>
                  <a:cubicBezTo>
                    <a:pt x="152" y="108"/>
                    <a:pt x="153" y="107"/>
                    <a:pt x="151" y="104"/>
                  </a:cubicBezTo>
                  <a:cubicBezTo>
                    <a:pt x="149" y="101"/>
                    <a:pt x="148" y="100"/>
                    <a:pt x="148" y="99"/>
                  </a:cubicBezTo>
                  <a:cubicBezTo>
                    <a:pt x="148" y="98"/>
                    <a:pt x="151" y="96"/>
                    <a:pt x="151" y="95"/>
                  </a:cubicBezTo>
                  <a:cubicBezTo>
                    <a:pt x="152" y="95"/>
                    <a:pt x="150" y="93"/>
                    <a:pt x="150" y="91"/>
                  </a:cubicBezTo>
                  <a:cubicBezTo>
                    <a:pt x="150" y="90"/>
                    <a:pt x="149" y="88"/>
                    <a:pt x="150" y="86"/>
                  </a:cubicBezTo>
                  <a:cubicBezTo>
                    <a:pt x="151" y="85"/>
                    <a:pt x="152" y="84"/>
                    <a:pt x="150" y="81"/>
                  </a:cubicBezTo>
                  <a:cubicBezTo>
                    <a:pt x="149" y="78"/>
                    <a:pt x="152" y="76"/>
                    <a:pt x="151" y="73"/>
                  </a:cubicBezTo>
                  <a:cubicBezTo>
                    <a:pt x="149" y="69"/>
                    <a:pt x="147" y="66"/>
                    <a:pt x="147" y="65"/>
                  </a:cubicBezTo>
                  <a:cubicBezTo>
                    <a:pt x="147" y="65"/>
                    <a:pt x="148" y="64"/>
                    <a:pt x="149" y="63"/>
                  </a:cubicBezTo>
                  <a:cubicBezTo>
                    <a:pt x="148" y="63"/>
                    <a:pt x="148" y="62"/>
                    <a:pt x="148" y="61"/>
                  </a:cubicBezTo>
                  <a:cubicBezTo>
                    <a:pt x="148" y="58"/>
                    <a:pt x="146" y="49"/>
                    <a:pt x="144" y="47"/>
                  </a:cubicBezTo>
                  <a:cubicBezTo>
                    <a:pt x="143" y="45"/>
                    <a:pt x="138" y="44"/>
                    <a:pt x="138" y="42"/>
                  </a:cubicBezTo>
                  <a:cubicBezTo>
                    <a:pt x="138" y="41"/>
                    <a:pt x="138" y="39"/>
                    <a:pt x="135" y="37"/>
                  </a:cubicBezTo>
                  <a:cubicBezTo>
                    <a:pt x="131" y="36"/>
                    <a:pt x="130" y="29"/>
                    <a:pt x="131" y="29"/>
                  </a:cubicBezTo>
                  <a:cubicBezTo>
                    <a:pt x="133" y="29"/>
                    <a:pt x="135" y="24"/>
                    <a:pt x="137" y="23"/>
                  </a:cubicBezTo>
                  <a:cubicBezTo>
                    <a:pt x="139" y="22"/>
                    <a:pt x="141" y="18"/>
                    <a:pt x="139" y="15"/>
                  </a:cubicBezTo>
                  <a:cubicBezTo>
                    <a:pt x="138" y="13"/>
                    <a:pt x="138" y="7"/>
                    <a:pt x="139" y="2"/>
                  </a:cubicBezTo>
                  <a:cubicBezTo>
                    <a:pt x="136" y="2"/>
                    <a:pt x="132" y="1"/>
                    <a:pt x="132" y="1"/>
                  </a:cubicBezTo>
                  <a:cubicBezTo>
                    <a:pt x="130" y="0"/>
                    <a:pt x="126" y="1"/>
                    <a:pt x="123" y="2"/>
                  </a:cubicBezTo>
                  <a:cubicBezTo>
                    <a:pt x="121" y="2"/>
                    <a:pt x="114" y="6"/>
                    <a:pt x="112" y="4"/>
                  </a:cubicBezTo>
                  <a:cubicBezTo>
                    <a:pt x="110" y="2"/>
                    <a:pt x="88" y="5"/>
                    <a:pt x="82" y="6"/>
                  </a:cubicBezTo>
                  <a:cubicBezTo>
                    <a:pt x="76" y="6"/>
                    <a:pt x="73" y="12"/>
                    <a:pt x="69" y="12"/>
                  </a:cubicBezTo>
                  <a:cubicBezTo>
                    <a:pt x="66" y="12"/>
                    <a:pt x="60" y="15"/>
                    <a:pt x="57" y="19"/>
                  </a:cubicBezTo>
                  <a:cubicBezTo>
                    <a:pt x="56" y="20"/>
                    <a:pt x="55" y="20"/>
                    <a:pt x="54" y="20"/>
                  </a:cubicBezTo>
                  <a:cubicBezTo>
                    <a:pt x="54" y="21"/>
                    <a:pt x="55" y="22"/>
                    <a:pt x="55" y="23"/>
                  </a:cubicBezTo>
                  <a:cubicBezTo>
                    <a:pt x="57" y="25"/>
                    <a:pt x="58" y="28"/>
                    <a:pt x="58" y="3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8" name="Google Shape;258;p25"/>
            <p:cNvSpPr/>
            <p:nvPr/>
          </p:nvSpPr>
          <p:spPr>
            <a:xfrm>
              <a:off x="4541838" y="2376488"/>
              <a:ext cx="339725" cy="327025"/>
            </a:xfrm>
            <a:custGeom>
              <a:avLst/>
              <a:gdLst/>
              <a:ahLst/>
              <a:cxnLst/>
              <a:rect l="l" t="t" r="r" b="b"/>
              <a:pathLst>
                <a:path w="122" h="117" extrusionOk="0">
                  <a:moveTo>
                    <a:pt x="13" y="7"/>
                  </a:moveTo>
                  <a:cubicBezTo>
                    <a:pt x="13" y="7"/>
                    <a:pt x="8" y="12"/>
                    <a:pt x="7" y="13"/>
                  </a:cubicBezTo>
                  <a:cubicBezTo>
                    <a:pt x="6" y="13"/>
                    <a:pt x="6" y="15"/>
                    <a:pt x="7" y="16"/>
                  </a:cubicBezTo>
                  <a:cubicBezTo>
                    <a:pt x="7" y="17"/>
                    <a:pt x="6" y="20"/>
                    <a:pt x="5" y="23"/>
                  </a:cubicBezTo>
                  <a:cubicBezTo>
                    <a:pt x="4" y="25"/>
                    <a:pt x="0" y="26"/>
                    <a:pt x="0" y="27"/>
                  </a:cubicBezTo>
                  <a:cubicBezTo>
                    <a:pt x="0" y="28"/>
                    <a:pt x="2" y="31"/>
                    <a:pt x="4" y="35"/>
                  </a:cubicBezTo>
                  <a:cubicBezTo>
                    <a:pt x="5" y="38"/>
                    <a:pt x="2" y="40"/>
                    <a:pt x="3" y="43"/>
                  </a:cubicBezTo>
                  <a:cubicBezTo>
                    <a:pt x="5" y="46"/>
                    <a:pt x="4" y="47"/>
                    <a:pt x="3" y="48"/>
                  </a:cubicBezTo>
                  <a:cubicBezTo>
                    <a:pt x="2" y="50"/>
                    <a:pt x="3" y="52"/>
                    <a:pt x="3" y="53"/>
                  </a:cubicBezTo>
                  <a:cubicBezTo>
                    <a:pt x="3" y="55"/>
                    <a:pt x="5" y="57"/>
                    <a:pt x="4" y="57"/>
                  </a:cubicBezTo>
                  <a:cubicBezTo>
                    <a:pt x="4" y="58"/>
                    <a:pt x="1" y="60"/>
                    <a:pt x="1" y="61"/>
                  </a:cubicBezTo>
                  <a:cubicBezTo>
                    <a:pt x="1" y="62"/>
                    <a:pt x="2" y="63"/>
                    <a:pt x="4" y="66"/>
                  </a:cubicBezTo>
                  <a:cubicBezTo>
                    <a:pt x="6" y="69"/>
                    <a:pt x="5" y="70"/>
                    <a:pt x="5" y="72"/>
                  </a:cubicBezTo>
                  <a:cubicBezTo>
                    <a:pt x="5" y="74"/>
                    <a:pt x="8" y="76"/>
                    <a:pt x="11" y="76"/>
                  </a:cubicBezTo>
                  <a:cubicBezTo>
                    <a:pt x="13" y="76"/>
                    <a:pt x="15" y="77"/>
                    <a:pt x="17" y="77"/>
                  </a:cubicBezTo>
                  <a:cubicBezTo>
                    <a:pt x="18" y="77"/>
                    <a:pt x="20" y="80"/>
                    <a:pt x="21" y="84"/>
                  </a:cubicBezTo>
                  <a:cubicBezTo>
                    <a:pt x="22" y="84"/>
                    <a:pt x="29" y="84"/>
                    <a:pt x="32" y="87"/>
                  </a:cubicBezTo>
                  <a:cubicBezTo>
                    <a:pt x="36" y="89"/>
                    <a:pt x="38" y="92"/>
                    <a:pt x="38" y="92"/>
                  </a:cubicBezTo>
                  <a:cubicBezTo>
                    <a:pt x="51" y="84"/>
                    <a:pt x="51" y="84"/>
                    <a:pt x="51" y="84"/>
                  </a:cubicBezTo>
                  <a:cubicBezTo>
                    <a:pt x="112" y="117"/>
                    <a:pt x="112" y="117"/>
                    <a:pt x="112" y="117"/>
                  </a:cubicBezTo>
                  <a:cubicBezTo>
                    <a:pt x="112" y="113"/>
                    <a:pt x="112" y="113"/>
                    <a:pt x="112" y="113"/>
                  </a:cubicBezTo>
                  <a:cubicBezTo>
                    <a:pt x="120" y="113"/>
                    <a:pt x="120" y="113"/>
                    <a:pt x="120" y="113"/>
                  </a:cubicBezTo>
                  <a:cubicBezTo>
                    <a:pt x="120" y="113"/>
                    <a:pt x="120" y="40"/>
                    <a:pt x="120" y="34"/>
                  </a:cubicBezTo>
                  <a:cubicBezTo>
                    <a:pt x="120" y="29"/>
                    <a:pt x="117" y="25"/>
                    <a:pt x="120" y="22"/>
                  </a:cubicBezTo>
                  <a:cubicBezTo>
                    <a:pt x="122" y="19"/>
                    <a:pt x="119" y="18"/>
                    <a:pt x="121" y="12"/>
                  </a:cubicBezTo>
                  <a:cubicBezTo>
                    <a:pt x="121" y="12"/>
                    <a:pt x="121" y="11"/>
                    <a:pt x="122" y="10"/>
                  </a:cubicBezTo>
                  <a:cubicBezTo>
                    <a:pt x="122" y="10"/>
                    <a:pt x="121" y="10"/>
                    <a:pt x="121" y="10"/>
                  </a:cubicBezTo>
                  <a:cubicBezTo>
                    <a:pt x="121" y="8"/>
                    <a:pt x="118" y="8"/>
                    <a:pt x="111" y="7"/>
                  </a:cubicBezTo>
                  <a:cubicBezTo>
                    <a:pt x="104" y="6"/>
                    <a:pt x="106" y="1"/>
                    <a:pt x="98" y="1"/>
                  </a:cubicBezTo>
                  <a:cubicBezTo>
                    <a:pt x="90" y="0"/>
                    <a:pt x="81" y="7"/>
                    <a:pt x="80" y="10"/>
                  </a:cubicBezTo>
                  <a:cubicBezTo>
                    <a:pt x="80" y="13"/>
                    <a:pt x="84" y="17"/>
                    <a:pt x="81" y="20"/>
                  </a:cubicBezTo>
                  <a:cubicBezTo>
                    <a:pt x="79" y="24"/>
                    <a:pt x="73" y="24"/>
                    <a:pt x="69" y="21"/>
                  </a:cubicBezTo>
                  <a:cubicBezTo>
                    <a:pt x="65" y="17"/>
                    <a:pt x="59" y="15"/>
                    <a:pt x="54" y="15"/>
                  </a:cubicBezTo>
                  <a:cubicBezTo>
                    <a:pt x="49" y="15"/>
                    <a:pt x="46" y="12"/>
                    <a:pt x="46" y="10"/>
                  </a:cubicBezTo>
                  <a:cubicBezTo>
                    <a:pt x="47" y="7"/>
                    <a:pt x="45" y="6"/>
                    <a:pt x="41" y="5"/>
                  </a:cubicBezTo>
                  <a:cubicBezTo>
                    <a:pt x="37" y="4"/>
                    <a:pt x="34" y="1"/>
                    <a:pt x="26" y="2"/>
                  </a:cubicBezTo>
                  <a:cubicBezTo>
                    <a:pt x="23" y="3"/>
                    <a:pt x="19" y="1"/>
                    <a:pt x="17" y="0"/>
                  </a:cubicBezTo>
                  <a:cubicBezTo>
                    <a:pt x="17" y="2"/>
                    <a:pt x="17" y="3"/>
                    <a:pt x="17" y="4"/>
                  </a:cubicBezTo>
                  <a:cubicBezTo>
                    <a:pt x="17" y="7"/>
                    <a:pt x="14" y="6"/>
                    <a:pt x="13"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59" name="Google Shape;259;p25"/>
            <p:cNvSpPr/>
            <p:nvPr/>
          </p:nvSpPr>
          <p:spPr>
            <a:xfrm>
              <a:off x="3952875" y="2833688"/>
              <a:ext cx="63500" cy="22225"/>
            </a:xfrm>
            <a:custGeom>
              <a:avLst/>
              <a:gdLst/>
              <a:ahLst/>
              <a:cxnLst/>
              <a:rect l="l" t="t" r="r" b="b"/>
              <a:pathLst>
                <a:path w="23" h="8" extrusionOk="0">
                  <a:moveTo>
                    <a:pt x="11" y="5"/>
                  </a:moveTo>
                  <a:cubicBezTo>
                    <a:pt x="13" y="3"/>
                    <a:pt x="16" y="6"/>
                    <a:pt x="18" y="7"/>
                  </a:cubicBezTo>
                  <a:cubicBezTo>
                    <a:pt x="21" y="7"/>
                    <a:pt x="23" y="5"/>
                    <a:pt x="23" y="5"/>
                  </a:cubicBezTo>
                  <a:cubicBezTo>
                    <a:pt x="23" y="5"/>
                    <a:pt x="23" y="5"/>
                    <a:pt x="19" y="5"/>
                  </a:cubicBezTo>
                  <a:cubicBezTo>
                    <a:pt x="15" y="4"/>
                    <a:pt x="15" y="0"/>
                    <a:pt x="11" y="1"/>
                  </a:cubicBezTo>
                  <a:cubicBezTo>
                    <a:pt x="8" y="3"/>
                    <a:pt x="5" y="3"/>
                    <a:pt x="1" y="3"/>
                  </a:cubicBezTo>
                  <a:cubicBezTo>
                    <a:pt x="1" y="4"/>
                    <a:pt x="0" y="6"/>
                    <a:pt x="0" y="8"/>
                  </a:cubicBezTo>
                  <a:cubicBezTo>
                    <a:pt x="1" y="8"/>
                    <a:pt x="2" y="7"/>
                    <a:pt x="2" y="7"/>
                  </a:cubicBezTo>
                  <a:cubicBezTo>
                    <a:pt x="5" y="7"/>
                    <a:pt x="10" y="6"/>
                    <a:pt x="11" y="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0" name="Google Shape;260;p25"/>
            <p:cNvSpPr/>
            <p:nvPr/>
          </p:nvSpPr>
          <p:spPr>
            <a:xfrm>
              <a:off x="3938588" y="2771775"/>
              <a:ext cx="131763" cy="103188"/>
            </a:xfrm>
            <a:custGeom>
              <a:avLst/>
              <a:gdLst/>
              <a:ahLst/>
              <a:cxnLst/>
              <a:rect l="l" t="t" r="r" b="b"/>
              <a:pathLst>
                <a:path w="47" h="37" extrusionOk="0">
                  <a:moveTo>
                    <a:pt x="11" y="36"/>
                  </a:moveTo>
                  <a:cubicBezTo>
                    <a:pt x="12" y="36"/>
                    <a:pt x="15" y="34"/>
                    <a:pt x="15" y="34"/>
                  </a:cubicBezTo>
                  <a:cubicBezTo>
                    <a:pt x="15" y="34"/>
                    <a:pt x="25" y="33"/>
                    <a:pt x="27" y="33"/>
                  </a:cubicBezTo>
                  <a:cubicBezTo>
                    <a:pt x="28" y="33"/>
                    <a:pt x="28" y="33"/>
                    <a:pt x="29" y="34"/>
                  </a:cubicBezTo>
                  <a:cubicBezTo>
                    <a:pt x="29" y="33"/>
                    <a:pt x="29" y="33"/>
                    <a:pt x="29" y="33"/>
                  </a:cubicBezTo>
                  <a:cubicBezTo>
                    <a:pt x="29" y="33"/>
                    <a:pt x="34" y="34"/>
                    <a:pt x="35" y="35"/>
                  </a:cubicBezTo>
                  <a:cubicBezTo>
                    <a:pt x="35" y="36"/>
                    <a:pt x="42" y="37"/>
                    <a:pt x="46" y="36"/>
                  </a:cubicBezTo>
                  <a:cubicBezTo>
                    <a:pt x="47" y="36"/>
                    <a:pt x="47" y="36"/>
                    <a:pt x="47" y="36"/>
                  </a:cubicBezTo>
                  <a:cubicBezTo>
                    <a:pt x="47" y="34"/>
                    <a:pt x="47" y="31"/>
                    <a:pt x="47" y="30"/>
                  </a:cubicBezTo>
                  <a:cubicBezTo>
                    <a:pt x="47" y="29"/>
                    <a:pt x="44" y="27"/>
                    <a:pt x="43" y="25"/>
                  </a:cubicBezTo>
                  <a:cubicBezTo>
                    <a:pt x="42" y="24"/>
                    <a:pt x="42" y="20"/>
                    <a:pt x="42" y="20"/>
                  </a:cubicBezTo>
                  <a:cubicBezTo>
                    <a:pt x="40" y="18"/>
                    <a:pt x="40" y="18"/>
                    <a:pt x="40" y="18"/>
                  </a:cubicBezTo>
                  <a:cubicBezTo>
                    <a:pt x="40" y="18"/>
                    <a:pt x="39" y="13"/>
                    <a:pt x="36" y="12"/>
                  </a:cubicBezTo>
                  <a:cubicBezTo>
                    <a:pt x="32" y="11"/>
                    <a:pt x="30" y="5"/>
                    <a:pt x="30" y="5"/>
                  </a:cubicBezTo>
                  <a:cubicBezTo>
                    <a:pt x="27" y="5"/>
                    <a:pt x="27" y="5"/>
                    <a:pt x="27" y="5"/>
                  </a:cubicBezTo>
                  <a:cubicBezTo>
                    <a:pt x="27" y="5"/>
                    <a:pt x="25" y="2"/>
                    <a:pt x="23" y="1"/>
                  </a:cubicBezTo>
                  <a:cubicBezTo>
                    <a:pt x="21" y="0"/>
                    <a:pt x="17" y="2"/>
                    <a:pt x="17" y="2"/>
                  </a:cubicBezTo>
                  <a:cubicBezTo>
                    <a:pt x="17" y="2"/>
                    <a:pt x="12" y="2"/>
                    <a:pt x="9" y="2"/>
                  </a:cubicBezTo>
                  <a:cubicBezTo>
                    <a:pt x="6" y="1"/>
                    <a:pt x="7" y="5"/>
                    <a:pt x="5" y="6"/>
                  </a:cubicBezTo>
                  <a:cubicBezTo>
                    <a:pt x="5" y="6"/>
                    <a:pt x="4" y="6"/>
                    <a:pt x="4" y="6"/>
                  </a:cubicBezTo>
                  <a:cubicBezTo>
                    <a:pt x="4" y="8"/>
                    <a:pt x="4" y="10"/>
                    <a:pt x="2" y="12"/>
                  </a:cubicBezTo>
                  <a:cubicBezTo>
                    <a:pt x="0" y="16"/>
                    <a:pt x="4" y="22"/>
                    <a:pt x="5" y="24"/>
                  </a:cubicBezTo>
                  <a:cubicBezTo>
                    <a:pt x="6" y="24"/>
                    <a:pt x="6" y="24"/>
                    <a:pt x="6" y="25"/>
                  </a:cubicBezTo>
                  <a:cubicBezTo>
                    <a:pt x="10" y="25"/>
                    <a:pt x="13" y="25"/>
                    <a:pt x="16" y="23"/>
                  </a:cubicBezTo>
                  <a:cubicBezTo>
                    <a:pt x="20" y="22"/>
                    <a:pt x="20" y="26"/>
                    <a:pt x="24" y="27"/>
                  </a:cubicBezTo>
                  <a:cubicBezTo>
                    <a:pt x="28" y="27"/>
                    <a:pt x="28" y="27"/>
                    <a:pt x="28" y="27"/>
                  </a:cubicBezTo>
                  <a:cubicBezTo>
                    <a:pt x="28" y="27"/>
                    <a:pt x="26" y="29"/>
                    <a:pt x="23" y="29"/>
                  </a:cubicBezTo>
                  <a:cubicBezTo>
                    <a:pt x="21" y="28"/>
                    <a:pt x="18" y="25"/>
                    <a:pt x="16" y="27"/>
                  </a:cubicBezTo>
                  <a:cubicBezTo>
                    <a:pt x="15" y="28"/>
                    <a:pt x="10" y="29"/>
                    <a:pt x="7" y="29"/>
                  </a:cubicBezTo>
                  <a:cubicBezTo>
                    <a:pt x="7" y="29"/>
                    <a:pt x="6" y="30"/>
                    <a:pt x="5" y="30"/>
                  </a:cubicBezTo>
                  <a:cubicBezTo>
                    <a:pt x="5" y="31"/>
                    <a:pt x="5" y="33"/>
                    <a:pt x="6" y="34"/>
                  </a:cubicBezTo>
                  <a:cubicBezTo>
                    <a:pt x="6" y="34"/>
                    <a:pt x="6" y="34"/>
                    <a:pt x="7" y="35"/>
                  </a:cubicBezTo>
                  <a:cubicBezTo>
                    <a:pt x="11" y="34"/>
                    <a:pt x="9" y="36"/>
                    <a:pt x="11" y="3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1" name="Google Shape;261;p25"/>
            <p:cNvSpPr/>
            <p:nvPr/>
          </p:nvSpPr>
          <p:spPr>
            <a:xfrm>
              <a:off x="3957638" y="2863850"/>
              <a:ext cx="61913" cy="36513"/>
            </a:xfrm>
            <a:custGeom>
              <a:avLst/>
              <a:gdLst/>
              <a:ahLst/>
              <a:cxnLst/>
              <a:rect l="l" t="t" r="r" b="b"/>
              <a:pathLst>
                <a:path w="22" h="13" extrusionOk="0">
                  <a:moveTo>
                    <a:pt x="11" y="12"/>
                  </a:moveTo>
                  <a:cubicBezTo>
                    <a:pt x="13" y="11"/>
                    <a:pt x="17" y="8"/>
                    <a:pt x="18" y="9"/>
                  </a:cubicBezTo>
                  <a:cubicBezTo>
                    <a:pt x="19" y="9"/>
                    <a:pt x="21" y="8"/>
                    <a:pt x="21" y="7"/>
                  </a:cubicBezTo>
                  <a:cubicBezTo>
                    <a:pt x="21" y="7"/>
                    <a:pt x="18" y="4"/>
                    <a:pt x="20" y="4"/>
                  </a:cubicBezTo>
                  <a:cubicBezTo>
                    <a:pt x="22" y="3"/>
                    <a:pt x="22" y="2"/>
                    <a:pt x="22" y="1"/>
                  </a:cubicBezTo>
                  <a:cubicBezTo>
                    <a:pt x="21" y="0"/>
                    <a:pt x="21" y="0"/>
                    <a:pt x="20" y="0"/>
                  </a:cubicBezTo>
                  <a:cubicBezTo>
                    <a:pt x="18" y="0"/>
                    <a:pt x="8" y="1"/>
                    <a:pt x="8" y="1"/>
                  </a:cubicBezTo>
                  <a:cubicBezTo>
                    <a:pt x="8" y="1"/>
                    <a:pt x="5" y="3"/>
                    <a:pt x="4" y="3"/>
                  </a:cubicBezTo>
                  <a:cubicBezTo>
                    <a:pt x="2" y="3"/>
                    <a:pt x="4" y="1"/>
                    <a:pt x="0" y="2"/>
                  </a:cubicBezTo>
                  <a:cubicBezTo>
                    <a:pt x="2" y="4"/>
                    <a:pt x="2" y="5"/>
                    <a:pt x="6" y="7"/>
                  </a:cubicBezTo>
                  <a:cubicBezTo>
                    <a:pt x="11" y="8"/>
                    <a:pt x="6" y="10"/>
                    <a:pt x="10" y="13"/>
                  </a:cubicBezTo>
                  <a:cubicBezTo>
                    <a:pt x="10" y="13"/>
                    <a:pt x="10" y="13"/>
                    <a:pt x="10" y="13"/>
                  </a:cubicBezTo>
                  <a:cubicBezTo>
                    <a:pt x="11" y="13"/>
                    <a:pt x="11" y="13"/>
                    <a:pt x="11" y="1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2" name="Google Shape;262;p25"/>
            <p:cNvSpPr/>
            <p:nvPr/>
          </p:nvSpPr>
          <p:spPr>
            <a:xfrm>
              <a:off x="4649788" y="2897188"/>
              <a:ext cx="276225" cy="195263"/>
            </a:xfrm>
            <a:custGeom>
              <a:avLst/>
              <a:gdLst/>
              <a:ahLst/>
              <a:cxnLst/>
              <a:rect l="l" t="t" r="r" b="b"/>
              <a:pathLst>
                <a:path w="99" h="70" extrusionOk="0">
                  <a:moveTo>
                    <a:pt x="92" y="40"/>
                  </a:moveTo>
                  <a:cubicBezTo>
                    <a:pt x="92" y="38"/>
                    <a:pt x="92" y="37"/>
                    <a:pt x="89" y="34"/>
                  </a:cubicBezTo>
                  <a:cubicBezTo>
                    <a:pt x="86" y="32"/>
                    <a:pt x="84" y="31"/>
                    <a:pt x="84" y="30"/>
                  </a:cubicBezTo>
                  <a:cubicBezTo>
                    <a:pt x="84" y="28"/>
                    <a:pt x="83" y="28"/>
                    <a:pt x="80" y="25"/>
                  </a:cubicBezTo>
                  <a:cubicBezTo>
                    <a:pt x="78" y="22"/>
                    <a:pt x="74" y="22"/>
                    <a:pt x="74" y="22"/>
                  </a:cubicBezTo>
                  <a:cubicBezTo>
                    <a:pt x="73" y="19"/>
                    <a:pt x="73" y="19"/>
                    <a:pt x="73" y="19"/>
                  </a:cubicBezTo>
                  <a:cubicBezTo>
                    <a:pt x="69" y="19"/>
                    <a:pt x="69" y="19"/>
                    <a:pt x="69" y="19"/>
                  </a:cubicBezTo>
                  <a:cubicBezTo>
                    <a:pt x="69" y="19"/>
                    <a:pt x="68" y="17"/>
                    <a:pt x="70" y="16"/>
                  </a:cubicBezTo>
                  <a:cubicBezTo>
                    <a:pt x="73" y="14"/>
                    <a:pt x="70" y="10"/>
                    <a:pt x="70" y="9"/>
                  </a:cubicBezTo>
                  <a:cubicBezTo>
                    <a:pt x="70" y="8"/>
                    <a:pt x="65" y="2"/>
                    <a:pt x="64" y="1"/>
                  </a:cubicBezTo>
                  <a:cubicBezTo>
                    <a:pt x="64" y="1"/>
                    <a:pt x="63" y="1"/>
                    <a:pt x="63" y="1"/>
                  </a:cubicBezTo>
                  <a:cubicBezTo>
                    <a:pt x="61" y="0"/>
                    <a:pt x="58" y="2"/>
                    <a:pt x="56" y="4"/>
                  </a:cubicBezTo>
                  <a:cubicBezTo>
                    <a:pt x="55" y="5"/>
                    <a:pt x="56" y="6"/>
                    <a:pt x="55" y="7"/>
                  </a:cubicBezTo>
                  <a:cubicBezTo>
                    <a:pt x="53" y="9"/>
                    <a:pt x="49" y="12"/>
                    <a:pt x="47" y="15"/>
                  </a:cubicBezTo>
                  <a:cubicBezTo>
                    <a:pt x="44" y="19"/>
                    <a:pt x="37" y="17"/>
                    <a:pt x="35" y="18"/>
                  </a:cubicBezTo>
                  <a:cubicBezTo>
                    <a:pt x="33" y="19"/>
                    <a:pt x="36" y="21"/>
                    <a:pt x="35" y="22"/>
                  </a:cubicBezTo>
                  <a:cubicBezTo>
                    <a:pt x="33" y="23"/>
                    <a:pt x="29" y="25"/>
                    <a:pt x="28" y="26"/>
                  </a:cubicBezTo>
                  <a:cubicBezTo>
                    <a:pt x="26" y="27"/>
                    <a:pt x="21" y="26"/>
                    <a:pt x="19" y="28"/>
                  </a:cubicBezTo>
                  <a:cubicBezTo>
                    <a:pt x="17" y="31"/>
                    <a:pt x="15" y="26"/>
                    <a:pt x="14" y="28"/>
                  </a:cubicBezTo>
                  <a:cubicBezTo>
                    <a:pt x="12" y="31"/>
                    <a:pt x="10" y="31"/>
                    <a:pt x="9" y="30"/>
                  </a:cubicBezTo>
                  <a:cubicBezTo>
                    <a:pt x="9" y="30"/>
                    <a:pt x="9" y="30"/>
                    <a:pt x="8" y="30"/>
                  </a:cubicBezTo>
                  <a:cubicBezTo>
                    <a:pt x="7" y="31"/>
                    <a:pt x="5" y="33"/>
                    <a:pt x="4" y="35"/>
                  </a:cubicBezTo>
                  <a:cubicBezTo>
                    <a:pt x="3" y="38"/>
                    <a:pt x="0" y="41"/>
                    <a:pt x="0" y="43"/>
                  </a:cubicBezTo>
                  <a:cubicBezTo>
                    <a:pt x="0" y="44"/>
                    <a:pt x="2" y="46"/>
                    <a:pt x="2" y="49"/>
                  </a:cubicBezTo>
                  <a:cubicBezTo>
                    <a:pt x="2" y="52"/>
                    <a:pt x="2" y="53"/>
                    <a:pt x="4" y="56"/>
                  </a:cubicBezTo>
                  <a:cubicBezTo>
                    <a:pt x="5" y="58"/>
                    <a:pt x="5" y="60"/>
                    <a:pt x="5" y="60"/>
                  </a:cubicBezTo>
                  <a:cubicBezTo>
                    <a:pt x="5" y="60"/>
                    <a:pt x="6" y="61"/>
                    <a:pt x="7" y="63"/>
                  </a:cubicBezTo>
                  <a:cubicBezTo>
                    <a:pt x="8" y="65"/>
                    <a:pt x="12" y="67"/>
                    <a:pt x="12" y="68"/>
                  </a:cubicBezTo>
                  <a:cubicBezTo>
                    <a:pt x="12" y="69"/>
                    <a:pt x="13" y="69"/>
                    <a:pt x="13" y="70"/>
                  </a:cubicBezTo>
                  <a:cubicBezTo>
                    <a:pt x="14" y="69"/>
                    <a:pt x="14" y="69"/>
                    <a:pt x="14" y="69"/>
                  </a:cubicBezTo>
                  <a:cubicBezTo>
                    <a:pt x="16" y="66"/>
                    <a:pt x="15" y="63"/>
                    <a:pt x="15" y="63"/>
                  </a:cubicBezTo>
                  <a:cubicBezTo>
                    <a:pt x="20" y="62"/>
                    <a:pt x="20" y="62"/>
                    <a:pt x="20" y="62"/>
                  </a:cubicBezTo>
                  <a:cubicBezTo>
                    <a:pt x="23" y="61"/>
                    <a:pt x="23" y="61"/>
                    <a:pt x="23" y="61"/>
                  </a:cubicBezTo>
                  <a:cubicBezTo>
                    <a:pt x="30" y="62"/>
                    <a:pt x="30" y="62"/>
                    <a:pt x="30" y="62"/>
                  </a:cubicBezTo>
                  <a:cubicBezTo>
                    <a:pt x="30" y="56"/>
                    <a:pt x="30" y="56"/>
                    <a:pt x="30" y="56"/>
                  </a:cubicBezTo>
                  <a:cubicBezTo>
                    <a:pt x="30" y="56"/>
                    <a:pt x="35" y="50"/>
                    <a:pt x="39" y="50"/>
                  </a:cubicBezTo>
                  <a:cubicBezTo>
                    <a:pt x="42" y="50"/>
                    <a:pt x="45" y="54"/>
                    <a:pt x="45" y="54"/>
                  </a:cubicBezTo>
                  <a:cubicBezTo>
                    <a:pt x="61" y="57"/>
                    <a:pt x="61" y="57"/>
                    <a:pt x="61" y="57"/>
                  </a:cubicBezTo>
                  <a:cubicBezTo>
                    <a:pt x="61" y="57"/>
                    <a:pt x="62" y="53"/>
                    <a:pt x="63" y="52"/>
                  </a:cubicBezTo>
                  <a:cubicBezTo>
                    <a:pt x="65" y="51"/>
                    <a:pt x="68" y="53"/>
                    <a:pt x="69" y="52"/>
                  </a:cubicBezTo>
                  <a:cubicBezTo>
                    <a:pt x="71" y="51"/>
                    <a:pt x="74" y="50"/>
                    <a:pt x="78" y="50"/>
                  </a:cubicBezTo>
                  <a:cubicBezTo>
                    <a:pt x="81" y="50"/>
                    <a:pt x="83" y="51"/>
                    <a:pt x="84" y="49"/>
                  </a:cubicBezTo>
                  <a:cubicBezTo>
                    <a:pt x="86" y="46"/>
                    <a:pt x="93" y="50"/>
                    <a:pt x="93" y="50"/>
                  </a:cubicBezTo>
                  <a:cubicBezTo>
                    <a:pt x="99" y="49"/>
                    <a:pt x="99" y="49"/>
                    <a:pt x="99" y="49"/>
                  </a:cubicBezTo>
                  <a:cubicBezTo>
                    <a:pt x="97" y="44"/>
                    <a:pt x="97" y="44"/>
                    <a:pt x="97" y="44"/>
                  </a:cubicBezTo>
                  <a:cubicBezTo>
                    <a:pt x="97" y="44"/>
                    <a:pt x="92" y="41"/>
                    <a:pt x="92" y="4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3" name="Google Shape;263;p25"/>
            <p:cNvSpPr/>
            <p:nvPr/>
          </p:nvSpPr>
          <p:spPr>
            <a:xfrm>
              <a:off x="4387850" y="2833688"/>
              <a:ext cx="268288" cy="223838"/>
            </a:xfrm>
            <a:custGeom>
              <a:avLst/>
              <a:gdLst/>
              <a:ahLst/>
              <a:cxnLst/>
              <a:rect l="l" t="t" r="r" b="b"/>
              <a:pathLst>
                <a:path w="96" h="80" extrusionOk="0">
                  <a:moveTo>
                    <a:pt x="59" y="58"/>
                  </a:moveTo>
                  <a:cubicBezTo>
                    <a:pt x="60" y="58"/>
                    <a:pt x="63" y="59"/>
                    <a:pt x="64" y="57"/>
                  </a:cubicBezTo>
                  <a:cubicBezTo>
                    <a:pt x="66" y="56"/>
                    <a:pt x="69" y="59"/>
                    <a:pt x="70" y="61"/>
                  </a:cubicBezTo>
                  <a:cubicBezTo>
                    <a:pt x="70" y="64"/>
                    <a:pt x="72" y="61"/>
                    <a:pt x="73" y="58"/>
                  </a:cubicBezTo>
                  <a:cubicBezTo>
                    <a:pt x="75" y="55"/>
                    <a:pt x="79" y="47"/>
                    <a:pt x="79" y="46"/>
                  </a:cubicBezTo>
                  <a:cubicBezTo>
                    <a:pt x="79" y="44"/>
                    <a:pt x="83" y="42"/>
                    <a:pt x="83" y="41"/>
                  </a:cubicBezTo>
                  <a:cubicBezTo>
                    <a:pt x="83" y="40"/>
                    <a:pt x="83" y="37"/>
                    <a:pt x="84" y="36"/>
                  </a:cubicBezTo>
                  <a:cubicBezTo>
                    <a:pt x="85" y="36"/>
                    <a:pt x="86" y="32"/>
                    <a:pt x="86" y="31"/>
                  </a:cubicBezTo>
                  <a:cubicBezTo>
                    <a:pt x="86" y="30"/>
                    <a:pt x="90" y="23"/>
                    <a:pt x="91" y="22"/>
                  </a:cubicBezTo>
                  <a:cubicBezTo>
                    <a:pt x="91" y="22"/>
                    <a:pt x="95" y="22"/>
                    <a:pt x="95" y="20"/>
                  </a:cubicBezTo>
                  <a:cubicBezTo>
                    <a:pt x="96" y="18"/>
                    <a:pt x="96" y="15"/>
                    <a:pt x="95" y="15"/>
                  </a:cubicBezTo>
                  <a:cubicBezTo>
                    <a:pt x="93" y="14"/>
                    <a:pt x="92" y="13"/>
                    <a:pt x="92" y="12"/>
                  </a:cubicBezTo>
                  <a:cubicBezTo>
                    <a:pt x="92" y="11"/>
                    <a:pt x="92" y="9"/>
                    <a:pt x="92" y="7"/>
                  </a:cubicBezTo>
                  <a:cubicBezTo>
                    <a:pt x="90" y="7"/>
                    <a:pt x="90" y="5"/>
                    <a:pt x="89" y="4"/>
                  </a:cubicBezTo>
                  <a:cubicBezTo>
                    <a:pt x="88" y="3"/>
                    <a:pt x="88" y="2"/>
                    <a:pt x="86" y="2"/>
                  </a:cubicBezTo>
                  <a:cubicBezTo>
                    <a:pt x="84" y="3"/>
                    <a:pt x="82" y="7"/>
                    <a:pt x="80" y="7"/>
                  </a:cubicBezTo>
                  <a:cubicBezTo>
                    <a:pt x="78" y="8"/>
                    <a:pt x="75" y="7"/>
                    <a:pt x="74" y="6"/>
                  </a:cubicBezTo>
                  <a:cubicBezTo>
                    <a:pt x="72" y="5"/>
                    <a:pt x="66" y="6"/>
                    <a:pt x="63" y="6"/>
                  </a:cubicBezTo>
                  <a:cubicBezTo>
                    <a:pt x="61" y="5"/>
                    <a:pt x="59" y="8"/>
                    <a:pt x="58" y="9"/>
                  </a:cubicBezTo>
                  <a:cubicBezTo>
                    <a:pt x="56" y="10"/>
                    <a:pt x="51" y="10"/>
                    <a:pt x="50" y="9"/>
                  </a:cubicBezTo>
                  <a:cubicBezTo>
                    <a:pt x="48" y="9"/>
                    <a:pt x="45" y="6"/>
                    <a:pt x="43" y="6"/>
                  </a:cubicBezTo>
                  <a:cubicBezTo>
                    <a:pt x="42" y="6"/>
                    <a:pt x="39" y="7"/>
                    <a:pt x="37" y="8"/>
                  </a:cubicBezTo>
                  <a:cubicBezTo>
                    <a:pt x="34" y="9"/>
                    <a:pt x="34" y="5"/>
                    <a:pt x="32" y="4"/>
                  </a:cubicBezTo>
                  <a:cubicBezTo>
                    <a:pt x="31" y="2"/>
                    <a:pt x="28" y="3"/>
                    <a:pt x="26" y="2"/>
                  </a:cubicBezTo>
                  <a:cubicBezTo>
                    <a:pt x="24" y="0"/>
                    <a:pt x="23" y="4"/>
                    <a:pt x="21" y="3"/>
                  </a:cubicBezTo>
                  <a:cubicBezTo>
                    <a:pt x="19" y="3"/>
                    <a:pt x="15" y="2"/>
                    <a:pt x="14" y="3"/>
                  </a:cubicBezTo>
                  <a:cubicBezTo>
                    <a:pt x="12" y="5"/>
                    <a:pt x="13" y="9"/>
                    <a:pt x="12" y="10"/>
                  </a:cubicBezTo>
                  <a:cubicBezTo>
                    <a:pt x="11" y="11"/>
                    <a:pt x="8" y="14"/>
                    <a:pt x="8" y="16"/>
                  </a:cubicBezTo>
                  <a:cubicBezTo>
                    <a:pt x="8" y="16"/>
                    <a:pt x="8" y="17"/>
                    <a:pt x="8" y="17"/>
                  </a:cubicBezTo>
                  <a:cubicBezTo>
                    <a:pt x="8" y="19"/>
                    <a:pt x="8" y="22"/>
                    <a:pt x="8" y="23"/>
                  </a:cubicBezTo>
                  <a:cubicBezTo>
                    <a:pt x="9" y="24"/>
                    <a:pt x="9" y="32"/>
                    <a:pt x="7" y="34"/>
                  </a:cubicBezTo>
                  <a:cubicBezTo>
                    <a:pt x="6" y="36"/>
                    <a:pt x="4" y="39"/>
                    <a:pt x="4" y="39"/>
                  </a:cubicBezTo>
                  <a:cubicBezTo>
                    <a:pt x="4" y="39"/>
                    <a:pt x="2" y="41"/>
                    <a:pt x="1" y="45"/>
                  </a:cubicBezTo>
                  <a:cubicBezTo>
                    <a:pt x="0" y="48"/>
                    <a:pt x="1" y="51"/>
                    <a:pt x="1" y="54"/>
                  </a:cubicBezTo>
                  <a:cubicBezTo>
                    <a:pt x="1" y="56"/>
                    <a:pt x="3" y="58"/>
                    <a:pt x="4" y="60"/>
                  </a:cubicBezTo>
                  <a:cubicBezTo>
                    <a:pt x="4" y="60"/>
                    <a:pt x="4" y="60"/>
                    <a:pt x="4" y="60"/>
                  </a:cubicBezTo>
                  <a:cubicBezTo>
                    <a:pt x="5" y="62"/>
                    <a:pt x="12" y="63"/>
                    <a:pt x="16" y="63"/>
                  </a:cubicBezTo>
                  <a:cubicBezTo>
                    <a:pt x="20" y="64"/>
                    <a:pt x="24" y="70"/>
                    <a:pt x="23" y="72"/>
                  </a:cubicBezTo>
                  <a:cubicBezTo>
                    <a:pt x="23" y="74"/>
                    <a:pt x="26" y="78"/>
                    <a:pt x="28" y="79"/>
                  </a:cubicBezTo>
                  <a:cubicBezTo>
                    <a:pt x="29" y="80"/>
                    <a:pt x="34" y="77"/>
                    <a:pt x="36" y="77"/>
                  </a:cubicBezTo>
                  <a:cubicBezTo>
                    <a:pt x="38" y="77"/>
                    <a:pt x="45" y="77"/>
                    <a:pt x="47" y="76"/>
                  </a:cubicBezTo>
                  <a:cubicBezTo>
                    <a:pt x="47" y="75"/>
                    <a:pt x="47" y="75"/>
                    <a:pt x="48" y="76"/>
                  </a:cubicBezTo>
                  <a:cubicBezTo>
                    <a:pt x="50" y="71"/>
                    <a:pt x="50" y="67"/>
                    <a:pt x="50" y="67"/>
                  </a:cubicBezTo>
                  <a:cubicBezTo>
                    <a:pt x="50" y="67"/>
                    <a:pt x="58" y="58"/>
                    <a:pt x="59" y="5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4" name="Google Shape;264;p25"/>
            <p:cNvSpPr/>
            <p:nvPr/>
          </p:nvSpPr>
          <p:spPr>
            <a:xfrm>
              <a:off x="4346575" y="2867025"/>
              <a:ext cx="66675" cy="142875"/>
            </a:xfrm>
            <a:custGeom>
              <a:avLst/>
              <a:gdLst/>
              <a:ahLst/>
              <a:cxnLst/>
              <a:rect l="l" t="t" r="r" b="b"/>
              <a:pathLst>
                <a:path w="24" h="51" extrusionOk="0">
                  <a:moveTo>
                    <a:pt x="16" y="33"/>
                  </a:moveTo>
                  <a:cubicBezTo>
                    <a:pt x="17" y="29"/>
                    <a:pt x="19" y="27"/>
                    <a:pt x="19" y="27"/>
                  </a:cubicBezTo>
                  <a:cubicBezTo>
                    <a:pt x="19" y="27"/>
                    <a:pt x="21" y="24"/>
                    <a:pt x="22" y="22"/>
                  </a:cubicBezTo>
                  <a:cubicBezTo>
                    <a:pt x="24" y="20"/>
                    <a:pt x="24" y="12"/>
                    <a:pt x="23" y="11"/>
                  </a:cubicBezTo>
                  <a:cubicBezTo>
                    <a:pt x="23" y="10"/>
                    <a:pt x="23" y="7"/>
                    <a:pt x="23" y="5"/>
                  </a:cubicBezTo>
                  <a:cubicBezTo>
                    <a:pt x="22" y="6"/>
                    <a:pt x="21" y="6"/>
                    <a:pt x="20" y="5"/>
                  </a:cubicBezTo>
                  <a:cubicBezTo>
                    <a:pt x="18" y="4"/>
                    <a:pt x="20" y="2"/>
                    <a:pt x="17" y="1"/>
                  </a:cubicBezTo>
                  <a:cubicBezTo>
                    <a:pt x="15" y="0"/>
                    <a:pt x="14" y="3"/>
                    <a:pt x="14" y="5"/>
                  </a:cubicBezTo>
                  <a:cubicBezTo>
                    <a:pt x="15" y="7"/>
                    <a:pt x="13" y="7"/>
                    <a:pt x="12" y="8"/>
                  </a:cubicBezTo>
                  <a:cubicBezTo>
                    <a:pt x="11" y="9"/>
                    <a:pt x="7" y="10"/>
                    <a:pt x="6" y="10"/>
                  </a:cubicBezTo>
                  <a:cubicBezTo>
                    <a:pt x="4" y="10"/>
                    <a:pt x="3" y="12"/>
                    <a:pt x="1" y="13"/>
                  </a:cubicBezTo>
                  <a:cubicBezTo>
                    <a:pt x="1" y="13"/>
                    <a:pt x="0" y="13"/>
                    <a:pt x="0" y="13"/>
                  </a:cubicBezTo>
                  <a:cubicBezTo>
                    <a:pt x="0" y="19"/>
                    <a:pt x="1" y="18"/>
                    <a:pt x="4" y="20"/>
                  </a:cubicBezTo>
                  <a:cubicBezTo>
                    <a:pt x="8" y="22"/>
                    <a:pt x="4" y="25"/>
                    <a:pt x="6" y="26"/>
                  </a:cubicBezTo>
                  <a:cubicBezTo>
                    <a:pt x="7" y="28"/>
                    <a:pt x="7" y="31"/>
                    <a:pt x="7" y="36"/>
                  </a:cubicBezTo>
                  <a:cubicBezTo>
                    <a:pt x="7" y="38"/>
                    <a:pt x="8" y="45"/>
                    <a:pt x="8" y="51"/>
                  </a:cubicBezTo>
                  <a:cubicBezTo>
                    <a:pt x="10" y="50"/>
                    <a:pt x="12" y="50"/>
                    <a:pt x="13" y="50"/>
                  </a:cubicBezTo>
                  <a:cubicBezTo>
                    <a:pt x="16" y="50"/>
                    <a:pt x="17" y="47"/>
                    <a:pt x="19" y="48"/>
                  </a:cubicBezTo>
                  <a:cubicBezTo>
                    <a:pt x="18" y="46"/>
                    <a:pt x="16" y="44"/>
                    <a:pt x="16" y="42"/>
                  </a:cubicBezTo>
                  <a:cubicBezTo>
                    <a:pt x="16" y="39"/>
                    <a:pt x="15" y="36"/>
                    <a:pt x="16" y="3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5" name="Google Shape;265;p25"/>
            <p:cNvSpPr/>
            <p:nvPr/>
          </p:nvSpPr>
          <p:spPr>
            <a:xfrm>
              <a:off x="4325938" y="2900363"/>
              <a:ext cx="42863" cy="114300"/>
            </a:xfrm>
            <a:custGeom>
              <a:avLst/>
              <a:gdLst/>
              <a:ahLst/>
              <a:cxnLst/>
              <a:rect l="l" t="t" r="r" b="b"/>
              <a:pathLst>
                <a:path w="15" h="41" extrusionOk="0">
                  <a:moveTo>
                    <a:pt x="13" y="14"/>
                  </a:moveTo>
                  <a:cubicBezTo>
                    <a:pt x="11" y="13"/>
                    <a:pt x="15" y="10"/>
                    <a:pt x="11" y="8"/>
                  </a:cubicBezTo>
                  <a:cubicBezTo>
                    <a:pt x="8" y="6"/>
                    <a:pt x="7" y="7"/>
                    <a:pt x="7" y="1"/>
                  </a:cubicBezTo>
                  <a:cubicBezTo>
                    <a:pt x="5" y="1"/>
                    <a:pt x="3" y="0"/>
                    <a:pt x="1" y="0"/>
                  </a:cubicBezTo>
                  <a:cubicBezTo>
                    <a:pt x="0" y="0"/>
                    <a:pt x="0" y="0"/>
                    <a:pt x="0" y="0"/>
                  </a:cubicBezTo>
                  <a:cubicBezTo>
                    <a:pt x="0" y="2"/>
                    <a:pt x="1" y="5"/>
                    <a:pt x="1" y="5"/>
                  </a:cubicBezTo>
                  <a:cubicBezTo>
                    <a:pt x="3" y="6"/>
                    <a:pt x="4" y="7"/>
                    <a:pt x="3" y="10"/>
                  </a:cubicBezTo>
                  <a:cubicBezTo>
                    <a:pt x="3" y="12"/>
                    <a:pt x="3" y="18"/>
                    <a:pt x="4" y="21"/>
                  </a:cubicBezTo>
                  <a:cubicBezTo>
                    <a:pt x="5" y="24"/>
                    <a:pt x="6" y="28"/>
                    <a:pt x="6" y="32"/>
                  </a:cubicBezTo>
                  <a:cubicBezTo>
                    <a:pt x="6" y="35"/>
                    <a:pt x="7" y="38"/>
                    <a:pt x="9" y="41"/>
                  </a:cubicBezTo>
                  <a:cubicBezTo>
                    <a:pt x="9" y="41"/>
                    <a:pt x="10" y="41"/>
                    <a:pt x="10" y="40"/>
                  </a:cubicBezTo>
                  <a:cubicBezTo>
                    <a:pt x="11" y="39"/>
                    <a:pt x="13" y="39"/>
                    <a:pt x="15" y="39"/>
                  </a:cubicBezTo>
                  <a:cubicBezTo>
                    <a:pt x="15" y="33"/>
                    <a:pt x="14" y="26"/>
                    <a:pt x="14" y="24"/>
                  </a:cubicBezTo>
                  <a:cubicBezTo>
                    <a:pt x="14" y="19"/>
                    <a:pt x="14" y="16"/>
                    <a:pt x="13" y="1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6" name="Google Shape;266;p25"/>
            <p:cNvSpPr/>
            <p:nvPr/>
          </p:nvSpPr>
          <p:spPr>
            <a:xfrm>
              <a:off x="4521200" y="2852738"/>
              <a:ext cx="165100" cy="260350"/>
            </a:xfrm>
            <a:custGeom>
              <a:avLst/>
              <a:gdLst/>
              <a:ahLst/>
              <a:cxnLst/>
              <a:rect l="l" t="t" r="r" b="b"/>
              <a:pathLst>
                <a:path w="59" h="93" extrusionOk="0">
                  <a:moveTo>
                    <a:pt x="25" y="88"/>
                  </a:moveTo>
                  <a:cubicBezTo>
                    <a:pt x="25" y="88"/>
                    <a:pt x="44" y="89"/>
                    <a:pt x="46" y="89"/>
                  </a:cubicBezTo>
                  <a:cubicBezTo>
                    <a:pt x="49" y="88"/>
                    <a:pt x="57" y="93"/>
                    <a:pt x="57" y="93"/>
                  </a:cubicBezTo>
                  <a:cubicBezTo>
                    <a:pt x="57" y="93"/>
                    <a:pt x="58" y="88"/>
                    <a:pt x="59" y="86"/>
                  </a:cubicBezTo>
                  <a:cubicBezTo>
                    <a:pt x="59" y="85"/>
                    <a:pt x="58" y="85"/>
                    <a:pt x="58" y="84"/>
                  </a:cubicBezTo>
                  <a:cubicBezTo>
                    <a:pt x="58" y="83"/>
                    <a:pt x="54" y="81"/>
                    <a:pt x="53" y="79"/>
                  </a:cubicBezTo>
                  <a:cubicBezTo>
                    <a:pt x="52" y="77"/>
                    <a:pt x="51" y="76"/>
                    <a:pt x="51" y="76"/>
                  </a:cubicBezTo>
                  <a:cubicBezTo>
                    <a:pt x="51" y="76"/>
                    <a:pt x="51" y="74"/>
                    <a:pt x="50" y="72"/>
                  </a:cubicBezTo>
                  <a:cubicBezTo>
                    <a:pt x="48" y="69"/>
                    <a:pt x="48" y="68"/>
                    <a:pt x="48" y="65"/>
                  </a:cubicBezTo>
                  <a:cubicBezTo>
                    <a:pt x="48" y="62"/>
                    <a:pt x="46" y="60"/>
                    <a:pt x="46" y="59"/>
                  </a:cubicBezTo>
                  <a:cubicBezTo>
                    <a:pt x="46" y="57"/>
                    <a:pt x="49" y="54"/>
                    <a:pt x="50" y="51"/>
                  </a:cubicBezTo>
                  <a:cubicBezTo>
                    <a:pt x="51" y="49"/>
                    <a:pt x="53" y="47"/>
                    <a:pt x="54" y="46"/>
                  </a:cubicBezTo>
                  <a:cubicBezTo>
                    <a:pt x="54" y="44"/>
                    <a:pt x="53" y="42"/>
                    <a:pt x="52" y="40"/>
                  </a:cubicBezTo>
                  <a:cubicBezTo>
                    <a:pt x="51" y="37"/>
                    <a:pt x="49" y="36"/>
                    <a:pt x="45" y="33"/>
                  </a:cubicBezTo>
                  <a:cubicBezTo>
                    <a:pt x="42" y="30"/>
                    <a:pt x="44" y="28"/>
                    <a:pt x="44" y="27"/>
                  </a:cubicBezTo>
                  <a:cubicBezTo>
                    <a:pt x="44" y="26"/>
                    <a:pt x="48" y="26"/>
                    <a:pt x="50" y="26"/>
                  </a:cubicBezTo>
                  <a:cubicBezTo>
                    <a:pt x="53" y="26"/>
                    <a:pt x="55" y="26"/>
                    <a:pt x="54" y="25"/>
                  </a:cubicBezTo>
                  <a:cubicBezTo>
                    <a:pt x="53" y="24"/>
                    <a:pt x="50" y="19"/>
                    <a:pt x="50" y="15"/>
                  </a:cubicBezTo>
                  <a:cubicBezTo>
                    <a:pt x="51" y="11"/>
                    <a:pt x="49" y="10"/>
                    <a:pt x="49" y="8"/>
                  </a:cubicBezTo>
                  <a:cubicBezTo>
                    <a:pt x="50" y="6"/>
                    <a:pt x="47" y="0"/>
                    <a:pt x="44" y="0"/>
                  </a:cubicBezTo>
                  <a:cubicBezTo>
                    <a:pt x="44" y="0"/>
                    <a:pt x="44" y="0"/>
                    <a:pt x="44" y="0"/>
                  </a:cubicBezTo>
                  <a:cubicBezTo>
                    <a:pt x="44" y="2"/>
                    <a:pt x="44" y="4"/>
                    <a:pt x="44" y="5"/>
                  </a:cubicBezTo>
                  <a:cubicBezTo>
                    <a:pt x="44" y="6"/>
                    <a:pt x="45" y="7"/>
                    <a:pt x="47" y="8"/>
                  </a:cubicBezTo>
                  <a:cubicBezTo>
                    <a:pt x="48" y="8"/>
                    <a:pt x="48" y="11"/>
                    <a:pt x="47" y="13"/>
                  </a:cubicBezTo>
                  <a:cubicBezTo>
                    <a:pt x="47" y="15"/>
                    <a:pt x="43" y="15"/>
                    <a:pt x="43" y="15"/>
                  </a:cubicBezTo>
                  <a:cubicBezTo>
                    <a:pt x="42" y="16"/>
                    <a:pt x="38" y="23"/>
                    <a:pt x="38" y="24"/>
                  </a:cubicBezTo>
                  <a:cubicBezTo>
                    <a:pt x="38" y="25"/>
                    <a:pt x="37" y="29"/>
                    <a:pt x="36" y="29"/>
                  </a:cubicBezTo>
                  <a:cubicBezTo>
                    <a:pt x="35" y="30"/>
                    <a:pt x="35" y="33"/>
                    <a:pt x="35" y="34"/>
                  </a:cubicBezTo>
                  <a:cubicBezTo>
                    <a:pt x="35" y="35"/>
                    <a:pt x="31" y="37"/>
                    <a:pt x="31" y="39"/>
                  </a:cubicBezTo>
                  <a:cubicBezTo>
                    <a:pt x="31" y="40"/>
                    <a:pt x="27" y="48"/>
                    <a:pt x="25" y="51"/>
                  </a:cubicBezTo>
                  <a:cubicBezTo>
                    <a:pt x="24" y="54"/>
                    <a:pt x="22" y="57"/>
                    <a:pt x="22" y="54"/>
                  </a:cubicBezTo>
                  <a:cubicBezTo>
                    <a:pt x="21" y="52"/>
                    <a:pt x="18" y="49"/>
                    <a:pt x="16" y="50"/>
                  </a:cubicBezTo>
                  <a:cubicBezTo>
                    <a:pt x="15" y="52"/>
                    <a:pt x="12" y="51"/>
                    <a:pt x="11" y="51"/>
                  </a:cubicBezTo>
                  <a:cubicBezTo>
                    <a:pt x="10" y="51"/>
                    <a:pt x="2" y="60"/>
                    <a:pt x="2" y="60"/>
                  </a:cubicBezTo>
                  <a:cubicBezTo>
                    <a:pt x="2" y="60"/>
                    <a:pt x="2" y="64"/>
                    <a:pt x="0" y="69"/>
                  </a:cubicBezTo>
                  <a:cubicBezTo>
                    <a:pt x="1" y="69"/>
                    <a:pt x="2" y="71"/>
                    <a:pt x="3" y="73"/>
                  </a:cubicBezTo>
                  <a:cubicBezTo>
                    <a:pt x="5" y="75"/>
                    <a:pt x="8" y="74"/>
                    <a:pt x="9" y="74"/>
                  </a:cubicBezTo>
                  <a:cubicBezTo>
                    <a:pt x="11" y="75"/>
                    <a:pt x="12" y="81"/>
                    <a:pt x="12" y="82"/>
                  </a:cubicBezTo>
                  <a:cubicBezTo>
                    <a:pt x="11" y="84"/>
                    <a:pt x="9" y="87"/>
                    <a:pt x="10" y="89"/>
                  </a:cubicBezTo>
                  <a:cubicBezTo>
                    <a:pt x="21" y="89"/>
                    <a:pt x="21" y="89"/>
                    <a:pt x="21" y="89"/>
                  </a:cubicBezTo>
                  <a:lnTo>
                    <a:pt x="25" y="88"/>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7" name="Google Shape;267;p25"/>
            <p:cNvSpPr/>
            <p:nvPr/>
          </p:nvSpPr>
          <p:spPr>
            <a:xfrm>
              <a:off x="4133850" y="2908300"/>
              <a:ext cx="139700" cy="142875"/>
            </a:xfrm>
            <a:custGeom>
              <a:avLst/>
              <a:gdLst/>
              <a:ahLst/>
              <a:cxnLst/>
              <a:rect l="l" t="t" r="r" b="b"/>
              <a:pathLst>
                <a:path w="50" h="51" extrusionOk="0">
                  <a:moveTo>
                    <a:pt x="47" y="42"/>
                  </a:moveTo>
                  <a:cubicBezTo>
                    <a:pt x="46" y="41"/>
                    <a:pt x="43" y="35"/>
                    <a:pt x="44" y="34"/>
                  </a:cubicBezTo>
                  <a:cubicBezTo>
                    <a:pt x="44" y="32"/>
                    <a:pt x="47" y="28"/>
                    <a:pt x="47" y="26"/>
                  </a:cubicBezTo>
                  <a:cubicBezTo>
                    <a:pt x="46" y="24"/>
                    <a:pt x="50" y="22"/>
                    <a:pt x="50" y="20"/>
                  </a:cubicBezTo>
                  <a:cubicBezTo>
                    <a:pt x="50" y="19"/>
                    <a:pt x="49" y="12"/>
                    <a:pt x="47" y="8"/>
                  </a:cubicBezTo>
                  <a:cubicBezTo>
                    <a:pt x="46" y="8"/>
                    <a:pt x="46" y="8"/>
                    <a:pt x="45" y="7"/>
                  </a:cubicBezTo>
                  <a:cubicBezTo>
                    <a:pt x="44" y="6"/>
                    <a:pt x="38" y="6"/>
                    <a:pt x="36" y="8"/>
                  </a:cubicBezTo>
                  <a:cubicBezTo>
                    <a:pt x="34" y="11"/>
                    <a:pt x="29" y="6"/>
                    <a:pt x="29" y="5"/>
                  </a:cubicBezTo>
                  <a:cubicBezTo>
                    <a:pt x="28" y="4"/>
                    <a:pt x="25" y="1"/>
                    <a:pt x="22" y="3"/>
                  </a:cubicBezTo>
                  <a:cubicBezTo>
                    <a:pt x="20" y="5"/>
                    <a:pt x="19" y="4"/>
                    <a:pt x="20" y="2"/>
                  </a:cubicBezTo>
                  <a:cubicBezTo>
                    <a:pt x="20" y="0"/>
                    <a:pt x="16" y="0"/>
                    <a:pt x="16" y="2"/>
                  </a:cubicBezTo>
                  <a:cubicBezTo>
                    <a:pt x="15" y="4"/>
                    <a:pt x="12" y="6"/>
                    <a:pt x="11" y="5"/>
                  </a:cubicBezTo>
                  <a:cubicBezTo>
                    <a:pt x="10" y="3"/>
                    <a:pt x="8" y="1"/>
                    <a:pt x="7" y="3"/>
                  </a:cubicBezTo>
                  <a:cubicBezTo>
                    <a:pt x="6" y="5"/>
                    <a:pt x="5" y="5"/>
                    <a:pt x="4" y="4"/>
                  </a:cubicBezTo>
                  <a:cubicBezTo>
                    <a:pt x="4" y="7"/>
                    <a:pt x="3" y="10"/>
                    <a:pt x="4" y="10"/>
                  </a:cubicBezTo>
                  <a:cubicBezTo>
                    <a:pt x="6" y="11"/>
                    <a:pt x="6" y="13"/>
                    <a:pt x="6" y="14"/>
                  </a:cubicBezTo>
                  <a:cubicBezTo>
                    <a:pt x="5" y="15"/>
                    <a:pt x="8" y="18"/>
                    <a:pt x="7" y="19"/>
                  </a:cubicBezTo>
                  <a:cubicBezTo>
                    <a:pt x="6" y="20"/>
                    <a:pt x="4" y="18"/>
                    <a:pt x="3" y="20"/>
                  </a:cubicBezTo>
                  <a:cubicBezTo>
                    <a:pt x="3" y="21"/>
                    <a:pt x="5" y="23"/>
                    <a:pt x="4" y="24"/>
                  </a:cubicBezTo>
                  <a:cubicBezTo>
                    <a:pt x="3" y="26"/>
                    <a:pt x="1" y="26"/>
                    <a:pt x="2" y="29"/>
                  </a:cubicBezTo>
                  <a:cubicBezTo>
                    <a:pt x="2" y="32"/>
                    <a:pt x="2" y="34"/>
                    <a:pt x="1" y="35"/>
                  </a:cubicBezTo>
                  <a:cubicBezTo>
                    <a:pt x="0" y="36"/>
                    <a:pt x="1" y="36"/>
                    <a:pt x="4" y="37"/>
                  </a:cubicBezTo>
                  <a:cubicBezTo>
                    <a:pt x="6" y="39"/>
                    <a:pt x="10" y="41"/>
                    <a:pt x="10" y="43"/>
                  </a:cubicBezTo>
                  <a:cubicBezTo>
                    <a:pt x="9" y="46"/>
                    <a:pt x="8" y="46"/>
                    <a:pt x="7" y="51"/>
                  </a:cubicBezTo>
                  <a:cubicBezTo>
                    <a:pt x="12" y="51"/>
                    <a:pt x="21" y="47"/>
                    <a:pt x="31" y="46"/>
                  </a:cubicBezTo>
                  <a:cubicBezTo>
                    <a:pt x="38" y="44"/>
                    <a:pt x="43" y="45"/>
                    <a:pt x="47" y="46"/>
                  </a:cubicBezTo>
                  <a:cubicBezTo>
                    <a:pt x="47" y="45"/>
                    <a:pt x="47" y="43"/>
                    <a:pt x="47" y="4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8" name="Google Shape;268;p25"/>
            <p:cNvSpPr/>
            <p:nvPr/>
          </p:nvSpPr>
          <p:spPr>
            <a:xfrm>
              <a:off x="4254500" y="2900363"/>
              <a:ext cx="96838" cy="146050"/>
            </a:xfrm>
            <a:custGeom>
              <a:avLst/>
              <a:gdLst/>
              <a:ahLst/>
              <a:cxnLst/>
              <a:rect l="l" t="t" r="r" b="b"/>
              <a:pathLst>
                <a:path w="35" h="52" extrusionOk="0">
                  <a:moveTo>
                    <a:pt x="30" y="21"/>
                  </a:moveTo>
                  <a:cubicBezTo>
                    <a:pt x="29" y="18"/>
                    <a:pt x="29" y="12"/>
                    <a:pt x="29" y="10"/>
                  </a:cubicBezTo>
                  <a:cubicBezTo>
                    <a:pt x="30" y="7"/>
                    <a:pt x="29" y="6"/>
                    <a:pt x="27" y="5"/>
                  </a:cubicBezTo>
                  <a:cubicBezTo>
                    <a:pt x="27" y="5"/>
                    <a:pt x="26" y="2"/>
                    <a:pt x="26" y="0"/>
                  </a:cubicBezTo>
                  <a:cubicBezTo>
                    <a:pt x="24" y="0"/>
                    <a:pt x="24" y="3"/>
                    <a:pt x="24" y="2"/>
                  </a:cubicBezTo>
                  <a:cubicBezTo>
                    <a:pt x="23" y="1"/>
                    <a:pt x="4" y="0"/>
                    <a:pt x="4" y="1"/>
                  </a:cubicBezTo>
                  <a:cubicBezTo>
                    <a:pt x="3" y="3"/>
                    <a:pt x="5" y="8"/>
                    <a:pt x="5" y="9"/>
                  </a:cubicBezTo>
                  <a:cubicBezTo>
                    <a:pt x="5" y="10"/>
                    <a:pt x="4" y="11"/>
                    <a:pt x="4" y="11"/>
                  </a:cubicBezTo>
                  <a:cubicBezTo>
                    <a:pt x="6" y="15"/>
                    <a:pt x="7" y="22"/>
                    <a:pt x="7" y="23"/>
                  </a:cubicBezTo>
                  <a:cubicBezTo>
                    <a:pt x="7" y="25"/>
                    <a:pt x="3" y="27"/>
                    <a:pt x="4" y="29"/>
                  </a:cubicBezTo>
                  <a:cubicBezTo>
                    <a:pt x="4" y="31"/>
                    <a:pt x="1" y="35"/>
                    <a:pt x="1" y="37"/>
                  </a:cubicBezTo>
                  <a:cubicBezTo>
                    <a:pt x="0" y="38"/>
                    <a:pt x="3" y="44"/>
                    <a:pt x="4" y="45"/>
                  </a:cubicBezTo>
                  <a:cubicBezTo>
                    <a:pt x="4" y="46"/>
                    <a:pt x="4" y="48"/>
                    <a:pt x="4" y="49"/>
                  </a:cubicBezTo>
                  <a:cubicBezTo>
                    <a:pt x="7" y="50"/>
                    <a:pt x="9" y="51"/>
                    <a:pt x="10" y="52"/>
                  </a:cubicBezTo>
                  <a:cubicBezTo>
                    <a:pt x="11" y="52"/>
                    <a:pt x="21" y="47"/>
                    <a:pt x="25" y="45"/>
                  </a:cubicBezTo>
                  <a:cubicBezTo>
                    <a:pt x="29" y="44"/>
                    <a:pt x="32" y="43"/>
                    <a:pt x="35" y="41"/>
                  </a:cubicBezTo>
                  <a:cubicBezTo>
                    <a:pt x="33" y="38"/>
                    <a:pt x="32" y="35"/>
                    <a:pt x="32" y="32"/>
                  </a:cubicBezTo>
                  <a:cubicBezTo>
                    <a:pt x="32" y="28"/>
                    <a:pt x="31" y="24"/>
                    <a:pt x="30" y="2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69" name="Google Shape;269;p25"/>
            <p:cNvSpPr/>
            <p:nvPr/>
          </p:nvSpPr>
          <p:spPr>
            <a:xfrm>
              <a:off x="3986213" y="2863850"/>
              <a:ext cx="169863" cy="128588"/>
            </a:xfrm>
            <a:custGeom>
              <a:avLst/>
              <a:gdLst/>
              <a:ahLst/>
              <a:cxnLst/>
              <a:rect l="l" t="t" r="r" b="b"/>
              <a:pathLst>
                <a:path w="61" h="46" extrusionOk="0">
                  <a:moveTo>
                    <a:pt x="21" y="24"/>
                  </a:moveTo>
                  <a:cubicBezTo>
                    <a:pt x="21" y="22"/>
                    <a:pt x="23" y="23"/>
                    <a:pt x="24" y="23"/>
                  </a:cubicBezTo>
                  <a:cubicBezTo>
                    <a:pt x="26" y="24"/>
                    <a:pt x="29" y="22"/>
                    <a:pt x="31" y="22"/>
                  </a:cubicBezTo>
                  <a:cubicBezTo>
                    <a:pt x="32" y="22"/>
                    <a:pt x="37" y="28"/>
                    <a:pt x="37" y="30"/>
                  </a:cubicBezTo>
                  <a:cubicBezTo>
                    <a:pt x="37" y="32"/>
                    <a:pt x="37" y="34"/>
                    <a:pt x="38" y="35"/>
                  </a:cubicBezTo>
                  <a:cubicBezTo>
                    <a:pt x="38" y="35"/>
                    <a:pt x="38" y="35"/>
                    <a:pt x="38" y="36"/>
                  </a:cubicBezTo>
                  <a:cubicBezTo>
                    <a:pt x="41" y="35"/>
                    <a:pt x="44" y="34"/>
                    <a:pt x="44" y="34"/>
                  </a:cubicBezTo>
                  <a:cubicBezTo>
                    <a:pt x="45" y="34"/>
                    <a:pt x="47" y="39"/>
                    <a:pt x="46" y="41"/>
                  </a:cubicBezTo>
                  <a:cubicBezTo>
                    <a:pt x="46" y="44"/>
                    <a:pt x="49" y="46"/>
                    <a:pt x="50" y="44"/>
                  </a:cubicBezTo>
                  <a:cubicBezTo>
                    <a:pt x="51" y="42"/>
                    <a:pt x="53" y="40"/>
                    <a:pt x="53" y="42"/>
                  </a:cubicBezTo>
                  <a:cubicBezTo>
                    <a:pt x="53" y="42"/>
                    <a:pt x="54" y="43"/>
                    <a:pt x="55" y="43"/>
                  </a:cubicBezTo>
                  <a:cubicBezTo>
                    <a:pt x="55" y="42"/>
                    <a:pt x="56" y="41"/>
                    <a:pt x="57" y="40"/>
                  </a:cubicBezTo>
                  <a:cubicBezTo>
                    <a:pt x="58" y="39"/>
                    <a:pt x="56" y="37"/>
                    <a:pt x="56" y="36"/>
                  </a:cubicBezTo>
                  <a:cubicBezTo>
                    <a:pt x="57" y="34"/>
                    <a:pt x="59" y="36"/>
                    <a:pt x="60" y="35"/>
                  </a:cubicBezTo>
                  <a:cubicBezTo>
                    <a:pt x="61" y="34"/>
                    <a:pt x="58" y="31"/>
                    <a:pt x="59" y="30"/>
                  </a:cubicBezTo>
                  <a:cubicBezTo>
                    <a:pt x="59" y="29"/>
                    <a:pt x="59" y="27"/>
                    <a:pt x="57" y="26"/>
                  </a:cubicBezTo>
                  <a:cubicBezTo>
                    <a:pt x="56" y="26"/>
                    <a:pt x="57" y="23"/>
                    <a:pt x="57" y="20"/>
                  </a:cubicBezTo>
                  <a:cubicBezTo>
                    <a:pt x="57" y="20"/>
                    <a:pt x="57" y="19"/>
                    <a:pt x="56" y="19"/>
                  </a:cubicBezTo>
                  <a:cubicBezTo>
                    <a:pt x="55" y="17"/>
                    <a:pt x="56" y="14"/>
                    <a:pt x="54" y="14"/>
                  </a:cubicBezTo>
                  <a:cubicBezTo>
                    <a:pt x="53" y="14"/>
                    <a:pt x="53" y="12"/>
                    <a:pt x="54" y="11"/>
                  </a:cubicBezTo>
                  <a:cubicBezTo>
                    <a:pt x="56" y="11"/>
                    <a:pt x="51" y="9"/>
                    <a:pt x="51" y="8"/>
                  </a:cubicBezTo>
                  <a:cubicBezTo>
                    <a:pt x="51" y="6"/>
                    <a:pt x="49" y="2"/>
                    <a:pt x="48" y="2"/>
                  </a:cubicBezTo>
                  <a:cubicBezTo>
                    <a:pt x="47" y="1"/>
                    <a:pt x="44" y="6"/>
                    <a:pt x="43" y="6"/>
                  </a:cubicBezTo>
                  <a:cubicBezTo>
                    <a:pt x="41" y="6"/>
                    <a:pt x="38" y="3"/>
                    <a:pt x="37" y="5"/>
                  </a:cubicBezTo>
                  <a:cubicBezTo>
                    <a:pt x="36" y="8"/>
                    <a:pt x="34" y="4"/>
                    <a:pt x="33" y="6"/>
                  </a:cubicBezTo>
                  <a:cubicBezTo>
                    <a:pt x="31" y="8"/>
                    <a:pt x="30" y="4"/>
                    <a:pt x="30" y="4"/>
                  </a:cubicBezTo>
                  <a:cubicBezTo>
                    <a:pt x="30" y="4"/>
                    <a:pt x="30" y="3"/>
                    <a:pt x="30" y="3"/>
                  </a:cubicBezTo>
                  <a:cubicBezTo>
                    <a:pt x="30" y="3"/>
                    <a:pt x="30" y="3"/>
                    <a:pt x="29" y="3"/>
                  </a:cubicBezTo>
                  <a:cubicBezTo>
                    <a:pt x="25" y="4"/>
                    <a:pt x="18" y="3"/>
                    <a:pt x="18" y="2"/>
                  </a:cubicBezTo>
                  <a:cubicBezTo>
                    <a:pt x="17" y="1"/>
                    <a:pt x="12" y="0"/>
                    <a:pt x="12" y="0"/>
                  </a:cubicBezTo>
                  <a:cubicBezTo>
                    <a:pt x="12" y="0"/>
                    <a:pt x="12" y="3"/>
                    <a:pt x="10" y="4"/>
                  </a:cubicBezTo>
                  <a:cubicBezTo>
                    <a:pt x="8" y="4"/>
                    <a:pt x="11" y="7"/>
                    <a:pt x="11" y="7"/>
                  </a:cubicBezTo>
                  <a:cubicBezTo>
                    <a:pt x="11" y="8"/>
                    <a:pt x="9" y="9"/>
                    <a:pt x="8" y="9"/>
                  </a:cubicBezTo>
                  <a:cubicBezTo>
                    <a:pt x="7" y="8"/>
                    <a:pt x="3" y="11"/>
                    <a:pt x="1" y="12"/>
                  </a:cubicBezTo>
                  <a:cubicBezTo>
                    <a:pt x="1" y="13"/>
                    <a:pt x="1" y="13"/>
                    <a:pt x="0" y="13"/>
                  </a:cubicBezTo>
                  <a:cubicBezTo>
                    <a:pt x="3" y="16"/>
                    <a:pt x="3" y="18"/>
                    <a:pt x="6" y="20"/>
                  </a:cubicBezTo>
                  <a:cubicBezTo>
                    <a:pt x="9" y="23"/>
                    <a:pt x="13" y="26"/>
                    <a:pt x="15" y="30"/>
                  </a:cubicBezTo>
                  <a:cubicBezTo>
                    <a:pt x="18" y="28"/>
                    <a:pt x="21" y="26"/>
                    <a:pt x="21" y="2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0" name="Google Shape;270;p25"/>
            <p:cNvSpPr/>
            <p:nvPr/>
          </p:nvSpPr>
          <p:spPr>
            <a:xfrm>
              <a:off x="4067175" y="2959100"/>
              <a:ext cx="95250" cy="92075"/>
            </a:xfrm>
            <a:custGeom>
              <a:avLst/>
              <a:gdLst/>
              <a:ahLst/>
              <a:cxnLst/>
              <a:rect l="l" t="t" r="r" b="b"/>
              <a:pathLst>
                <a:path w="34" h="33" extrusionOk="0">
                  <a:moveTo>
                    <a:pt x="28" y="19"/>
                  </a:moveTo>
                  <a:cubicBezTo>
                    <a:pt x="25" y="18"/>
                    <a:pt x="24" y="18"/>
                    <a:pt x="25" y="17"/>
                  </a:cubicBezTo>
                  <a:cubicBezTo>
                    <a:pt x="26" y="16"/>
                    <a:pt x="26" y="14"/>
                    <a:pt x="26" y="11"/>
                  </a:cubicBezTo>
                  <a:cubicBezTo>
                    <a:pt x="26" y="10"/>
                    <a:pt x="26" y="9"/>
                    <a:pt x="26" y="9"/>
                  </a:cubicBezTo>
                  <a:cubicBezTo>
                    <a:pt x="25" y="9"/>
                    <a:pt x="24" y="8"/>
                    <a:pt x="24" y="8"/>
                  </a:cubicBezTo>
                  <a:cubicBezTo>
                    <a:pt x="24" y="6"/>
                    <a:pt x="22" y="8"/>
                    <a:pt x="21" y="10"/>
                  </a:cubicBezTo>
                  <a:cubicBezTo>
                    <a:pt x="20" y="12"/>
                    <a:pt x="17" y="10"/>
                    <a:pt x="17" y="7"/>
                  </a:cubicBezTo>
                  <a:cubicBezTo>
                    <a:pt x="18" y="5"/>
                    <a:pt x="16" y="0"/>
                    <a:pt x="15" y="0"/>
                  </a:cubicBezTo>
                  <a:cubicBezTo>
                    <a:pt x="15" y="0"/>
                    <a:pt x="12" y="1"/>
                    <a:pt x="9" y="2"/>
                  </a:cubicBezTo>
                  <a:cubicBezTo>
                    <a:pt x="10" y="3"/>
                    <a:pt x="9" y="4"/>
                    <a:pt x="8" y="6"/>
                  </a:cubicBezTo>
                  <a:cubicBezTo>
                    <a:pt x="8" y="7"/>
                    <a:pt x="4" y="10"/>
                    <a:pt x="2" y="11"/>
                  </a:cubicBezTo>
                  <a:cubicBezTo>
                    <a:pt x="2" y="11"/>
                    <a:pt x="1" y="12"/>
                    <a:pt x="0" y="14"/>
                  </a:cubicBezTo>
                  <a:cubicBezTo>
                    <a:pt x="4" y="16"/>
                    <a:pt x="8" y="18"/>
                    <a:pt x="11" y="21"/>
                  </a:cubicBezTo>
                  <a:cubicBezTo>
                    <a:pt x="17" y="25"/>
                    <a:pt x="25" y="31"/>
                    <a:pt x="29" y="32"/>
                  </a:cubicBezTo>
                  <a:cubicBezTo>
                    <a:pt x="30" y="33"/>
                    <a:pt x="31" y="33"/>
                    <a:pt x="31" y="33"/>
                  </a:cubicBezTo>
                  <a:cubicBezTo>
                    <a:pt x="32" y="28"/>
                    <a:pt x="33" y="28"/>
                    <a:pt x="34" y="25"/>
                  </a:cubicBezTo>
                  <a:cubicBezTo>
                    <a:pt x="34" y="23"/>
                    <a:pt x="30" y="21"/>
                    <a:pt x="28" y="1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1" name="Google Shape;271;p25"/>
            <p:cNvSpPr/>
            <p:nvPr/>
          </p:nvSpPr>
          <p:spPr>
            <a:xfrm>
              <a:off x="4027488" y="2925763"/>
              <a:ext cx="68263" cy="73025"/>
            </a:xfrm>
            <a:custGeom>
              <a:avLst/>
              <a:gdLst/>
              <a:ahLst/>
              <a:cxnLst/>
              <a:rect l="l" t="t" r="r" b="b"/>
              <a:pathLst>
                <a:path w="24" h="26" extrusionOk="0">
                  <a:moveTo>
                    <a:pt x="22" y="18"/>
                  </a:moveTo>
                  <a:cubicBezTo>
                    <a:pt x="23" y="16"/>
                    <a:pt x="24" y="14"/>
                    <a:pt x="23" y="13"/>
                  </a:cubicBezTo>
                  <a:cubicBezTo>
                    <a:pt x="22" y="12"/>
                    <a:pt x="22" y="10"/>
                    <a:pt x="22" y="8"/>
                  </a:cubicBezTo>
                  <a:cubicBezTo>
                    <a:pt x="22" y="6"/>
                    <a:pt x="17" y="0"/>
                    <a:pt x="16" y="0"/>
                  </a:cubicBezTo>
                  <a:cubicBezTo>
                    <a:pt x="14" y="0"/>
                    <a:pt x="11" y="2"/>
                    <a:pt x="9" y="1"/>
                  </a:cubicBezTo>
                  <a:cubicBezTo>
                    <a:pt x="8" y="1"/>
                    <a:pt x="6" y="0"/>
                    <a:pt x="6" y="2"/>
                  </a:cubicBezTo>
                  <a:cubicBezTo>
                    <a:pt x="6" y="4"/>
                    <a:pt x="3" y="6"/>
                    <a:pt x="0" y="8"/>
                  </a:cubicBezTo>
                  <a:cubicBezTo>
                    <a:pt x="1" y="9"/>
                    <a:pt x="1" y="10"/>
                    <a:pt x="1" y="11"/>
                  </a:cubicBezTo>
                  <a:cubicBezTo>
                    <a:pt x="3" y="18"/>
                    <a:pt x="5" y="19"/>
                    <a:pt x="8" y="21"/>
                  </a:cubicBezTo>
                  <a:cubicBezTo>
                    <a:pt x="9" y="22"/>
                    <a:pt x="11" y="24"/>
                    <a:pt x="14" y="26"/>
                  </a:cubicBezTo>
                  <a:cubicBezTo>
                    <a:pt x="15" y="24"/>
                    <a:pt x="16" y="23"/>
                    <a:pt x="16" y="23"/>
                  </a:cubicBezTo>
                  <a:cubicBezTo>
                    <a:pt x="18" y="22"/>
                    <a:pt x="22" y="19"/>
                    <a:pt x="22" y="1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2" name="Google Shape;272;p25"/>
            <p:cNvSpPr/>
            <p:nvPr/>
          </p:nvSpPr>
          <p:spPr>
            <a:xfrm>
              <a:off x="3944938" y="2509838"/>
              <a:ext cx="188913" cy="153988"/>
            </a:xfrm>
            <a:custGeom>
              <a:avLst/>
              <a:gdLst/>
              <a:ahLst/>
              <a:cxnLst/>
              <a:rect l="l" t="t" r="r" b="b"/>
              <a:pathLst>
                <a:path w="68" h="55" extrusionOk="0">
                  <a:moveTo>
                    <a:pt x="32" y="42"/>
                  </a:moveTo>
                  <a:cubicBezTo>
                    <a:pt x="32" y="40"/>
                    <a:pt x="40" y="38"/>
                    <a:pt x="40" y="36"/>
                  </a:cubicBezTo>
                  <a:cubicBezTo>
                    <a:pt x="40" y="34"/>
                    <a:pt x="40" y="15"/>
                    <a:pt x="40" y="15"/>
                  </a:cubicBezTo>
                  <a:cubicBezTo>
                    <a:pt x="40" y="15"/>
                    <a:pt x="66" y="15"/>
                    <a:pt x="67" y="15"/>
                  </a:cubicBezTo>
                  <a:cubicBezTo>
                    <a:pt x="68" y="14"/>
                    <a:pt x="67" y="9"/>
                    <a:pt x="67" y="3"/>
                  </a:cubicBezTo>
                  <a:cubicBezTo>
                    <a:pt x="66" y="1"/>
                    <a:pt x="68" y="0"/>
                    <a:pt x="62" y="0"/>
                  </a:cubicBezTo>
                  <a:cubicBezTo>
                    <a:pt x="56" y="0"/>
                    <a:pt x="42" y="0"/>
                    <a:pt x="32" y="0"/>
                  </a:cubicBezTo>
                  <a:cubicBezTo>
                    <a:pt x="29" y="2"/>
                    <a:pt x="28" y="5"/>
                    <a:pt x="27" y="7"/>
                  </a:cubicBezTo>
                  <a:cubicBezTo>
                    <a:pt x="26" y="11"/>
                    <a:pt x="17" y="17"/>
                    <a:pt x="17" y="22"/>
                  </a:cubicBezTo>
                  <a:cubicBezTo>
                    <a:pt x="16" y="28"/>
                    <a:pt x="8" y="36"/>
                    <a:pt x="2" y="47"/>
                  </a:cubicBezTo>
                  <a:cubicBezTo>
                    <a:pt x="1" y="50"/>
                    <a:pt x="0" y="53"/>
                    <a:pt x="0" y="55"/>
                  </a:cubicBezTo>
                  <a:cubicBezTo>
                    <a:pt x="32" y="55"/>
                    <a:pt x="32" y="55"/>
                    <a:pt x="32" y="55"/>
                  </a:cubicBezTo>
                  <a:cubicBezTo>
                    <a:pt x="32" y="55"/>
                    <a:pt x="32" y="44"/>
                    <a:pt x="32" y="4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3" name="Google Shape;273;p25"/>
            <p:cNvSpPr/>
            <p:nvPr/>
          </p:nvSpPr>
          <p:spPr>
            <a:xfrm>
              <a:off x="3944938" y="2519363"/>
              <a:ext cx="269875" cy="298450"/>
            </a:xfrm>
            <a:custGeom>
              <a:avLst/>
              <a:gdLst/>
              <a:ahLst/>
              <a:cxnLst/>
              <a:rect l="l" t="t" r="r" b="b"/>
              <a:pathLst>
                <a:path w="97" h="107" extrusionOk="0">
                  <a:moveTo>
                    <a:pt x="7" y="93"/>
                  </a:moveTo>
                  <a:cubicBezTo>
                    <a:pt x="10" y="93"/>
                    <a:pt x="15" y="93"/>
                    <a:pt x="15" y="93"/>
                  </a:cubicBezTo>
                  <a:cubicBezTo>
                    <a:pt x="15" y="93"/>
                    <a:pt x="19" y="91"/>
                    <a:pt x="21" y="92"/>
                  </a:cubicBezTo>
                  <a:cubicBezTo>
                    <a:pt x="23" y="93"/>
                    <a:pt x="25" y="96"/>
                    <a:pt x="25" y="96"/>
                  </a:cubicBezTo>
                  <a:cubicBezTo>
                    <a:pt x="28" y="96"/>
                    <a:pt x="28" y="96"/>
                    <a:pt x="28" y="96"/>
                  </a:cubicBezTo>
                  <a:cubicBezTo>
                    <a:pt x="28" y="96"/>
                    <a:pt x="30" y="102"/>
                    <a:pt x="34" y="103"/>
                  </a:cubicBezTo>
                  <a:cubicBezTo>
                    <a:pt x="36" y="104"/>
                    <a:pt x="37" y="106"/>
                    <a:pt x="38" y="107"/>
                  </a:cubicBezTo>
                  <a:cubicBezTo>
                    <a:pt x="40" y="107"/>
                    <a:pt x="42" y="106"/>
                    <a:pt x="42" y="105"/>
                  </a:cubicBezTo>
                  <a:cubicBezTo>
                    <a:pt x="42" y="102"/>
                    <a:pt x="43" y="100"/>
                    <a:pt x="47" y="103"/>
                  </a:cubicBezTo>
                  <a:cubicBezTo>
                    <a:pt x="50" y="106"/>
                    <a:pt x="50" y="103"/>
                    <a:pt x="51" y="102"/>
                  </a:cubicBezTo>
                  <a:cubicBezTo>
                    <a:pt x="52" y="101"/>
                    <a:pt x="54" y="102"/>
                    <a:pt x="56" y="102"/>
                  </a:cubicBezTo>
                  <a:cubicBezTo>
                    <a:pt x="59" y="102"/>
                    <a:pt x="61" y="101"/>
                    <a:pt x="61" y="101"/>
                  </a:cubicBezTo>
                  <a:cubicBezTo>
                    <a:pt x="61" y="101"/>
                    <a:pt x="91" y="101"/>
                    <a:pt x="93" y="101"/>
                  </a:cubicBezTo>
                  <a:cubicBezTo>
                    <a:pt x="94" y="100"/>
                    <a:pt x="94" y="94"/>
                    <a:pt x="94" y="94"/>
                  </a:cubicBezTo>
                  <a:cubicBezTo>
                    <a:pt x="91" y="91"/>
                    <a:pt x="91" y="91"/>
                    <a:pt x="91" y="91"/>
                  </a:cubicBezTo>
                  <a:cubicBezTo>
                    <a:pt x="84" y="20"/>
                    <a:pt x="84" y="20"/>
                    <a:pt x="84" y="20"/>
                  </a:cubicBezTo>
                  <a:cubicBezTo>
                    <a:pt x="97" y="20"/>
                    <a:pt x="97" y="20"/>
                    <a:pt x="97" y="20"/>
                  </a:cubicBezTo>
                  <a:cubicBezTo>
                    <a:pt x="83" y="11"/>
                    <a:pt x="70" y="2"/>
                    <a:pt x="69" y="2"/>
                  </a:cubicBezTo>
                  <a:cubicBezTo>
                    <a:pt x="68" y="1"/>
                    <a:pt x="68" y="1"/>
                    <a:pt x="67" y="0"/>
                  </a:cubicBezTo>
                  <a:cubicBezTo>
                    <a:pt x="67" y="6"/>
                    <a:pt x="68" y="11"/>
                    <a:pt x="67" y="12"/>
                  </a:cubicBezTo>
                  <a:cubicBezTo>
                    <a:pt x="66" y="12"/>
                    <a:pt x="40" y="12"/>
                    <a:pt x="40" y="12"/>
                  </a:cubicBezTo>
                  <a:cubicBezTo>
                    <a:pt x="40" y="12"/>
                    <a:pt x="40" y="31"/>
                    <a:pt x="40" y="33"/>
                  </a:cubicBezTo>
                  <a:cubicBezTo>
                    <a:pt x="40" y="35"/>
                    <a:pt x="32" y="37"/>
                    <a:pt x="32" y="39"/>
                  </a:cubicBezTo>
                  <a:cubicBezTo>
                    <a:pt x="32" y="41"/>
                    <a:pt x="32" y="52"/>
                    <a:pt x="32" y="52"/>
                  </a:cubicBezTo>
                  <a:cubicBezTo>
                    <a:pt x="0" y="52"/>
                    <a:pt x="0" y="52"/>
                    <a:pt x="0" y="52"/>
                  </a:cubicBezTo>
                  <a:cubicBezTo>
                    <a:pt x="0" y="57"/>
                    <a:pt x="3" y="59"/>
                    <a:pt x="5" y="61"/>
                  </a:cubicBezTo>
                  <a:cubicBezTo>
                    <a:pt x="7" y="64"/>
                    <a:pt x="3" y="69"/>
                    <a:pt x="6" y="74"/>
                  </a:cubicBezTo>
                  <a:cubicBezTo>
                    <a:pt x="10" y="79"/>
                    <a:pt x="5" y="87"/>
                    <a:pt x="4" y="90"/>
                  </a:cubicBezTo>
                  <a:cubicBezTo>
                    <a:pt x="3" y="91"/>
                    <a:pt x="3" y="94"/>
                    <a:pt x="2" y="97"/>
                  </a:cubicBezTo>
                  <a:cubicBezTo>
                    <a:pt x="2" y="97"/>
                    <a:pt x="3" y="97"/>
                    <a:pt x="3" y="97"/>
                  </a:cubicBezTo>
                  <a:cubicBezTo>
                    <a:pt x="5" y="96"/>
                    <a:pt x="4" y="92"/>
                    <a:pt x="7" y="9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4" name="Google Shape;274;p25"/>
            <p:cNvSpPr/>
            <p:nvPr/>
          </p:nvSpPr>
          <p:spPr>
            <a:xfrm>
              <a:off x="4049713" y="2574925"/>
              <a:ext cx="374650" cy="350838"/>
            </a:xfrm>
            <a:custGeom>
              <a:avLst/>
              <a:gdLst/>
              <a:ahLst/>
              <a:cxnLst/>
              <a:rect l="l" t="t" r="r" b="b"/>
              <a:pathLst>
                <a:path w="134" h="126" extrusionOk="0">
                  <a:moveTo>
                    <a:pt x="127" y="52"/>
                  </a:moveTo>
                  <a:cubicBezTo>
                    <a:pt x="127" y="52"/>
                    <a:pt x="127" y="46"/>
                    <a:pt x="123" y="44"/>
                  </a:cubicBezTo>
                  <a:cubicBezTo>
                    <a:pt x="119" y="42"/>
                    <a:pt x="114" y="41"/>
                    <a:pt x="114" y="41"/>
                  </a:cubicBezTo>
                  <a:cubicBezTo>
                    <a:pt x="114" y="41"/>
                    <a:pt x="111" y="36"/>
                    <a:pt x="109" y="34"/>
                  </a:cubicBezTo>
                  <a:cubicBezTo>
                    <a:pt x="108" y="32"/>
                    <a:pt x="81" y="15"/>
                    <a:pt x="59" y="0"/>
                  </a:cubicBezTo>
                  <a:cubicBezTo>
                    <a:pt x="46" y="0"/>
                    <a:pt x="46" y="0"/>
                    <a:pt x="46" y="0"/>
                  </a:cubicBezTo>
                  <a:cubicBezTo>
                    <a:pt x="53" y="71"/>
                    <a:pt x="53" y="71"/>
                    <a:pt x="53" y="71"/>
                  </a:cubicBezTo>
                  <a:cubicBezTo>
                    <a:pt x="56" y="74"/>
                    <a:pt x="56" y="74"/>
                    <a:pt x="56" y="74"/>
                  </a:cubicBezTo>
                  <a:cubicBezTo>
                    <a:pt x="56" y="74"/>
                    <a:pt x="56" y="80"/>
                    <a:pt x="55" y="81"/>
                  </a:cubicBezTo>
                  <a:cubicBezTo>
                    <a:pt x="53" y="81"/>
                    <a:pt x="23" y="81"/>
                    <a:pt x="23" y="81"/>
                  </a:cubicBezTo>
                  <a:cubicBezTo>
                    <a:pt x="23" y="81"/>
                    <a:pt x="21" y="82"/>
                    <a:pt x="18" y="82"/>
                  </a:cubicBezTo>
                  <a:cubicBezTo>
                    <a:pt x="16" y="82"/>
                    <a:pt x="14" y="81"/>
                    <a:pt x="13" y="82"/>
                  </a:cubicBezTo>
                  <a:cubicBezTo>
                    <a:pt x="12" y="83"/>
                    <a:pt x="12" y="86"/>
                    <a:pt x="9" y="83"/>
                  </a:cubicBezTo>
                  <a:cubicBezTo>
                    <a:pt x="5" y="80"/>
                    <a:pt x="4" y="82"/>
                    <a:pt x="4" y="85"/>
                  </a:cubicBezTo>
                  <a:cubicBezTo>
                    <a:pt x="4" y="86"/>
                    <a:pt x="2" y="87"/>
                    <a:pt x="0" y="87"/>
                  </a:cubicBezTo>
                  <a:cubicBezTo>
                    <a:pt x="0" y="88"/>
                    <a:pt x="0" y="89"/>
                    <a:pt x="0" y="89"/>
                  </a:cubicBezTo>
                  <a:cubicBezTo>
                    <a:pt x="2" y="91"/>
                    <a:pt x="2" y="91"/>
                    <a:pt x="2" y="91"/>
                  </a:cubicBezTo>
                  <a:cubicBezTo>
                    <a:pt x="2" y="91"/>
                    <a:pt x="2" y="95"/>
                    <a:pt x="3" y="96"/>
                  </a:cubicBezTo>
                  <a:cubicBezTo>
                    <a:pt x="4" y="98"/>
                    <a:pt x="7" y="100"/>
                    <a:pt x="7" y="101"/>
                  </a:cubicBezTo>
                  <a:cubicBezTo>
                    <a:pt x="8" y="103"/>
                    <a:pt x="7" y="108"/>
                    <a:pt x="7" y="108"/>
                  </a:cubicBezTo>
                  <a:cubicBezTo>
                    <a:pt x="7" y="108"/>
                    <a:pt x="8" y="112"/>
                    <a:pt x="10" y="110"/>
                  </a:cubicBezTo>
                  <a:cubicBezTo>
                    <a:pt x="11" y="108"/>
                    <a:pt x="13" y="112"/>
                    <a:pt x="14" y="109"/>
                  </a:cubicBezTo>
                  <a:cubicBezTo>
                    <a:pt x="15" y="107"/>
                    <a:pt x="18" y="110"/>
                    <a:pt x="20" y="110"/>
                  </a:cubicBezTo>
                  <a:cubicBezTo>
                    <a:pt x="21" y="110"/>
                    <a:pt x="24" y="105"/>
                    <a:pt x="25" y="106"/>
                  </a:cubicBezTo>
                  <a:cubicBezTo>
                    <a:pt x="26" y="106"/>
                    <a:pt x="28" y="110"/>
                    <a:pt x="28" y="112"/>
                  </a:cubicBezTo>
                  <a:cubicBezTo>
                    <a:pt x="28" y="113"/>
                    <a:pt x="33" y="115"/>
                    <a:pt x="31" y="115"/>
                  </a:cubicBezTo>
                  <a:cubicBezTo>
                    <a:pt x="30" y="116"/>
                    <a:pt x="30" y="118"/>
                    <a:pt x="31" y="118"/>
                  </a:cubicBezTo>
                  <a:cubicBezTo>
                    <a:pt x="33" y="118"/>
                    <a:pt x="32" y="121"/>
                    <a:pt x="33" y="123"/>
                  </a:cubicBezTo>
                  <a:cubicBezTo>
                    <a:pt x="34" y="124"/>
                    <a:pt x="36" y="125"/>
                    <a:pt x="37" y="123"/>
                  </a:cubicBezTo>
                  <a:cubicBezTo>
                    <a:pt x="38" y="121"/>
                    <a:pt x="40" y="123"/>
                    <a:pt x="41" y="125"/>
                  </a:cubicBezTo>
                  <a:cubicBezTo>
                    <a:pt x="42" y="126"/>
                    <a:pt x="45" y="124"/>
                    <a:pt x="46" y="122"/>
                  </a:cubicBezTo>
                  <a:cubicBezTo>
                    <a:pt x="46" y="120"/>
                    <a:pt x="50" y="120"/>
                    <a:pt x="50" y="122"/>
                  </a:cubicBezTo>
                  <a:cubicBezTo>
                    <a:pt x="49" y="124"/>
                    <a:pt x="50" y="125"/>
                    <a:pt x="52" y="123"/>
                  </a:cubicBezTo>
                  <a:cubicBezTo>
                    <a:pt x="53" y="122"/>
                    <a:pt x="54" y="122"/>
                    <a:pt x="55" y="122"/>
                  </a:cubicBezTo>
                  <a:cubicBezTo>
                    <a:pt x="56" y="120"/>
                    <a:pt x="57" y="117"/>
                    <a:pt x="57" y="116"/>
                  </a:cubicBezTo>
                  <a:cubicBezTo>
                    <a:pt x="58" y="115"/>
                    <a:pt x="55" y="111"/>
                    <a:pt x="57" y="111"/>
                  </a:cubicBezTo>
                  <a:cubicBezTo>
                    <a:pt x="58" y="110"/>
                    <a:pt x="62" y="111"/>
                    <a:pt x="63" y="108"/>
                  </a:cubicBezTo>
                  <a:cubicBezTo>
                    <a:pt x="64" y="105"/>
                    <a:pt x="66" y="103"/>
                    <a:pt x="66" y="103"/>
                  </a:cubicBezTo>
                  <a:cubicBezTo>
                    <a:pt x="66" y="103"/>
                    <a:pt x="66" y="96"/>
                    <a:pt x="68" y="97"/>
                  </a:cubicBezTo>
                  <a:cubicBezTo>
                    <a:pt x="70" y="98"/>
                    <a:pt x="73" y="100"/>
                    <a:pt x="73" y="97"/>
                  </a:cubicBezTo>
                  <a:cubicBezTo>
                    <a:pt x="73" y="95"/>
                    <a:pt x="76" y="96"/>
                    <a:pt x="77" y="94"/>
                  </a:cubicBezTo>
                  <a:cubicBezTo>
                    <a:pt x="77" y="91"/>
                    <a:pt x="79" y="91"/>
                    <a:pt x="81" y="92"/>
                  </a:cubicBezTo>
                  <a:cubicBezTo>
                    <a:pt x="82" y="92"/>
                    <a:pt x="84" y="91"/>
                    <a:pt x="84" y="90"/>
                  </a:cubicBezTo>
                  <a:cubicBezTo>
                    <a:pt x="84" y="89"/>
                    <a:pt x="87" y="89"/>
                    <a:pt x="91" y="87"/>
                  </a:cubicBezTo>
                  <a:cubicBezTo>
                    <a:pt x="94" y="85"/>
                    <a:pt x="95" y="83"/>
                    <a:pt x="96" y="85"/>
                  </a:cubicBezTo>
                  <a:cubicBezTo>
                    <a:pt x="98" y="86"/>
                    <a:pt x="106" y="86"/>
                    <a:pt x="107" y="85"/>
                  </a:cubicBezTo>
                  <a:cubicBezTo>
                    <a:pt x="108" y="85"/>
                    <a:pt x="110" y="82"/>
                    <a:pt x="113" y="83"/>
                  </a:cubicBezTo>
                  <a:cubicBezTo>
                    <a:pt x="116" y="83"/>
                    <a:pt x="123" y="82"/>
                    <a:pt x="126" y="82"/>
                  </a:cubicBezTo>
                  <a:cubicBezTo>
                    <a:pt x="129" y="82"/>
                    <a:pt x="130" y="79"/>
                    <a:pt x="131" y="78"/>
                  </a:cubicBezTo>
                  <a:cubicBezTo>
                    <a:pt x="132" y="77"/>
                    <a:pt x="132" y="73"/>
                    <a:pt x="133" y="72"/>
                  </a:cubicBezTo>
                  <a:cubicBezTo>
                    <a:pt x="134" y="72"/>
                    <a:pt x="134" y="57"/>
                    <a:pt x="134" y="51"/>
                  </a:cubicBezTo>
                  <a:cubicBezTo>
                    <a:pt x="131" y="51"/>
                    <a:pt x="127" y="52"/>
                    <a:pt x="127" y="5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5" name="Google Shape;275;p25"/>
            <p:cNvSpPr/>
            <p:nvPr/>
          </p:nvSpPr>
          <p:spPr>
            <a:xfrm>
              <a:off x="4203700" y="2806700"/>
              <a:ext cx="184150" cy="133350"/>
            </a:xfrm>
            <a:custGeom>
              <a:avLst/>
              <a:gdLst/>
              <a:ahLst/>
              <a:cxnLst/>
              <a:rect l="l" t="t" r="r" b="b"/>
              <a:pathLst>
                <a:path w="66" h="48" extrusionOk="0">
                  <a:moveTo>
                    <a:pt x="65" y="27"/>
                  </a:moveTo>
                  <a:cubicBezTo>
                    <a:pt x="64" y="26"/>
                    <a:pt x="63" y="25"/>
                    <a:pt x="62" y="25"/>
                  </a:cubicBezTo>
                  <a:cubicBezTo>
                    <a:pt x="62" y="25"/>
                    <a:pt x="62" y="22"/>
                    <a:pt x="62" y="21"/>
                  </a:cubicBezTo>
                  <a:cubicBezTo>
                    <a:pt x="61" y="20"/>
                    <a:pt x="59" y="22"/>
                    <a:pt x="58" y="22"/>
                  </a:cubicBezTo>
                  <a:cubicBezTo>
                    <a:pt x="56" y="21"/>
                    <a:pt x="56" y="19"/>
                    <a:pt x="54" y="19"/>
                  </a:cubicBezTo>
                  <a:cubicBezTo>
                    <a:pt x="53" y="19"/>
                    <a:pt x="53" y="17"/>
                    <a:pt x="53" y="16"/>
                  </a:cubicBezTo>
                  <a:cubicBezTo>
                    <a:pt x="53" y="14"/>
                    <a:pt x="51" y="12"/>
                    <a:pt x="49" y="11"/>
                  </a:cubicBezTo>
                  <a:cubicBezTo>
                    <a:pt x="48" y="10"/>
                    <a:pt x="47" y="7"/>
                    <a:pt x="47" y="7"/>
                  </a:cubicBezTo>
                  <a:cubicBezTo>
                    <a:pt x="46" y="6"/>
                    <a:pt x="46" y="4"/>
                    <a:pt x="46" y="2"/>
                  </a:cubicBezTo>
                  <a:cubicBezTo>
                    <a:pt x="44" y="2"/>
                    <a:pt x="42" y="2"/>
                    <a:pt x="41" y="2"/>
                  </a:cubicBezTo>
                  <a:cubicBezTo>
                    <a:pt x="40" y="0"/>
                    <a:pt x="39" y="2"/>
                    <a:pt x="36" y="4"/>
                  </a:cubicBezTo>
                  <a:cubicBezTo>
                    <a:pt x="32" y="6"/>
                    <a:pt x="29" y="6"/>
                    <a:pt x="29" y="7"/>
                  </a:cubicBezTo>
                  <a:cubicBezTo>
                    <a:pt x="29" y="8"/>
                    <a:pt x="27" y="9"/>
                    <a:pt x="26" y="9"/>
                  </a:cubicBezTo>
                  <a:cubicBezTo>
                    <a:pt x="24" y="8"/>
                    <a:pt x="22" y="8"/>
                    <a:pt x="22" y="11"/>
                  </a:cubicBezTo>
                  <a:cubicBezTo>
                    <a:pt x="21" y="13"/>
                    <a:pt x="18" y="12"/>
                    <a:pt x="18" y="14"/>
                  </a:cubicBezTo>
                  <a:cubicBezTo>
                    <a:pt x="18" y="17"/>
                    <a:pt x="15" y="15"/>
                    <a:pt x="13" y="14"/>
                  </a:cubicBezTo>
                  <a:cubicBezTo>
                    <a:pt x="11" y="13"/>
                    <a:pt x="11" y="20"/>
                    <a:pt x="11" y="20"/>
                  </a:cubicBezTo>
                  <a:cubicBezTo>
                    <a:pt x="11" y="20"/>
                    <a:pt x="9" y="22"/>
                    <a:pt x="8" y="25"/>
                  </a:cubicBezTo>
                  <a:cubicBezTo>
                    <a:pt x="7" y="28"/>
                    <a:pt x="3" y="27"/>
                    <a:pt x="2" y="28"/>
                  </a:cubicBezTo>
                  <a:cubicBezTo>
                    <a:pt x="0" y="28"/>
                    <a:pt x="3" y="32"/>
                    <a:pt x="2" y="33"/>
                  </a:cubicBezTo>
                  <a:cubicBezTo>
                    <a:pt x="2" y="34"/>
                    <a:pt x="1" y="37"/>
                    <a:pt x="0" y="39"/>
                  </a:cubicBezTo>
                  <a:cubicBezTo>
                    <a:pt x="2" y="40"/>
                    <a:pt x="3" y="41"/>
                    <a:pt x="4" y="42"/>
                  </a:cubicBezTo>
                  <a:cubicBezTo>
                    <a:pt x="4" y="43"/>
                    <a:pt x="9" y="48"/>
                    <a:pt x="11" y="45"/>
                  </a:cubicBezTo>
                  <a:cubicBezTo>
                    <a:pt x="13" y="43"/>
                    <a:pt x="19" y="43"/>
                    <a:pt x="20" y="44"/>
                  </a:cubicBezTo>
                  <a:cubicBezTo>
                    <a:pt x="22" y="46"/>
                    <a:pt x="23" y="45"/>
                    <a:pt x="23" y="43"/>
                  </a:cubicBezTo>
                  <a:cubicBezTo>
                    <a:pt x="23" y="42"/>
                    <a:pt x="21" y="37"/>
                    <a:pt x="22" y="35"/>
                  </a:cubicBezTo>
                  <a:cubicBezTo>
                    <a:pt x="22" y="34"/>
                    <a:pt x="41" y="35"/>
                    <a:pt x="42" y="36"/>
                  </a:cubicBezTo>
                  <a:cubicBezTo>
                    <a:pt x="42" y="37"/>
                    <a:pt x="42" y="33"/>
                    <a:pt x="45" y="34"/>
                  </a:cubicBezTo>
                  <a:cubicBezTo>
                    <a:pt x="47" y="34"/>
                    <a:pt x="51" y="35"/>
                    <a:pt x="52" y="35"/>
                  </a:cubicBezTo>
                  <a:cubicBezTo>
                    <a:pt x="54" y="34"/>
                    <a:pt x="55" y="32"/>
                    <a:pt x="57" y="32"/>
                  </a:cubicBezTo>
                  <a:cubicBezTo>
                    <a:pt x="58" y="32"/>
                    <a:pt x="62" y="31"/>
                    <a:pt x="63" y="30"/>
                  </a:cubicBezTo>
                  <a:cubicBezTo>
                    <a:pt x="64" y="29"/>
                    <a:pt x="66" y="29"/>
                    <a:pt x="65" y="27"/>
                  </a:cubicBezTo>
                  <a:cubicBezTo>
                    <a:pt x="65" y="27"/>
                    <a:pt x="65" y="27"/>
                    <a:pt x="65" y="2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6" name="Google Shape;276;p25"/>
            <p:cNvSpPr/>
            <p:nvPr/>
          </p:nvSpPr>
          <p:spPr>
            <a:xfrm>
              <a:off x="4332288" y="2611438"/>
              <a:ext cx="349250" cy="273050"/>
            </a:xfrm>
            <a:custGeom>
              <a:avLst/>
              <a:gdLst/>
              <a:ahLst/>
              <a:cxnLst/>
              <a:rect l="l" t="t" r="r" b="b"/>
              <a:pathLst>
                <a:path w="125" h="98" extrusionOk="0">
                  <a:moveTo>
                    <a:pt x="119" y="14"/>
                  </a:moveTo>
                  <a:cubicBezTo>
                    <a:pt x="119" y="13"/>
                    <a:pt x="119" y="8"/>
                    <a:pt x="119" y="4"/>
                  </a:cubicBezTo>
                  <a:cubicBezTo>
                    <a:pt x="113" y="8"/>
                    <a:pt x="113" y="8"/>
                    <a:pt x="113" y="8"/>
                  </a:cubicBezTo>
                  <a:cubicBezTo>
                    <a:pt x="113" y="8"/>
                    <a:pt x="111" y="5"/>
                    <a:pt x="107" y="3"/>
                  </a:cubicBezTo>
                  <a:cubicBezTo>
                    <a:pt x="104" y="0"/>
                    <a:pt x="96" y="0"/>
                    <a:pt x="96" y="0"/>
                  </a:cubicBezTo>
                  <a:cubicBezTo>
                    <a:pt x="61" y="22"/>
                    <a:pt x="61" y="22"/>
                    <a:pt x="61" y="22"/>
                  </a:cubicBezTo>
                  <a:cubicBezTo>
                    <a:pt x="46" y="34"/>
                    <a:pt x="46" y="34"/>
                    <a:pt x="46" y="34"/>
                  </a:cubicBezTo>
                  <a:cubicBezTo>
                    <a:pt x="46" y="34"/>
                    <a:pt x="37" y="37"/>
                    <a:pt x="34" y="38"/>
                  </a:cubicBezTo>
                  <a:cubicBezTo>
                    <a:pt x="34" y="38"/>
                    <a:pt x="33" y="38"/>
                    <a:pt x="33" y="38"/>
                  </a:cubicBezTo>
                  <a:cubicBezTo>
                    <a:pt x="33" y="44"/>
                    <a:pt x="33" y="59"/>
                    <a:pt x="32" y="59"/>
                  </a:cubicBezTo>
                  <a:cubicBezTo>
                    <a:pt x="31" y="60"/>
                    <a:pt x="31" y="64"/>
                    <a:pt x="30" y="65"/>
                  </a:cubicBezTo>
                  <a:cubicBezTo>
                    <a:pt x="29" y="66"/>
                    <a:pt x="28" y="69"/>
                    <a:pt x="25" y="69"/>
                  </a:cubicBezTo>
                  <a:cubicBezTo>
                    <a:pt x="22" y="69"/>
                    <a:pt x="15" y="70"/>
                    <a:pt x="12" y="70"/>
                  </a:cubicBezTo>
                  <a:cubicBezTo>
                    <a:pt x="9" y="69"/>
                    <a:pt x="7" y="72"/>
                    <a:pt x="6" y="72"/>
                  </a:cubicBezTo>
                  <a:cubicBezTo>
                    <a:pt x="5" y="72"/>
                    <a:pt x="3" y="72"/>
                    <a:pt x="0" y="72"/>
                  </a:cubicBezTo>
                  <a:cubicBezTo>
                    <a:pt x="0" y="74"/>
                    <a:pt x="0" y="76"/>
                    <a:pt x="1" y="77"/>
                  </a:cubicBezTo>
                  <a:cubicBezTo>
                    <a:pt x="1" y="77"/>
                    <a:pt x="2" y="80"/>
                    <a:pt x="3" y="81"/>
                  </a:cubicBezTo>
                  <a:cubicBezTo>
                    <a:pt x="5" y="82"/>
                    <a:pt x="7" y="84"/>
                    <a:pt x="7" y="86"/>
                  </a:cubicBezTo>
                  <a:cubicBezTo>
                    <a:pt x="7" y="87"/>
                    <a:pt x="7" y="89"/>
                    <a:pt x="8" y="89"/>
                  </a:cubicBezTo>
                  <a:cubicBezTo>
                    <a:pt x="10" y="89"/>
                    <a:pt x="10" y="91"/>
                    <a:pt x="12" y="92"/>
                  </a:cubicBezTo>
                  <a:cubicBezTo>
                    <a:pt x="13" y="92"/>
                    <a:pt x="15" y="90"/>
                    <a:pt x="16" y="91"/>
                  </a:cubicBezTo>
                  <a:cubicBezTo>
                    <a:pt x="16" y="92"/>
                    <a:pt x="16" y="95"/>
                    <a:pt x="16" y="95"/>
                  </a:cubicBezTo>
                  <a:cubicBezTo>
                    <a:pt x="17" y="95"/>
                    <a:pt x="18" y="96"/>
                    <a:pt x="19" y="97"/>
                  </a:cubicBezTo>
                  <a:cubicBezTo>
                    <a:pt x="19" y="95"/>
                    <a:pt x="20" y="92"/>
                    <a:pt x="22" y="93"/>
                  </a:cubicBezTo>
                  <a:cubicBezTo>
                    <a:pt x="25" y="94"/>
                    <a:pt x="23" y="96"/>
                    <a:pt x="25" y="97"/>
                  </a:cubicBezTo>
                  <a:cubicBezTo>
                    <a:pt x="27" y="98"/>
                    <a:pt x="28" y="97"/>
                    <a:pt x="28" y="96"/>
                  </a:cubicBezTo>
                  <a:cubicBezTo>
                    <a:pt x="28" y="94"/>
                    <a:pt x="31" y="91"/>
                    <a:pt x="32" y="90"/>
                  </a:cubicBezTo>
                  <a:cubicBezTo>
                    <a:pt x="33" y="89"/>
                    <a:pt x="32" y="85"/>
                    <a:pt x="34" y="83"/>
                  </a:cubicBezTo>
                  <a:cubicBezTo>
                    <a:pt x="35" y="82"/>
                    <a:pt x="39" y="83"/>
                    <a:pt x="41" y="83"/>
                  </a:cubicBezTo>
                  <a:cubicBezTo>
                    <a:pt x="43" y="84"/>
                    <a:pt x="44" y="80"/>
                    <a:pt x="46" y="82"/>
                  </a:cubicBezTo>
                  <a:cubicBezTo>
                    <a:pt x="48" y="83"/>
                    <a:pt x="51" y="82"/>
                    <a:pt x="52" y="84"/>
                  </a:cubicBezTo>
                  <a:cubicBezTo>
                    <a:pt x="54" y="85"/>
                    <a:pt x="54" y="89"/>
                    <a:pt x="57" y="88"/>
                  </a:cubicBezTo>
                  <a:cubicBezTo>
                    <a:pt x="59" y="87"/>
                    <a:pt x="62" y="86"/>
                    <a:pt x="63" y="86"/>
                  </a:cubicBezTo>
                  <a:cubicBezTo>
                    <a:pt x="65" y="86"/>
                    <a:pt x="68" y="89"/>
                    <a:pt x="70" y="89"/>
                  </a:cubicBezTo>
                  <a:cubicBezTo>
                    <a:pt x="71" y="90"/>
                    <a:pt x="76" y="90"/>
                    <a:pt x="78" y="89"/>
                  </a:cubicBezTo>
                  <a:cubicBezTo>
                    <a:pt x="79" y="88"/>
                    <a:pt x="81" y="85"/>
                    <a:pt x="83" y="86"/>
                  </a:cubicBezTo>
                  <a:cubicBezTo>
                    <a:pt x="86" y="86"/>
                    <a:pt x="92" y="85"/>
                    <a:pt x="94" y="86"/>
                  </a:cubicBezTo>
                  <a:cubicBezTo>
                    <a:pt x="95" y="87"/>
                    <a:pt x="98" y="88"/>
                    <a:pt x="100" y="87"/>
                  </a:cubicBezTo>
                  <a:cubicBezTo>
                    <a:pt x="102" y="87"/>
                    <a:pt x="104" y="83"/>
                    <a:pt x="106" y="82"/>
                  </a:cubicBezTo>
                  <a:cubicBezTo>
                    <a:pt x="107" y="82"/>
                    <a:pt x="107" y="82"/>
                    <a:pt x="107" y="82"/>
                  </a:cubicBezTo>
                  <a:cubicBezTo>
                    <a:pt x="107" y="81"/>
                    <a:pt x="107" y="80"/>
                    <a:pt x="107" y="80"/>
                  </a:cubicBezTo>
                  <a:cubicBezTo>
                    <a:pt x="107" y="75"/>
                    <a:pt x="108" y="77"/>
                    <a:pt x="109" y="73"/>
                  </a:cubicBezTo>
                  <a:cubicBezTo>
                    <a:pt x="110" y="68"/>
                    <a:pt x="121" y="57"/>
                    <a:pt x="122" y="57"/>
                  </a:cubicBezTo>
                  <a:cubicBezTo>
                    <a:pt x="123" y="56"/>
                    <a:pt x="123" y="39"/>
                    <a:pt x="123" y="37"/>
                  </a:cubicBezTo>
                  <a:cubicBezTo>
                    <a:pt x="123" y="34"/>
                    <a:pt x="123" y="31"/>
                    <a:pt x="124" y="28"/>
                  </a:cubicBezTo>
                  <a:cubicBezTo>
                    <a:pt x="125" y="25"/>
                    <a:pt x="122" y="25"/>
                    <a:pt x="123" y="22"/>
                  </a:cubicBezTo>
                  <a:cubicBezTo>
                    <a:pt x="123" y="19"/>
                    <a:pt x="119" y="16"/>
                    <a:pt x="119" y="1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7" name="Google Shape;277;p25"/>
            <p:cNvSpPr/>
            <p:nvPr/>
          </p:nvSpPr>
          <p:spPr>
            <a:xfrm>
              <a:off x="4630738" y="2611438"/>
              <a:ext cx="225425" cy="373063"/>
            </a:xfrm>
            <a:custGeom>
              <a:avLst/>
              <a:gdLst/>
              <a:ahLst/>
              <a:cxnLst/>
              <a:rect l="l" t="t" r="r" b="b"/>
              <a:pathLst>
                <a:path w="81" h="134" extrusionOk="0">
                  <a:moveTo>
                    <a:pt x="80" y="33"/>
                  </a:moveTo>
                  <a:cubicBezTo>
                    <a:pt x="19" y="0"/>
                    <a:pt x="19" y="0"/>
                    <a:pt x="19" y="0"/>
                  </a:cubicBezTo>
                  <a:cubicBezTo>
                    <a:pt x="12" y="4"/>
                    <a:pt x="12" y="4"/>
                    <a:pt x="12" y="4"/>
                  </a:cubicBezTo>
                  <a:cubicBezTo>
                    <a:pt x="12" y="8"/>
                    <a:pt x="12" y="13"/>
                    <a:pt x="12" y="14"/>
                  </a:cubicBezTo>
                  <a:cubicBezTo>
                    <a:pt x="12" y="16"/>
                    <a:pt x="16" y="19"/>
                    <a:pt x="16" y="22"/>
                  </a:cubicBezTo>
                  <a:cubicBezTo>
                    <a:pt x="15" y="25"/>
                    <a:pt x="18" y="25"/>
                    <a:pt x="17" y="28"/>
                  </a:cubicBezTo>
                  <a:cubicBezTo>
                    <a:pt x="16" y="31"/>
                    <a:pt x="16" y="34"/>
                    <a:pt x="16" y="37"/>
                  </a:cubicBezTo>
                  <a:cubicBezTo>
                    <a:pt x="16" y="39"/>
                    <a:pt x="16" y="56"/>
                    <a:pt x="15" y="57"/>
                  </a:cubicBezTo>
                  <a:cubicBezTo>
                    <a:pt x="14" y="57"/>
                    <a:pt x="3" y="68"/>
                    <a:pt x="2" y="73"/>
                  </a:cubicBezTo>
                  <a:cubicBezTo>
                    <a:pt x="1" y="77"/>
                    <a:pt x="0" y="75"/>
                    <a:pt x="0" y="80"/>
                  </a:cubicBezTo>
                  <a:cubicBezTo>
                    <a:pt x="0" y="80"/>
                    <a:pt x="0" y="81"/>
                    <a:pt x="0" y="82"/>
                  </a:cubicBezTo>
                  <a:cubicBezTo>
                    <a:pt x="1" y="82"/>
                    <a:pt x="1" y="83"/>
                    <a:pt x="2" y="84"/>
                  </a:cubicBezTo>
                  <a:cubicBezTo>
                    <a:pt x="3" y="85"/>
                    <a:pt x="3" y="87"/>
                    <a:pt x="5" y="87"/>
                  </a:cubicBezTo>
                  <a:cubicBezTo>
                    <a:pt x="8" y="87"/>
                    <a:pt x="11" y="93"/>
                    <a:pt x="10" y="95"/>
                  </a:cubicBezTo>
                  <a:cubicBezTo>
                    <a:pt x="10" y="97"/>
                    <a:pt x="12" y="98"/>
                    <a:pt x="11" y="102"/>
                  </a:cubicBezTo>
                  <a:cubicBezTo>
                    <a:pt x="11" y="106"/>
                    <a:pt x="14" y="111"/>
                    <a:pt x="15" y="112"/>
                  </a:cubicBezTo>
                  <a:cubicBezTo>
                    <a:pt x="16" y="113"/>
                    <a:pt x="14" y="113"/>
                    <a:pt x="11" y="113"/>
                  </a:cubicBezTo>
                  <a:cubicBezTo>
                    <a:pt x="9" y="113"/>
                    <a:pt x="5" y="113"/>
                    <a:pt x="5" y="114"/>
                  </a:cubicBezTo>
                  <a:cubicBezTo>
                    <a:pt x="5" y="115"/>
                    <a:pt x="3" y="117"/>
                    <a:pt x="6" y="120"/>
                  </a:cubicBezTo>
                  <a:cubicBezTo>
                    <a:pt x="10" y="123"/>
                    <a:pt x="12" y="124"/>
                    <a:pt x="13" y="127"/>
                  </a:cubicBezTo>
                  <a:cubicBezTo>
                    <a:pt x="14" y="130"/>
                    <a:pt x="15" y="133"/>
                    <a:pt x="16" y="133"/>
                  </a:cubicBezTo>
                  <a:cubicBezTo>
                    <a:pt x="17" y="134"/>
                    <a:pt x="19" y="134"/>
                    <a:pt x="21" y="131"/>
                  </a:cubicBezTo>
                  <a:cubicBezTo>
                    <a:pt x="22" y="129"/>
                    <a:pt x="24" y="134"/>
                    <a:pt x="26" y="131"/>
                  </a:cubicBezTo>
                  <a:cubicBezTo>
                    <a:pt x="28" y="129"/>
                    <a:pt x="33" y="130"/>
                    <a:pt x="35" y="129"/>
                  </a:cubicBezTo>
                  <a:cubicBezTo>
                    <a:pt x="36" y="128"/>
                    <a:pt x="40" y="126"/>
                    <a:pt x="42" y="125"/>
                  </a:cubicBezTo>
                  <a:cubicBezTo>
                    <a:pt x="43" y="124"/>
                    <a:pt x="40" y="122"/>
                    <a:pt x="42" y="121"/>
                  </a:cubicBezTo>
                  <a:cubicBezTo>
                    <a:pt x="44" y="120"/>
                    <a:pt x="51" y="122"/>
                    <a:pt x="54" y="118"/>
                  </a:cubicBezTo>
                  <a:cubicBezTo>
                    <a:pt x="56" y="115"/>
                    <a:pt x="60" y="112"/>
                    <a:pt x="62" y="110"/>
                  </a:cubicBezTo>
                  <a:cubicBezTo>
                    <a:pt x="63" y="109"/>
                    <a:pt x="62" y="108"/>
                    <a:pt x="63" y="107"/>
                  </a:cubicBezTo>
                  <a:cubicBezTo>
                    <a:pt x="65" y="105"/>
                    <a:pt x="68" y="103"/>
                    <a:pt x="70" y="104"/>
                  </a:cubicBezTo>
                  <a:cubicBezTo>
                    <a:pt x="70" y="104"/>
                    <a:pt x="71" y="104"/>
                    <a:pt x="71" y="104"/>
                  </a:cubicBezTo>
                  <a:cubicBezTo>
                    <a:pt x="71" y="104"/>
                    <a:pt x="71" y="104"/>
                    <a:pt x="71" y="104"/>
                  </a:cubicBezTo>
                  <a:cubicBezTo>
                    <a:pt x="72" y="100"/>
                    <a:pt x="72" y="100"/>
                    <a:pt x="72" y="100"/>
                  </a:cubicBezTo>
                  <a:cubicBezTo>
                    <a:pt x="72" y="100"/>
                    <a:pt x="68" y="98"/>
                    <a:pt x="68" y="95"/>
                  </a:cubicBezTo>
                  <a:cubicBezTo>
                    <a:pt x="68" y="92"/>
                    <a:pt x="69" y="90"/>
                    <a:pt x="67" y="90"/>
                  </a:cubicBezTo>
                  <a:cubicBezTo>
                    <a:pt x="64" y="90"/>
                    <a:pt x="64" y="87"/>
                    <a:pt x="66" y="85"/>
                  </a:cubicBezTo>
                  <a:cubicBezTo>
                    <a:pt x="68" y="83"/>
                    <a:pt x="63" y="79"/>
                    <a:pt x="66" y="79"/>
                  </a:cubicBezTo>
                  <a:cubicBezTo>
                    <a:pt x="70" y="79"/>
                    <a:pt x="67" y="74"/>
                    <a:pt x="70" y="73"/>
                  </a:cubicBezTo>
                  <a:cubicBezTo>
                    <a:pt x="72" y="73"/>
                    <a:pt x="73" y="71"/>
                    <a:pt x="73" y="68"/>
                  </a:cubicBezTo>
                  <a:cubicBezTo>
                    <a:pt x="73" y="66"/>
                    <a:pt x="78" y="64"/>
                    <a:pt x="79" y="64"/>
                  </a:cubicBezTo>
                  <a:cubicBezTo>
                    <a:pt x="81" y="63"/>
                    <a:pt x="80" y="55"/>
                    <a:pt x="80" y="55"/>
                  </a:cubicBezTo>
                  <a:lnTo>
                    <a:pt x="80" y="33"/>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8" name="Google Shape;278;p25"/>
            <p:cNvSpPr/>
            <p:nvPr/>
          </p:nvSpPr>
          <p:spPr>
            <a:xfrm>
              <a:off x="4867275" y="2405063"/>
              <a:ext cx="246063" cy="244475"/>
            </a:xfrm>
            <a:custGeom>
              <a:avLst/>
              <a:gdLst/>
              <a:ahLst/>
              <a:cxnLst/>
              <a:rect l="l" t="t" r="r" b="b"/>
              <a:pathLst>
                <a:path w="88" h="88" extrusionOk="0">
                  <a:moveTo>
                    <a:pt x="83" y="19"/>
                  </a:moveTo>
                  <a:cubicBezTo>
                    <a:pt x="77" y="5"/>
                    <a:pt x="77" y="5"/>
                    <a:pt x="77" y="5"/>
                  </a:cubicBezTo>
                  <a:cubicBezTo>
                    <a:pt x="76" y="6"/>
                    <a:pt x="76" y="6"/>
                    <a:pt x="76" y="6"/>
                  </a:cubicBezTo>
                  <a:cubicBezTo>
                    <a:pt x="75" y="7"/>
                    <a:pt x="71" y="5"/>
                    <a:pt x="67" y="6"/>
                  </a:cubicBezTo>
                  <a:cubicBezTo>
                    <a:pt x="64" y="7"/>
                    <a:pt x="61" y="6"/>
                    <a:pt x="57" y="4"/>
                  </a:cubicBezTo>
                  <a:cubicBezTo>
                    <a:pt x="54" y="2"/>
                    <a:pt x="42" y="4"/>
                    <a:pt x="41" y="7"/>
                  </a:cubicBezTo>
                  <a:cubicBezTo>
                    <a:pt x="39" y="9"/>
                    <a:pt x="35" y="9"/>
                    <a:pt x="32" y="7"/>
                  </a:cubicBezTo>
                  <a:cubicBezTo>
                    <a:pt x="28" y="6"/>
                    <a:pt x="23" y="4"/>
                    <a:pt x="17" y="3"/>
                  </a:cubicBezTo>
                  <a:cubicBezTo>
                    <a:pt x="11" y="3"/>
                    <a:pt x="6" y="2"/>
                    <a:pt x="5" y="0"/>
                  </a:cubicBezTo>
                  <a:cubicBezTo>
                    <a:pt x="4" y="1"/>
                    <a:pt x="4" y="2"/>
                    <a:pt x="4" y="2"/>
                  </a:cubicBezTo>
                  <a:cubicBezTo>
                    <a:pt x="2" y="8"/>
                    <a:pt x="5" y="9"/>
                    <a:pt x="3" y="12"/>
                  </a:cubicBezTo>
                  <a:cubicBezTo>
                    <a:pt x="0" y="15"/>
                    <a:pt x="3" y="19"/>
                    <a:pt x="3" y="24"/>
                  </a:cubicBezTo>
                  <a:cubicBezTo>
                    <a:pt x="3" y="28"/>
                    <a:pt x="3" y="64"/>
                    <a:pt x="3" y="86"/>
                  </a:cubicBezTo>
                  <a:cubicBezTo>
                    <a:pt x="52" y="86"/>
                    <a:pt x="52" y="86"/>
                    <a:pt x="52" y="86"/>
                  </a:cubicBezTo>
                  <a:cubicBezTo>
                    <a:pt x="52" y="86"/>
                    <a:pt x="53" y="85"/>
                    <a:pt x="55" y="84"/>
                  </a:cubicBezTo>
                  <a:cubicBezTo>
                    <a:pt x="56" y="83"/>
                    <a:pt x="59" y="86"/>
                    <a:pt x="59" y="86"/>
                  </a:cubicBezTo>
                  <a:cubicBezTo>
                    <a:pt x="69" y="86"/>
                    <a:pt x="69" y="86"/>
                    <a:pt x="69" y="86"/>
                  </a:cubicBezTo>
                  <a:cubicBezTo>
                    <a:pt x="69" y="86"/>
                    <a:pt x="71" y="88"/>
                    <a:pt x="73" y="88"/>
                  </a:cubicBezTo>
                  <a:cubicBezTo>
                    <a:pt x="76" y="88"/>
                    <a:pt x="74" y="84"/>
                    <a:pt x="78" y="84"/>
                  </a:cubicBezTo>
                  <a:cubicBezTo>
                    <a:pt x="82" y="84"/>
                    <a:pt x="81" y="78"/>
                    <a:pt x="83" y="78"/>
                  </a:cubicBezTo>
                  <a:cubicBezTo>
                    <a:pt x="86" y="78"/>
                    <a:pt x="85" y="79"/>
                    <a:pt x="88" y="76"/>
                  </a:cubicBezTo>
                  <a:cubicBezTo>
                    <a:pt x="88" y="76"/>
                    <a:pt x="88" y="75"/>
                    <a:pt x="88" y="75"/>
                  </a:cubicBezTo>
                  <a:cubicBezTo>
                    <a:pt x="88" y="74"/>
                    <a:pt x="88" y="73"/>
                    <a:pt x="88" y="72"/>
                  </a:cubicBezTo>
                  <a:cubicBezTo>
                    <a:pt x="88" y="68"/>
                    <a:pt x="86" y="69"/>
                    <a:pt x="84" y="63"/>
                  </a:cubicBezTo>
                  <a:cubicBezTo>
                    <a:pt x="83" y="58"/>
                    <a:pt x="76" y="50"/>
                    <a:pt x="76" y="47"/>
                  </a:cubicBezTo>
                  <a:cubicBezTo>
                    <a:pt x="75" y="44"/>
                    <a:pt x="72" y="42"/>
                    <a:pt x="72" y="39"/>
                  </a:cubicBezTo>
                  <a:cubicBezTo>
                    <a:pt x="72" y="35"/>
                    <a:pt x="70" y="35"/>
                    <a:pt x="66" y="30"/>
                  </a:cubicBezTo>
                  <a:cubicBezTo>
                    <a:pt x="63" y="24"/>
                    <a:pt x="62" y="15"/>
                    <a:pt x="63" y="15"/>
                  </a:cubicBezTo>
                  <a:cubicBezTo>
                    <a:pt x="64" y="15"/>
                    <a:pt x="67" y="23"/>
                    <a:pt x="68" y="25"/>
                  </a:cubicBezTo>
                  <a:cubicBezTo>
                    <a:pt x="69" y="28"/>
                    <a:pt x="73" y="36"/>
                    <a:pt x="76" y="36"/>
                  </a:cubicBezTo>
                  <a:cubicBezTo>
                    <a:pt x="79" y="36"/>
                    <a:pt x="80" y="24"/>
                    <a:pt x="81" y="24"/>
                  </a:cubicBezTo>
                  <a:cubicBezTo>
                    <a:pt x="81" y="24"/>
                    <a:pt x="81" y="25"/>
                    <a:pt x="81" y="25"/>
                  </a:cubicBezTo>
                  <a:cubicBezTo>
                    <a:pt x="81" y="23"/>
                    <a:pt x="81" y="23"/>
                    <a:pt x="81" y="23"/>
                  </a:cubicBezTo>
                  <a:lnTo>
                    <a:pt x="83" y="19"/>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79" name="Google Shape;279;p25"/>
            <p:cNvSpPr/>
            <p:nvPr/>
          </p:nvSpPr>
          <p:spPr>
            <a:xfrm>
              <a:off x="4524375" y="3098800"/>
              <a:ext cx="128588" cy="141288"/>
            </a:xfrm>
            <a:custGeom>
              <a:avLst/>
              <a:gdLst/>
              <a:ahLst/>
              <a:cxnLst/>
              <a:rect l="l" t="t" r="r" b="b"/>
              <a:pathLst>
                <a:path w="46" h="51" extrusionOk="0">
                  <a:moveTo>
                    <a:pt x="23" y="48"/>
                  </a:moveTo>
                  <a:cubicBezTo>
                    <a:pt x="27" y="48"/>
                    <a:pt x="25" y="46"/>
                    <a:pt x="24" y="42"/>
                  </a:cubicBezTo>
                  <a:cubicBezTo>
                    <a:pt x="22" y="38"/>
                    <a:pt x="26" y="38"/>
                    <a:pt x="29" y="38"/>
                  </a:cubicBezTo>
                  <a:cubicBezTo>
                    <a:pt x="31" y="38"/>
                    <a:pt x="30" y="34"/>
                    <a:pt x="32" y="34"/>
                  </a:cubicBezTo>
                  <a:cubicBezTo>
                    <a:pt x="34" y="34"/>
                    <a:pt x="35" y="39"/>
                    <a:pt x="37" y="39"/>
                  </a:cubicBezTo>
                  <a:cubicBezTo>
                    <a:pt x="39" y="38"/>
                    <a:pt x="40" y="40"/>
                    <a:pt x="43" y="40"/>
                  </a:cubicBezTo>
                  <a:cubicBezTo>
                    <a:pt x="45" y="39"/>
                    <a:pt x="45" y="34"/>
                    <a:pt x="45" y="30"/>
                  </a:cubicBezTo>
                  <a:cubicBezTo>
                    <a:pt x="45" y="27"/>
                    <a:pt x="46" y="24"/>
                    <a:pt x="43" y="22"/>
                  </a:cubicBezTo>
                  <a:cubicBezTo>
                    <a:pt x="41" y="21"/>
                    <a:pt x="39" y="17"/>
                    <a:pt x="42" y="16"/>
                  </a:cubicBezTo>
                  <a:cubicBezTo>
                    <a:pt x="45" y="14"/>
                    <a:pt x="45" y="11"/>
                    <a:pt x="43" y="9"/>
                  </a:cubicBezTo>
                  <a:cubicBezTo>
                    <a:pt x="40" y="7"/>
                    <a:pt x="35" y="11"/>
                    <a:pt x="35" y="9"/>
                  </a:cubicBezTo>
                  <a:cubicBezTo>
                    <a:pt x="35" y="8"/>
                    <a:pt x="35" y="4"/>
                    <a:pt x="36" y="1"/>
                  </a:cubicBezTo>
                  <a:cubicBezTo>
                    <a:pt x="30" y="1"/>
                    <a:pt x="24" y="0"/>
                    <a:pt x="24" y="0"/>
                  </a:cubicBezTo>
                  <a:cubicBezTo>
                    <a:pt x="22" y="1"/>
                    <a:pt x="22" y="1"/>
                    <a:pt x="22" y="1"/>
                  </a:cubicBezTo>
                  <a:cubicBezTo>
                    <a:pt x="23" y="7"/>
                    <a:pt x="22" y="11"/>
                    <a:pt x="22" y="11"/>
                  </a:cubicBezTo>
                  <a:cubicBezTo>
                    <a:pt x="22" y="11"/>
                    <a:pt x="13" y="12"/>
                    <a:pt x="11" y="12"/>
                  </a:cubicBezTo>
                  <a:cubicBezTo>
                    <a:pt x="11" y="12"/>
                    <a:pt x="9" y="12"/>
                    <a:pt x="7" y="12"/>
                  </a:cubicBezTo>
                  <a:cubicBezTo>
                    <a:pt x="7" y="13"/>
                    <a:pt x="6" y="13"/>
                    <a:pt x="6" y="14"/>
                  </a:cubicBezTo>
                  <a:cubicBezTo>
                    <a:pt x="5" y="15"/>
                    <a:pt x="8" y="16"/>
                    <a:pt x="9" y="18"/>
                  </a:cubicBezTo>
                  <a:cubicBezTo>
                    <a:pt x="10" y="19"/>
                    <a:pt x="4" y="19"/>
                    <a:pt x="5" y="21"/>
                  </a:cubicBezTo>
                  <a:cubicBezTo>
                    <a:pt x="5" y="23"/>
                    <a:pt x="3" y="25"/>
                    <a:pt x="1" y="26"/>
                  </a:cubicBezTo>
                  <a:cubicBezTo>
                    <a:pt x="0" y="27"/>
                    <a:pt x="5" y="32"/>
                    <a:pt x="5" y="33"/>
                  </a:cubicBezTo>
                  <a:cubicBezTo>
                    <a:pt x="5" y="35"/>
                    <a:pt x="7" y="36"/>
                    <a:pt x="11" y="41"/>
                  </a:cubicBezTo>
                  <a:cubicBezTo>
                    <a:pt x="15" y="45"/>
                    <a:pt x="13" y="46"/>
                    <a:pt x="19" y="51"/>
                  </a:cubicBezTo>
                  <a:cubicBezTo>
                    <a:pt x="20" y="50"/>
                    <a:pt x="21" y="48"/>
                    <a:pt x="23" y="4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0" name="Google Shape;280;p25"/>
            <p:cNvSpPr/>
            <p:nvPr/>
          </p:nvSpPr>
          <p:spPr>
            <a:xfrm>
              <a:off x="4538663" y="3101975"/>
              <a:ext cx="50800" cy="30163"/>
            </a:xfrm>
            <a:custGeom>
              <a:avLst/>
              <a:gdLst/>
              <a:ahLst/>
              <a:cxnLst/>
              <a:rect l="l" t="t" r="r" b="b"/>
              <a:pathLst>
                <a:path w="18" h="11" extrusionOk="0">
                  <a:moveTo>
                    <a:pt x="17" y="10"/>
                  </a:moveTo>
                  <a:cubicBezTo>
                    <a:pt x="17" y="10"/>
                    <a:pt x="18" y="6"/>
                    <a:pt x="17" y="0"/>
                  </a:cubicBezTo>
                  <a:cubicBezTo>
                    <a:pt x="15" y="0"/>
                    <a:pt x="15" y="0"/>
                    <a:pt x="15" y="0"/>
                  </a:cubicBezTo>
                  <a:cubicBezTo>
                    <a:pt x="4" y="0"/>
                    <a:pt x="4" y="0"/>
                    <a:pt x="4" y="0"/>
                  </a:cubicBezTo>
                  <a:cubicBezTo>
                    <a:pt x="4" y="0"/>
                    <a:pt x="4" y="0"/>
                    <a:pt x="4" y="1"/>
                  </a:cubicBezTo>
                  <a:cubicBezTo>
                    <a:pt x="5" y="2"/>
                    <a:pt x="5" y="5"/>
                    <a:pt x="2" y="6"/>
                  </a:cubicBezTo>
                  <a:cubicBezTo>
                    <a:pt x="0" y="7"/>
                    <a:pt x="0" y="9"/>
                    <a:pt x="2" y="9"/>
                  </a:cubicBezTo>
                  <a:cubicBezTo>
                    <a:pt x="3" y="9"/>
                    <a:pt x="3" y="10"/>
                    <a:pt x="2" y="11"/>
                  </a:cubicBezTo>
                  <a:cubicBezTo>
                    <a:pt x="4" y="11"/>
                    <a:pt x="6" y="11"/>
                    <a:pt x="6" y="11"/>
                  </a:cubicBezTo>
                  <a:cubicBezTo>
                    <a:pt x="8" y="11"/>
                    <a:pt x="17" y="10"/>
                    <a:pt x="17" y="1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1" name="Google Shape;281;p25"/>
            <p:cNvSpPr/>
            <p:nvPr/>
          </p:nvSpPr>
          <p:spPr>
            <a:xfrm>
              <a:off x="4578350" y="3068638"/>
              <a:ext cx="158750" cy="196850"/>
            </a:xfrm>
            <a:custGeom>
              <a:avLst/>
              <a:gdLst/>
              <a:ahLst/>
              <a:cxnLst/>
              <a:rect l="l" t="t" r="r" b="b"/>
              <a:pathLst>
                <a:path w="57" h="71" extrusionOk="0">
                  <a:moveTo>
                    <a:pt x="15" y="67"/>
                  </a:moveTo>
                  <a:cubicBezTo>
                    <a:pt x="17" y="67"/>
                    <a:pt x="18" y="70"/>
                    <a:pt x="21" y="67"/>
                  </a:cubicBezTo>
                  <a:cubicBezTo>
                    <a:pt x="24" y="65"/>
                    <a:pt x="27" y="65"/>
                    <a:pt x="27" y="68"/>
                  </a:cubicBezTo>
                  <a:cubicBezTo>
                    <a:pt x="27" y="70"/>
                    <a:pt x="28" y="70"/>
                    <a:pt x="31" y="67"/>
                  </a:cubicBezTo>
                  <a:cubicBezTo>
                    <a:pt x="33" y="65"/>
                    <a:pt x="36" y="68"/>
                    <a:pt x="36" y="63"/>
                  </a:cubicBezTo>
                  <a:cubicBezTo>
                    <a:pt x="36" y="58"/>
                    <a:pt x="39" y="62"/>
                    <a:pt x="39" y="57"/>
                  </a:cubicBezTo>
                  <a:cubicBezTo>
                    <a:pt x="39" y="51"/>
                    <a:pt x="39" y="46"/>
                    <a:pt x="39" y="43"/>
                  </a:cubicBezTo>
                  <a:cubicBezTo>
                    <a:pt x="39" y="41"/>
                    <a:pt x="46" y="39"/>
                    <a:pt x="46" y="35"/>
                  </a:cubicBezTo>
                  <a:cubicBezTo>
                    <a:pt x="46" y="31"/>
                    <a:pt x="52" y="23"/>
                    <a:pt x="52" y="18"/>
                  </a:cubicBezTo>
                  <a:cubicBezTo>
                    <a:pt x="52" y="13"/>
                    <a:pt x="54" y="12"/>
                    <a:pt x="55" y="9"/>
                  </a:cubicBezTo>
                  <a:cubicBezTo>
                    <a:pt x="56" y="7"/>
                    <a:pt x="57" y="4"/>
                    <a:pt x="56" y="1"/>
                  </a:cubicBezTo>
                  <a:cubicBezTo>
                    <a:pt x="56" y="1"/>
                    <a:pt x="56" y="1"/>
                    <a:pt x="56" y="1"/>
                  </a:cubicBezTo>
                  <a:cubicBezTo>
                    <a:pt x="49" y="0"/>
                    <a:pt x="49" y="0"/>
                    <a:pt x="49" y="0"/>
                  </a:cubicBezTo>
                  <a:cubicBezTo>
                    <a:pt x="46" y="1"/>
                    <a:pt x="46" y="1"/>
                    <a:pt x="46" y="1"/>
                  </a:cubicBezTo>
                  <a:cubicBezTo>
                    <a:pt x="41" y="2"/>
                    <a:pt x="41" y="2"/>
                    <a:pt x="41" y="2"/>
                  </a:cubicBezTo>
                  <a:cubicBezTo>
                    <a:pt x="41" y="2"/>
                    <a:pt x="42" y="5"/>
                    <a:pt x="40" y="8"/>
                  </a:cubicBezTo>
                  <a:cubicBezTo>
                    <a:pt x="38" y="10"/>
                    <a:pt x="37" y="16"/>
                    <a:pt x="37" y="16"/>
                  </a:cubicBezTo>
                  <a:cubicBezTo>
                    <a:pt x="37" y="16"/>
                    <a:pt x="29" y="11"/>
                    <a:pt x="26" y="12"/>
                  </a:cubicBezTo>
                  <a:cubicBezTo>
                    <a:pt x="25" y="12"/>
                    <a:pt x="21" y="12"/>
                    <a:pt x="17" y="12"/>
                  </a:cubicBezTo>
                  <a:cubicBezTo>
                    <a:pt x="16" y="15"/>
                    <a:pt x="16" y="19"/>
                    <a:pt x="16" y="20"/>
                  </a:cubicBezTo>
                  <a:cubicBezTo>
                    <a:pt x="16" y="22"/>
                    <a:pt x="21" y="18"/>
                    <a:pt x="24" y="20"/>
                  </a:cubicBezTo>
                  <a:cubicBezTo>
                    <a:pt x="26" y="22"/>
                    <a:pt x="26" y="25"/>
                    <a:pt x="23" y="27"/>
                  </a:cubicBezTo>
                  <a:cubicBezTo>
                    <a:pt x="20" y="28"/>
                    <a:pt x="22" y="32"/>
                    <a:pt x="24" y="33"/>
                  </a:cubicBezTo>
                  <a:cubicBezTo>
                    <a:pt x="27" y="35"/>
                    <a:pt x="26" y="38"/>
                    <a:pt x="26" y="41"/>
                  </a:cubicBezTo>
                  <a:cubicBezTo>
                    <a:pt x="26" y="45"/>
                    <a:pt x="26" y="50"/>
                    <a:pt x="24" y="51"/>
                  </a:cubicBezTo>
                  <a:cubicBezTo>
                    <a:pt x="21" y="51"/>
                    <a:pt x="20" y="49"/>
                    <a:pt x="18" y="50"/>
                  </a:cubicBezTo>
                  <a:cubicBezTo>
                    <a:pt x="16" y="50"/>
                    <a:pt x="15" y="45"/>
                    <a:pt x="13" y="45"/>
                  </a:cubicBezTo>
                  <a:cubicBezTo>
                    <a:pt x="11" y="45"/>
                    <a:pt x="12" y="49"/>
                    <a:pt x="10" y="49"/>
                  </a:cubicBezTo>
                  <a:cubicBezTo>
                    <a:pt x="7" y="49"/>
                    <a:pt x="3" y="49"/>
                    <a:pt x="5" y="53"/>
                  </a:cubicBezTo>
                  <a:cubicBezTo>
                    <a:pt x="6" y="57"/>
                    <a:pt x="8" y="59"/>
                    <a:pt x="4" y="59"/>
                  </a:cubicBezTo>
                  <a:cubicBezTo>
                    <a:pt x="2" y="59"/>
                    <a:pt x="1" y="61"/>
                    <a:pt x="0" y="62"/>
                  </a:cubicBezTo>
                  <a:cubicBezTo>
                    <a:pt x="0" y="62"/>
                    <a:pt x="1" y="62"/>
                    <a:pt x="1" y="62"/>
                  </a:cubicBezTo>
                  <a:cubicBezTo>
                    <a:pt x="4" y="65"/>
                    <a:pt x="6" y="68"/>
                    <a:pt x="8" y="71"/>
                  </a:cubicBezTo>
                  <a:cubicBezTo>
                    <a:pt x="11" y="69"/>
                    <a:pt x="15" y="67"/>
                    <a:pt x="15" y="6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2" name="Google Shape;282;p25"/>
            <p:cNvSpPr/>
            <p:nvPr/>
          </p:nvSpPr>
          <p:spPr>
            <a:xfrm>
              <a:off x="4806950" y="2613025"/>
              <a:ext cx="369888" cy="460375"/>
            </a:xfrm>
            <a:custGeom>
              <a:avLst/>
              <a:gdLst/>
              <a:ahLst/>
              <a:cxnLst/>
              <a:rect l="l" t="t" r="r" b="b"/>
              <a:pathLst>
                <a:path w="133" h="165" extrusionOk="0">
                  <a:moveTo>
                    <a:pt x="105" y="3"/>
                  </a:moveTo>
                  <a:cubicBezTo>
                    <a:pt x="103" y="3"/>
                    <a:pt x="104" y="9"/>
                    <a:pt x="100" y="9"/>
                  </a:cubicBezTo>
                  <a:cubicBezTo>
                    <a:pt x="96" y="9"/>
                    <a:pt x="98" y="13"/>
                    <a:pt x="95" y="13"/>
                  </a:cubicBezTo>
                  <a:cubicBezTo>
                    <a:pt x="93" y="13"/>
                    <a:pt x="91" y="11"/>
                    <a:pt x="91" y="11"/>
                  </a:cubicBezTo>
                  <a:cubicBezTo>
                    <a:pt x="81" y="11"/>
                    <a:pt x="81" y="11"/>
                    <a:pt x="81" y="11"/>
                  </a:cubicBezTo>
                  <a:cubicBezTo>
                    <a:pt x="81" y="11"/>
                    <a:pt x="78" y="8"/>
                    <a:pt x="77" y="9"/>
                  </a:cubicBezTo>
                  <a:cubicBezTo>
                    <a:pt x="75" y="10"/>
                    <a:pt x="74" y="11"/>
                    <a:pt x="74" y="11"/>
                  </a:cubicBezTo>
                  <a:cubicBezTo>
                    <a:pt x="25" y="11"/>
                    <a:pt x="25" y="11"/>
                    <a:pt x="25" y="11"/>
                  </a:cubicBezTo>
                  <a:cubicBezTo>
                    <a:pt x="25" y="21"/>
                    <a:pt x="25" y="28"/>
                    <a:pt x="25" y="28"/>
                  </a:cubicBezTo>
                  <a:cubicBezTo>
                    <a:pt x="17" y="28"/>
                    <a:pt x="17" y="28"/>
                    <a:pt x="17" y="28"/>
                  </a:cubicBezTo>
                  <a:cubicBezTo>
                    <a:pt x="17" y="54"/>
                    <a:pt x="17" y="54"/>
                    <a:pt x="17" y="54"/>
                  </a:cubicBezTo>
                  <a:cubicBezTo>
                    <a:pt x="17" y="54"/>
                    <a:pt x="18" y="62"/>
                    <a:pt x="16" y="63"/>
                  </a:cubicBezTo>
                  <a:cubicBezTo>
                    <a:pt x="15" y="63"/>
                    <a:pt x="10" y="65"/>
                    <a:pt x="10" y="67"/>
                  </a:cubicBezTo>
                  <a:cubicBezTo>
                    <a:pt x="10" y="70"/>
                    <a:pt x="9" y="72"/>
                    <a:pt x="7" y="72"/>
                  </a:cubicBezTo>
                  <a:cubicBezTo>
                    <a:pt x="4" y="73"/>
                    <a:pt x="7" y="78"/>
                    <a:pt x="3" y="78"/>
                  </a:cubicBezTo>
                  <a:cubicBezTo>
                    <a:pt x="0" y="78"/>
                    <a:pt x="5" y="82"/>
                    <a:pt x="3" y="84"/>
                  </a:cubicBezTo>
                  <a:cubicBezTo>
                    <a:pt x="1" y="86"/>
                    <a:pt x="1" y="89"/>
                    <a:pt x="4" y="89"/>
                  </a:cubicBezTo>
                  <a:cubicBezTo>
                    <a:pt x="6" y="89"/>
                    <a:pt x="5" y="91"/>
                    <a:pt x="5" y="94"/>
                  </a:cubicBezTo>
                  <a:cubicBezTo>
                    <a:pt x="5" y="97"/>
                    <a:pt x="9" y="99"/>
                    <a:pt x="9" y="99"/>
                  </a:cubicBezTo>
                  <a:cubicBezTo>
                    <a:pt x="8" y="103"/>
                    <a:pt x="8" y="103"/>
                    <a:pt x="8" y="103"/>
                  </a:cubicBezTo>
                  <a:cubicBezTo>
                    <a:pt x="8" y="103"/>
                    <a:pt x="13" y="109"/>
                    <a:pt x="14" y="111"/>
                  </a:cubicBezTo>
                  <a:cubicBezTo>
                    <a:pt x="14" y="112"/>
                    <a:pt x="17" y="116"/>
                    <a:pt x="14" y="118"/>
                  </a:cubicBezTo>
                  <a:cubicBezTo>
                    <a:pt x="12" y="119"/>
                    <a:pt x="13" y="121"/>
                    <a:pt x="13" y="121"/>
                  </a:cubicBezTo>
                  <a:cubicBezTo>
                    <a:pt x="17" y="121"/>
                    <a:pt x="17" y="121"/>
                    <a:pt x="17" y="121"/>
                  </a:cubicBezTo>
                  <a:cubicBezTo>
                    <a:pt x="18" y="124"/>
                    <a:pt x="18" y="124"/>
                    <a:pt x="18" y="124"/>
                  </a:cubicBezTo>
                  <a:cubicBezTo>
                    <a:pt x="18" y="124"/>
                    <a:pt x="22" y="124"/>
                    <a:pt x="24" y="127"/>
                  </a:cubicBezTo>
                  <a:cubicBezTo>
                    <a:pt x="27" y="130"/>
                    <a:pt x="28" y="130"/>
                    <a:pt x="28" y="132"/>
                  </a:cubicBezTo>
                  <a:cubicBezTo>
                    <a:pt x="28" y="133"/>
                    <a:pt x="30" y="134"/>
                    <a:pt x="33" y="136"/>
                  </a:cubicBezTo>
                  <a:cubicBezTo>
                    <a:pt x="36" y="139"/>
                    <a:pt x="36" y="140"/>
                    <a:pt x="36" y="142"/>
                  </a:cubicBezTo>
                  <a:cubicBezTo>
                    <a:pt x="36" y="143"/>
                    <a:pt x="41" y="146"/>
                    <a:pt x="41" y="146"/>
                  </a:cubicBezTo>
                  <a:cubicBezTo>
                    <a:pt x="43" y="150"/>
                    <a:pt x="43" y="150"/>
                    <a:pt x="43" y="150"/>
                  </a:cubicBezTo>
                  <a:cubicBezTo>
                    <a:pt x="44" y="151"/>
                    <a:pt x="45" y="151"/>
                    <a:pt x="45" y="152"/>
                  </a:cubicBezTo>
                  <a:cubicBezTo>
                    <a:pt x="46" y="155"/>
                    <a:pt x="49" y="156"/>
                    <a:pt x="49" y="156"/>
                  </a:cubicBezTo>
                  <a:cubicBezTo>
                    <a:pt x="49" y="156"/>
                    <a:pt x="52" y="158"/>
                    <a:pt x="54" y="156"/>
                  </a:cubicBezTo>
                  <a:cubicBezTo>
                    <a:pt x="56" y="154"/>
                    <a:pt x="58" y="157"/>
                    <a:pt x="58" y="157"/>
                  </a:cubicBezTo>
                  <a:cubicBezTo>
                    <a:pt x="58" y="157"/>
                    <a:pt x="61" y="155"/>
                    <a:pt x="62" y="156"/>
                  </a:cubicBezTo>
                  <a:cubicBezTo>
                    <a:pt x="63" y="156"/>
                    <a:pt x="68" y="160"/>
                    <a:pt x="71" y="164"/>
                  </a:cubicBezTo>
                  <a:cubicBezTo>
                    <a:pt x="72" y="163"/>
                    <a:pt x="76" y="162"/>
                    <a:pt x="77" y="162"/>
                  </a:cubicBezTo>
                  <a:cubicBezTo>
                    <a:pt x="79" y="162"/>
                    <a:pt x="82" y="165"/>
                    <a:pt x="82" y="164"/>
                  </a:cubicBezTo>
                  <a:cubicBezTo>
                    <a:pt x="83" y="163"/>
                    <a:pt x="87" y="161"/>
                    <a:pt x="88" y="162"/>
                  </a:cubicBezTo>
                  <a:cubicBezTo>
                    <a:pt x="90" y="162"/>
                    <a:pt x="93" y="163"/>
                    <a:pt x="93" y="161"/>
                  </a:cubicBezTo>
                  <a:cubicBezTo>
                    <a:pt x="93" y="160"/>
                    <a:pt x="95" y="160"/>
                    <a:pt x="96" y="159"/>
                  </a:cubicBezTo>
                  <a:cubicBezTo>
                    <a:pt x="96" y="158"/>
                    <a:pt x="97" y="158"/>
                    <a:pt x="97" y="157"/>
                  </a:cubicBezTo>
                  <a:cubicBezTo>
                    <a:pt x="97" y="156"/>
                    <a:pt x="102" y="153"/>
                    <a:pt x="103" y="153"/>
                  </a:cubicBezTo>
                  <a:cubicBezTo>
                    <a:pt x="105" y="153"/>
                    <a:pt x="107" y="153"/>
                    <a:pt x="108" y="154"/>
                  </a:cubicBezTo>
                  <a:cubicBezTo>
                    <a:pt x="109" y="154"/>
                    <a:pt x="109" y="155"/>
                    <a:pt x="110" y="155"/>
                  </a:cubicBezTo>
                  <a:cubicBezTo>
                    <a:pt x="111" y="150"/>
                    <a:pt x="112" y="148"/>
                    <a:pt x="110" y="148"/>
                  </a:cubicBezTo>
                  <a:cubicBezTo>
                    <a:pt x="108" y="148"/>
                    <a:pt x="104" y="146"/>
                    <a:pt x="103" y="142"/>
                  </a:cubicBezTo>
                  <a:cubicBezTo>
                    <a:pt x="101" y="138"/>
                    <a:pt x="97" y="135"/>
                    <a:pt x="96" y="133"/>
                  </a:cubicBezTo>
                  <a:cubicBezTo>
                    <a:pt x="95" y="130"/>
                    <a:pt x="89" y="131"/>
                    <a:pt x="88" y="129"/>
                  </a:cubicBezTo>
                  <a:cubicBezTo>
                    <a:pt x="87" y="127"/>
                    <a:pt x="90" y="127"/>
                    <a:pt x="90" y="124"/>
                  </a:cubicBezTo>
                  <a:cubicBezTo>
                    <a:pt x="90" y="122"/>
                    <a:pt x="96" y="123"/>
                    <a:pt x="96" y="123"/>
                  </a:cubicBezTo>
                  <a:cubicBezTo>
                    <a:pt x="97" y="122"/>
                    <a:pt x="97" y="117"/>
                    <a:pt x="97" y="114"/>
                  </a:cubicBezTo>
                  <a:cubicBezTo>
                    <a:pt x="97" y="111"/>
                    <a:pt x="101" y="108"/>
                    <a:pt x="100" y="107"/>
                  </a:cubicBezTo>
                  <a:cubicBezTo>
                    <a:pt x="98" y="105"/>
                    <a:pt x="101" y="105"/>
                    <a:pt x="103" y="103"/>
                  </a:cubicBezTo>
                  <a:cubicBezTo>
                    <a:pt x="105" y="102"/>
                    <a:pt x="104" y="97"/>
                    <a:pt x="106" y="95"/>
                  </a:cubicBezTo>
                  <a:cubicBezTo>
                    <a:pt x="108" y="93"/>
                    <a:pt x="109" y="89"/>
                    <a:pt x="111" y="89"/>
                  </a:cubicBezTo>
                  <a:cubicBezTo>
                    <a:pt x="112" y="89"/>
                    <a:pt x="114" y="87"/>
                    <a:pt x="114" y="85"/>
                  </a:cubicBezTo>
                  <a:cubicBezTo>
                    <a:pt x="114" y="83"/>
                    <a:pt x="118" y="79"/>
                    <a:pt x="117" y="76"/>
                  </a:cubicBezTo>
                  <a:cubicBezTo>
                    <a:pt x="117" y="72"/>
                    <a:pt x="115" y="68"/>
                    <a:pt x="118" y="65"/>
                  </a:cubicBezTo>
                  <a:cubicBezTo>
                    <a:pt x="120" y="62"/>
                    <a:pt x="121" y="59"/>
                    <a:pt x="121" y="57"/>
                  </a:cubicBezTo>
                  <a:cubicBezTo>
                    <a:pt x="120" y="54"/>
                    <a:pt x="124" y="54"/>
                    <a:pt x="125" y="52"/>
                  </a:cubicBezTo>
                  <a:cubicBezTo>
                    <a:pt x="126" y="51"/>
                    <a:pt x="130" y="50"/>
                    <a:pt x="133" y="45"/>
                  </a:cubicBezTo>
                  <a:cubicBezTo>
                    <a:pt x="131" y="43"/>
                    <a:pt x="129" y="41"/>
                    <a:pt x="128" y="41"/>
                  </a:cubicBezTo>
                  <a:cubicBezTo>
                    <a:pt x="125" y="39"/>
                    <a:pt x="123" y="34"/>
                    <a:pt x="123" y="28"/>
                  </a:cubicBezTo>
                  <a:cubicBezTo>
                    <a:pt x="123" y="22"/>
                    <a:pt x="122" y="17"/>
                    <a:pt x="121" y="15"/>
                  </a:cubicBezTo>
                  <a:cubicBezTo>
                    <a:pt x="121" y="13"/>
                    <a:pt x="118" y="8"/>
                    <a:pt x="114" y="6"/>
                  </a:cubicBezTo>
                  <a:cubicBezTo>
                    <a:pt x="112" y="5"/>
                    <a:pt x="110" y="3"/>
                    <a:pt x="110" y="0"/>
                  </a:cubicBezTo>
                  <a:cubicBezTo>
                    <a:pt x="110" y="0"/>
                    <a:pt x="110" y="1"/>
                    <a:pt x="110" y="1"/>
                  </a:cubicBezTo>
                  <a:cubicBezTo>
                    <a:pt x="107" y="4"/>
                    <a:pt x="108" y="3"/>
                    <a:pt x="105"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3" name="Google Shape;283;p25"/>
            <p:cNvSpPr/>
            <p:nvPr/>
          </p:nvSpPr>
          <p:spPr>
            <a:xfrm>
              <a:off x="5246688" y="2862263"/>
              <a:ext cx="44450" cy="44450"/>
            </a:xfrm>
            <a:custGeom>
              <a:avLst/>
              <a:gdLst/>
              <a:ahLst/>
              <a:cxnLst/>
              <a:rect l="l" t="t" r="r" b="b"/>
              <a:pathLst>
                <a:path w="16" h="16" extrusionOk="0">
                  <a:moveTo>
                    <a:pt x="6" y="2"/>
                  </a:moveTo>
                  <a:cubicBezTo>
                    <a:pt x="5" y="3"/>
                    <a:pt x="3" y="6"/>
                    <a:pt x="2" y="8"/>
                  </a:cubicBezTo>
                  <a:cubicBezTo>
                    <a:pt x="0" y="10"/>
                    <a:pt x="1" y="14"/>
                    <a:pt x="2" y="15"/>
                  </a:cubicBezTo>
                  <a:cubicBezTo>
                    <a:pt x="2" y="16"/>
                    <a:pt x="5" y="15"/>
                    <a:pt x="6" y="14"/>
                  </a:cubicBezTo>
                  <a:cubicBezTo>
                    <a:pt x="7" y="14"/>
                    <a:pt x="8" y="14"/>
                    <a:pt x="10" y="16"/>
                  </a:cubicBezTo>
                  <a:cubicBezTo>
                    <a:pt x="11" y="14"/>
                    <a:pt x="12" y="13"/>
                    <a:pt x="13" y="12"/>
                  </a:cubicBezTo>
                  <a:cubicBezTo>
                    <a:pt x="11" y="11"/>
                    <a:pt x="9" y="10"/>
                    <a:pt x="9" y="10"/>
                  </a:cubicBezTo>
                  <a:cubicBezTo>
                    <a:pt x="8" y="9"/>
                    <a:pt x="11" y="7"/>
                    <a:pt x="14" y="6"/>
                  </a:cubicBezTo>
                  <a:cubicBezTo>
                    <a:pt x="16" y="6"/>
                    <a:pt x="15" y="3"/>
                    <a:pt x="13" y="1"/>
                  </a:cubicBezTo>
                  <a:cubicBezTo>
                    <a:pt x="13" y="1"/>
                    <a:pt x="12" y="1"/>
                    <a:pt x="12" y="0"/>
                  </a:cubicBezTo>
                  <a:cubicBezTo>
                    <a:pt x="11" y="1"/>
                    <a:pt x="10" y="2"/>
                    <a:pt x="10" y="2"/>
                  </a:cubicBezTo>
                  <a:cubicBezTo>
                    <a:pt x="9" y="3"/>
                    <a:pt x="8" y="2"/>
                    <a:pt x="6"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4" name="Google Shape;284;p25"/>
            <p:cNvSpPr/>
            <p:nvPr/>
          </p:nvSpPr>
          <p:spPr>
            <a:xfrm>
              <a:off x="5127625" y="2738438"/>
              <a:ext cx="152400" cy="131763"/>
            </a:xfrm>
            <a:custGeom>
              <a:avLst/>
              <a:gdLst/>
              <a:ahLst/>
              <a:cxnLst/>
              <a:rect l="l" t="t" r="r" b="b"/>
              <a:pathLst>
                <a:path w="55" h="47" extrusionOk="0">
                  <a:moveTo>
                    <a:pt x="10" y="7"/>
                  </a:moveTo>
                  <a:cubicBezTo>
                    <a:pt x="9" y="9"/>
                    <a:pt x="5" y="9"/>
                    <a:pt x="6" y="12"/>
                  </a:cubicBezTo>
                  <a:cubicBezTo>
                    <a:pt x="6" y="14"/>
                    <a:pt x="5" y="17"/>
                    <a:pt x="3" y="20"/>
                  </a:cubicBezTo>
                  <a:cubicBezTo>
                    <a:pt x="0" y="23"/>
                    <a:pt x="2" y="27"/>
                    <a:pt x="2" y="31"/>
                  </a:cubicBezTo>
                  <a:cubicBezTo>
                    <a:pt x="5" y="30"/>
                    <a:pt x="8" y="30"/>
                    <a:pt x="9" y="31"/>
                  </a:cubicBezTo>
                  <a:cubicBezTo>
                    <a:pt x="10" y="32"/>
                    <a:pt x="11" y="31"/>
                    <a:pt x="12" y="29"/>
                  </a:cubicBezTo>
                  <a:cubicBezTo>
                    <a:pt x="12" y="26"/>
                    <a:pt x="14" y="26"/>
                    <a:pt x="15" y="28"/>
                  </a:cubicBezTo>
                  <a:cubicBezTo>
                    <a:pt x="17" y="29"/>
                    <a:pt x="18" y="31"/>
                    <a:pt x="20" y="30"/>
                  </a:cubicBezTo>
                  <a:cubicBezTo>
                    <a:pt x="23" y="28"/>
                    <a:pt x="23" y="29"/>
                    <a:pt x="24" y="30"/>
                  </a:cubicBezTo>
                  <a:cubicBezTo>
                    <a:pt x="25" y="30"/>
                    <a:pt x="30" y="29"/>
                    <a:pt x="32" y="30"/>
                  </a:cubicBezTo>
                  <a:cubicBezTo>
                    <a:pt x="34" y="30"/>
                    <a:pt x="49" y="46"/>
                    <a:pt x="49" y="46"/>
                  </a:cubicBezTo>
                  <a:cubicBezTo>
                    <a:pt x="49" y="46"/>
                    <a:pt x="49" y="46"/>
                    <a:pt x="49" y="46"/>
                  </a:cubicBezTo>
                  <a:cubicBezTo>
                    <a:pt x="51" y="46"/>
                    <a:pt x="52" y="47"/>
                    <a:pt x="53" y="46"/>
                  </a:cubicBezTo>
                  <a:cubicBezTo>
                    <a:pt x="53" y="46"/>
                    <a:pt x="54" y="45"/>
                    <a:pt x="55" y="44"/>
                  </a:cubicBezTo>
                  <a:cubicBezTo>
                    <a:pt x="53" y="43"/>
                    <a:pt x="50" y="40"/>
                    <a:pt x="46" y="35"/>
                  </a:cubicBezTo>
                  <a:cubicBezTo>
                    <a:pt x="42" y="29"/>
                    <a:pt x="36" y="26"/>
                    <a:pt x="34" y="26"/>
                  </a:cubicBezTo>
                  <a:cubicBezTo>
                    <a:pt x="31" y="26"/>
                    <a:pt x="30" y="21"/>
                    <a:pt x="28" y="21"/>
                  </a:cubicBezTo>
                  <a:cubicBezTo>
                    <a:pt x="27" y="21"/>
                    <a:pt x="23" y="14"/>
                    <a:pt x="22" y="9"/>
                  </a:cubicBezTo>
                  <a:cubicBezTo>
                    <a:pt x="22" y="7"/>
                    <a:pt x="20" y="3"/>
                    <a:pt x="18" y="0"/>
                  </a:cubicBezTo>
                  <a:cubicBezTo>
                    <a:pt x="15" y="5"/>
                    <a:pt x="11" y="6"/>
                    <a:pt x="10"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5" name="Google Shape;285;p25"/>
            <p:cNvSpPr/>
            <p:nvPr/>
          </p:nvSpPr>
          <p:spPr>
            <a:xfrm>
              <a:off x="5048250" y="2811463"/>
              <a:ext cx="341313" cy="261938"/>
            </a:xfrm>
            <a:custGeom>
              <a:avLst/>
              <a:gdLst/>
              <a:ahLst/>
              <a:cxnLst/>
              <a:rect l="l" t="t" r="r" b="b"/>
              <a:pathLst>
                <a:path w="122" h="94" extrusionOk="0">
                  <a:moveTo>
                    <a:pt x="9" y="62"/>
                  </a:moveTo>
                  <a:cubicBezTo>
                    <a:pt x="10" y="64"/>
                    <a:pt x="14" y="67"/>
                    <a:pt x="16" y="71"/>
                  </a:cubicBezTo>
                  <a:cubicBezTo>
                    <a:pt x="17" y="75"/>
                    <a:pt x="21" y="77"/>
                    <a:pt x="23" y="77"/>
                  </a:cubicBezTo>
                  <a:cubicBezTo>
                    <a:pt x="25" y="77"/>
                    <a:pt x="24" y="79"/>
                    <a:pt x="23" y="84"/>
                  </a:cubicBezTo>
                  <a:cubicBezTo>
                    <a:pt x="24" y="84"/>
                    <a:pt x="25" y="85"/>
                    <a:pt x="26" y="85"/>
                  </a:cubicBezTo>
                  <a:cubicBezTo>
                    <a:pt x="27" y="86"/>
                    <a:pt x="32" y="85"/>
                    <a:pt x="34" y="87"/>
                  </a:cubicBezTo>
                  <a:cubicBezTo>
                    <a:pt x="36" y="88"/>
                    <a:pt x="42" y="92"/>
                    <a:pt x="43" y="92"/>
                  </a:cubicBezTo>
                  <a:cubicBezTo>
                    <a:pt x="45" y="92"/>
                    <a:pt x="52" y="93"/>
                    <a:pt x="53" y="94"/>
                  </a:cubicBezTo>
                  <a:cubicBezTo>
                    <a:pt x="54" y="94"/>
                    <a:pt x="55" y="91"/>
                    <a:pt x="58" y="89"/>
                  </a:cubicBezTo>
                  <a:cubicBezTo>
                    <a:pt x="61" y="88"/>
                    <a:pt x="64" y="87"/>
                    <a:pt x="65" y="88"/>
                  </a:cubicBezTo>
                  <a:cubicBezTo>
                    <a:pt x="65" y="89"/>
                    <a:pt x="67" y="90"/>
                    <a:pt x="69" y="89"/>
                  </a:cubicBezTo>
                  <a:cubicBezTo>
                    <a:pt x="69" y="89"/>
                    <a:pt x="71" y="89"/>
                    <a:pt x="73" y="88"/>
                  </a:cubicBezTo>
                  <a:cubicBezTo>
                    <a:pt x="75" y="88"/>
                    <a:pt x="79" y="87"/>
                    <a:pt x="79" y="87"/>
                  </a:cubicBezTo>
                  <a:cubicBezTo>
                    <a:pt x="81" y="87"/>
                    <a:pt x="85" y="82"/>
                    <a:pt x="90" y="82"/>
                  </a:cubicBezTo>
                  <a:cubicBezTo>
                    <a:pt x="95" y="82"/>
                    <a:pt x="96" y="83"/>
                    <a:pt x="99" y="80"/>
                  </a:cubicBezTo>
                  <a:cubicBezTo>
                    <a:pt x="101" y="78"/>
                    <a:pt x="119" y="60"/>
                    <a:pt x="120" y="59"/>
                  </a:cubicBezTo>
                  <a:cubicBezTo>
                    <a:pt x="122" y="58"/>
                    <a:pt x="119" y="57"/>
                    <a:pt x="117" y="57"/>
                  </a:cubicBezTo>
                  <a:cubicBezTo>
                    <a:pt x="116" y="57"/>
                    <a:pt x="112" y="57"/>
                    <a:pt x="106" y="54"/>
                  </a:cubicBezTo>
                  <a:cubicBezTo>
                    <a:pt x="101" y="52"/>
                    <a:pt x="92" y="49"/>
                    <a:pt x="90" y="49"/>
                  </a:cubicBezTo>
                  <a:cubicBezTo>
                    <a:pt x="88" y="48"/>
                    <a:pt x="86" y="45"/>
                    <a:pt x="85" y="44"/>
                  </a:cubicBezTo>
                  <a:cubicBezTo>
                    <a:pt x="83" y="43"/>
                    <a:pt x="80" y="38"/>
                    <a:pt x="80" y="37"/>
                  </a:cubicBezTo>
                  <a:cubicBezTo>
                    <a:pt x="79" y="36"/>
                    <a:pt x="80" y="35"/>
                    <a:pt x="81" y="34"/>
                  </a:cubicBezTo>
                  <a:cubicBezTo>
                    <a:pt x="79" y="32"/>
                    <a:pt x="78" y="32"/>
                    <a:pt x="77" y="32"/>
                  </a:cubicBezTo>
                  <a:cubicBezTo>
                    <a:pt x="76" y="33"/>
                    <a:pt x="73" y="34"/>
                    <a:pt x="73" y="33"/>
                  </a:cubicBezTo>
                  <a:cubicBezTo>
                    <a:pt x="72" y="32"/>
                    <a:pt x="71" y="28"/>
                    <a:pt x="73" y="26"/>
                  </a:cubicBezTo>
                  <a:cubicBezTo>
                    <a:pt x="75" y="24"/>
                    <a:pt x="77" y="20"/>
                    <a:pt x="77" y="20"/>
                  </a:cubicBezTo>
                  <a:cubicBezTo>
                    <a:pt x="77" y="20"/>
                    <a:pt x="62" y="4"/>
                    <a:pt x="60" y="4"/>
                  </a:cubicBezTo>
                  <a:cubicBezTo>
                    <a:pt x="58" y="3"/>
                    <a:pt x="53" y="4"/>
                    <a:pt x="52" y="4"/>
                  </a:cubicBezTo>
                  <a:cubicBezTo>
                    <a:pt x="51" y="3"/>
                    <a:pt x="51" y="2"/>
                    <a:pt x="48" y="4"/>
                  </a:cubicBezTo>
                  <a:cubicBezTo>
                    <a:pt x="46" y="5"/>
                    <a:pt x="45" y="3"/>
                    <a:pt x="43" y="2"/>
                  </a:cubicBezTo>
                  <a:cubicBezTo>
                    <a:pt x="42" y="0"/>
                    <a:pt x="40" y="0"/>
                    <a:pt x="40" y="3"/>
                  </a:cubicBezTo>
                  <a:cubicBezTo>
                    <a:pt x="39" y="5"/>
                    <a:pt x="38" y="6"/>
                    <a:pt x="37" y="5"/>
                  </a:cubicBezTo>
                  <a:cubicBezTo>
                    <a:pt x="36" y="4"/>
                    <a:pt x="33" y="4"/>
                    <a:pt x="30" y="5"/>
                  </a:cubicBezTo>
                  <a:cubicBezTo>
                    <a:pt x="30" y="5"/>
                    <a:pt x="30" y="5"/>
                    <a:pt x="30" y="5"/>
                  </a:cubicBezTo>
                  <a:cubicBezTo>
                    <a:pt x="31" y="8"/>
                    <a:pt x="27" y="12"/>
                    <a:pt x="27" y="14"/>
                  </a:cubicBezTo>
                  <a:cubicBezTo>
                    <a:pt x="27" y="16"/>
                    <a:pt x="25" y="18"/>
                    <a:pt x="24" y="18"/>
                  </a:cubicBezTo>
                  <a:cubicBezTo>
                    <a:pt x="22" y="18"/>
                    <a:pt x="21" y="22"/>
                    <a:pt x="19" y="24"/>
                  </a:cubicBezTo>
                  <a:cubicBezTo>
                    <a:pt x="17" y="26"/>
                    <a:pt x="18" y="31"/>
                    <a:pt x="16" y="32"/>
                  </a:cubicBezTo>
                  <a:cubicBezTo>
                    <a:pt x="14" y="34"/>
                    <a:pt x="11" y="34"/>
                    <a:pt x="13" y="36"/>
                  </a:cubicBezTo>
                  <a:cubicBezTo>
                    <a:pt x="14" y="37"/>
                    <a:pt x="10" y="40"/>
                    <a:pt x="10" y="43"/>
                  </a:cubicBezTo>
                  <a:cubicBezTo>
                    <a:pt x="10" y="46"/>
                    <a:pt x="10" y="51"/>
                    <a:pt x="9" y="52"/>
                  </a:cubicBezTo>
                  <a:cubicBezTo>
                    <a:pt x="9" y="52"/>
                    <a:pt x="3" y="51"/>
                    <a:pt x="3" y="53"/>
                  </a:cubicBezTo>
                  <a:cubicBezTo>
                    <a:pt x="3" y="56"/>
                    <a:pt x="0" y="56"/>
                    <a:pt x="1" y="58"/>
                  </a:cubicBezTo>
                  <a:cubicBezTo>
                    <a:pt x="2" y="60"/>
                    <a:pt x="8" y="59"/>
                    <a:pt x="9" y="6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6" name="Google Shape;286;p25"/>
            <p:cNvSpPr/>
            <p:nvPr/>
          </p:nvSpPr>
          <p:spPr>
            <a:xfrm>
              <a:off x="5105400" y="2332038"/>
              <a:ext cx="33338" cy="41275"/>
            </a:xfrm>
            <a:custGeom>
              <a:avLst/>
              <a:gdLst/>
              <a:ahLst/>
              <a:cxnLst/>
              <a:rect l="l" t="t" r="r" b="b"/>
              <a:pathLst>
                <a:path w="12" h="15" extrusionOk="0">
                  <a:moveTo>
                    <a:pt x="9" y="6"/>
                  </a:moveTo>
                  <a:cubicBezTo>
                    <a:pt x="11" y="5"/>
                    <a:pt x="12" y="0"/>
                    <a:pt x="6" y="0"/>
                  </a:cubicBezTo>
                  <a:cubicBezTo>
                    <a:pt x="6" y="0"/>
                    <a:pt x="5" y="1"/>
                    <a:pt x="5" y="1"/>
                  </a:cubicBezTo>
                  <a:cubicBezTo>
                    <a:pt x="5" y="3"/>
                    <a:pt x="2" y="9"/>
                    <a:pt x="0" y="13"/>
                  </a:cubicBezTo>
                  <a:cubicBezTo>
                    <a:pt x="3" y="15"/>
                    <a:pt x="3" y="15"/>
                    <a:pt x="3" y="15"/>
                  </a:cubicBezTo>
                  <a:cubicBezTo>
                    <a:pt x="5" y="11"/>
                    <a:pt x="8" y="7"/>
                    <a:pt x="9" y="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7" name="Google Shape;287;p25"/>
            <p:cNvSpPr/>
            <p:nvPr/>
          </p:nvSpPr>
          <p:spPr>
            <a:xfrm>
              <a:off x="5113338" y="2268538"/>
              <a:ext cx="155575" cy="125413"/>
            </a:xfrm>
            <a:custGeom>
              <a:avLst/>
              <a:gdLst/>
              <a:ahLst/>
              <a:cxnLst/>
              <a:rect l="l" t="t" r="r" b="b"/>
              <a:pathLst>
                <a:path w="56" h="45" extrusionOk="0">
                  <a:moveTo>
                    <a:pt x="6" y="29"/>
                  </a:moveTo>
                  <a:cubicBezTo>
                    <a:pt x="5" y="30"/>
                    <a:pt x="2" y="34"/>
                    <a:pt x="0" y="38"/>
                  </a:cubicBezTo>
                  <a:cubicBezTo>
                    <a:pt x="1" y="38"/>
                    <a:pt x="1" y="38"/>
                    <a:pt x="1" y="38"/>
                  </a:cubicBezTo>
                  <a:cubicBezTo>
                    <a:pt x="1" y="41"/>
                    <a:pt x="1" y="41"/>
                    <a:pt x="1" y="41"/>
                  </a:cubicBezTo>
                  <a:cubicBezTo>
                    <a:pt x="9" y="45"/>
                    <a:pt x="9" y="45"/>
                    <a:pt x="9" y="45"/>
                  </a:cubicBezTo>
                  <a:cubicBezTo>
                    <a:pt x="9" y="45"/>
                    <a:pt x="14" y="41"/>
                    <a:pt x="16" y="40"/>
                  </a:cubicBezTo>
                  <a:cubicBezTo>
                    <a:pt x="19" y="40"/>
                    <a:pt x="44" y="26"/>
                    <a:pt x="44" y="26"/>
                  </a:cubicBezTo>
                  <a:cubicBezTo>
                    <a:pt x="44" y="26"/>
                    <a:pt x="46" y="23"/>
                    <a:pt x="46" y="22"/>
                  </a:cubicBezTo>
                  <a:cubicBezTo>
                    <a:pt x="45" y="20"/>
                    <a:pt x="45" y="17"/>
                    <a:pt x="46" y="15"/>
                  </a:cubicBezTo>
                  <a:cubicBezTo>
                    <a:pt x="48" y="14"/>
                    <a:pt x="45" y="11"/>
                    <a:pt x="46" y="9"/>
                  </a:cubicBezTo>
                  <a:cubicBezTo>
                    <a:pt x="47" y="6"/>
                    <a:pt x="51" y="5"/>
                    <a:pt x="51" y="5"/>
                  </a:cubicBezTo>
                  <a:cubicBezTo>
                    <a:pt x="56" y="1"/>
                    <a:pt x="56" y="1"/>
                    <a:pt x="56" y="1"/>
                  </a:cubicBezTo>
                  <a:cubicBezTo>
                    <a:pt x="52" y="0"/>
                    <a:pt x="52" y="0"/>
                    <a:pt x="52" y="0"/>
                  </a:cubicBezTo>
                  <a:cubicBezTo>
                    <a:pt x="52" y="0"/>
                    <a:pt x="48" y="2"/>
                    <a:pt x="44" y="2"/>
                  </a:cubicBezTo>
                  <a:cubicBezTo>
                    <a:pt x="39" y="1"/>
                    <a:pt x="38" y="5"/>
                    <a:pt x="33" y="5"/>
                  </a:cubicBezTo>
                  <a:cubicBezTo>
                    <a:pt x="28" y="5"/>
                    <a:pt x="25" y="6"/>
                    <a:pt x="24" y="5"/>
                  </a:cubicBezTo>
                  <a:cubicBezTo>
                    <a:pt x="22" y="3"/>
                    <a:pt x="22" y="4"/>
                    <a:pt x="19" y="6"/>
                  </a:cubicBezTo>
                  <a:cubicBezTo>
                    <a:pt x="15" y="7"/>
                    <a:pt x="13" y="7"/>
                    <a:pt x="11" y="6"/>
                  </a:cubicBezTo>
                  <a:cubicBezTo>
                    <a:pt x="10" y="4"/>
                    <a:pt x="8" y="6"/>
                    <a:pt x="8" y="7"/>
                  </a:cubicBezTo>
                  <a:cubicBezTo>
                    <a:pt x="8" y="9"/>
                    <a:pt x="8" y="12"/>
                    <a:pt x="3" y="13"/>
                  </a:cubicBezTo>
                  <a:cubicBezTo>
                    <a:pt x="3" y="14"/>
                    <a:pt x="2" y="16"/>
                    <a:pt x="3" y="17"/>
                  </a:cubicBezTo>
                  <a:cubicBezTo>
                    <a:pt x="4" y="19"/>
                    <a:pt x="3" y="20"/>
                    <a:pt x="3" y="23"/>
                  </a:cubicBezTo>
                  <a:cubicBezTo>
                    <a:pt x="9" y="23"/>
                    <a:pt x="8" y="28"/>
                    <a:pt x="6" y="2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8" name="Google Shape;288;p25"/>
            <p:cNvSpPr/>
            <p:nvPr/>
          </p:nvSpPr>
          <p:spPr>
            <a:xfrm>
              <a:off x="7132638" y="2243138"/>
              <a:ext cx="87313" cy="104775"/>
            </a:xfrm>
            <a:custGeom>
              <a:avLst/>
              <a:gdLst/>
              <a:ahLst/>
              <a:cxnLst/>
              <a:rect l="l" t="t" r="r" b="b"/>
              <a:pathLst>
                <a:path w="31" h="38" extrusionOk="0">
                  <a:moveTo>
                    <a:pt x="8" y="3"/>
                  </a:moveTo>
                  <a:cubicBezTo>
                    <a:pt x="7" y="3"/>
                    <a:pt x="5" y="5"/>
                    <a:pt x="3" y="6"/>
                  </a:cubicBezTo>
                  <a:cubicBezTo>
                    <a:pt x="4" y="8"/>
                    <a:pt x="4" y="10"/>
                    <a:pt x="5" y="11"/>
                  </a:cubicBezTo>
                  <a:cubicBezTo>
                    <a:pt x="8" y="11"/>
                    <a:pt x="8" y="15"/>
                    <a:pt x="5" y="14"/>
                  </a:cubicBezTo>
                  <a:cubicBezTo>
                    <a:pt x="2" y="13"/>
                    <a:pt x="2" y="18"/>
                    <a:pt x="5" y="21"/>
                  </a:cubicBezTo>
                  <a:cubicBezTo>
                    <a:pt x="7" y="25"/>
                    <a:pt x="0" y="29"/>
                    <a:pt x="2" y="31"/>
                  </a:cubicBezTo>
                  <a:cubicBezTo>
                    <a:pt x="4" y="33"/>
                    <a:pt x="2" y="35"/>
                    <a:pt x="3" y="37"/>
                  </a:cubicBezTo>
                  <a:cubicBezTo>
                    <a:pt x="4" y="38"/>
                    <a:pt x="14" y="36"/>
                    <a:pt x="19" y="32"/>
                  </a:cubicBezTo>
                  <a:cubicBezTo>
                    <a:pt x="23" y="27"/>
                    <a:pt x="24" y="28"/>
                    <a:pt x="26" y="28"/>
                  </a:cubicBezTo>
                  <a:cubicBezTo>
                    <a:pt x="29" y="29"/>
                    <a:pt x="31" y="27"/>
                    <a:pt x="30" y="25"/>
                  </a:cubicBezTo>
                  <a:cubicBezTo>
                    <a:pt x="28" y="23"/>
                    <a:pt x="27" y="19"/>
                    <a:pt x="28" y="13"/>
                  </a:cubicBezTo>
                  <a:cubicBezTo>
                    <a:pt x="28" y="10"/>
                    <a:pt x="23" y="4"/>
                    <a:pt x="19" y="0"/>
                  </a:cubicBezTo>
                  <a:cubicBezTo>
                    <a:pt x="18" y="1"/>
                    <a:pt x="17" y="1"/>
                    <a:pt x="15" y="1"/>
                  </a:cubicBezTo>
                  <a:cubicBezTo>
                    <a:pt x="12" y="1"/>
                    <a:pt x="9" y="1"/>
                    <a:pt x="8"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89" name="Google Shape;289;p25"/>
            <p:cNvSpPr/>
            <p:nvPr/>
          </p:nvSpPr>
          <p:spPr>
            <a:xfrm>
              <a:off x="6288088" y="2541588"/>
              <a:ext cx="100013" cy="130175"/>
            </a:xfrm>
            <a:custGeom>
              <a:avLst/>
              <a:gdLst/>
              <a:ahLst/>
              <a:cxnLst/>
              <a:rect l="l" t="t" r="r" b="b"/>
              <a:pathLst>
                <a:path w="36" h="47" extrusionOk="0">
                  <a:moveTo>
                    <a:pt x="36" y="40"/>
                  </a:moveTo>
                  <a:cubicBezTo>
                    <a:pt x="35" y="32"/>
                    <a:pt x="34" y="24"/>
                    <a:pt x="33" y="24"/>
                  </a:cubicBezTo>
                  <a:cubicBezTo>
                    <a:pt x="32" y="24"/>
                    <a:pt x="30" y="31"/>
                    <a:pt x="27" y="30"/>
                  </a:cubicBezTo>
                  <a:cubicBezTo>
                    <a:pt x="25" y="30"/>
                    <a:pt x="25" y="22"/>
                    <a:pt x="28" y="22"/>
                  </a:cubicBezTo>
                  <a:cubicBezTo>
                    <a:pt x="31" y="22"/>
                    <a:pt x="34" y="16"/>
                    <a:pt x="34" y="14"/>
                  </a:cubicBezTo>
                  <a:cubicBezTo>
                    <a:pt x="34" y="12"/>
                    <a:pt x="31" y="12"/>
                    <a:pt x="28" y="12"/>
                  </a:cubicBezTo>
                  <a:cubicBezTo>
                    <a:pt x="25" y="12"/>
                    <a:pt x="19" y="12"/>
                    <a:pt x="19" y="12"/>
                  </a:cubicBezTo>
                  <a:cubicBezTo>
                    <a:pt x="19" y="12"/>
                    <a:pt x="15" y="11"/>
                    <a:pt x="15" y="8"/>
                  </a:cubicBezTo>
                  <a:cubicBezTo>
                    <a:pt x="15" y="6"/>
                    <a:pt x="14" y="4"/>
                    <a:pt x="10" y="4"/>
                  </a:cubicBezTo>
                  <a:cubicBezTo>
                    <a:pt x="6" y="4"/>
                    <a:pt x="6" y="0"/>
                    <a:pt x="3" y="4"/>
                  </a:cubicBezTo>
                  <a:cubicBezTo>
                    <a:pt x="0" y="8"/>
                    <a:pt x="10" y="8"/>
                    <a:pt x="9" y="11"/>
                  </a:cubicBezTo>
                  <a:cubicBezTo>
                    <a:pt x="8" y="14"/>
                    <a:pt x="5" y="12"/>
                    <a:pt x="4" y="14"/>
                  </a:cubicBezTo>
                  <a:cubicBezTo>
                    <a:pt x="4" y="16"/>
                    <a:pt x="5" y="23"/>
                    <a:pt x="6" y="26"/>
                  </a:cubicBezTo>
                  <a:cubicBezTo>
                    <a:pt x="7" y="29"/>
                    <a:pt x="9" y="35"/>
                    <a:pt x="9" y="41"/>
                  </a:cubicBezTo>
                  <a:cubicBezTo>
                    <a:pt x="11" y="40"/>
                    <a:pt x="12" y="39"/>
                    <a:pt x="14" y="39"/>
                  </a:cubicBezTo>
                  <a:cubicBezTo>
                    <a:pt x="17" y="39"/>
                    <a:pt x="21" y="39"/>
                    <a:pt x="21" y="36"/>
                  </a:cubicBezTo>
                  <a:cubicBezTo>
                    <a:pt x="21" y="34"/>
                    <a:pt x="24" y="32"/>
                    <a:pt x="26" y="32"/>
                  </a:cubicBezTo>
                  <a:cubicBezTo>
                    <a:pt x="27" y="33"/>
                    <a:pt x="30" y="40"/>
                    <a:pt x="30" y="43"/>
                  </a:cubicBezTo>
                  <a:cubicBezTo>
                    <a:pt x="30" y="44"/>
                    <a:pt x="30" y="46"/>
                    <a:pt x="31" y="47"/>
                  </a:cubicBezTo>
                  <a:cubicBezTo>
                    <a:pt x="33" y="46"/>
                    <a:pt x="34" y="45"/>
                    <a:pt x="34" y="45"/>
                  </a:cubicBezTo>
                  <a:cubicBezTo>
                    <a:pt x="34" y="45"/>
                    <a:pt x="35" y="41"/>
                    <a:pt x="36" y="4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0" name="Google Shape;290;p25"/>
            <p:cNvSpPr/>
            <p:nvPr/>
          </p:nvSpPr>
          <p:spPr>
            <a:xfrm>
              <a:off x="5857875" y="2317750"/>
              <a:ext cx="625475" cy="658813"/>
            </a:xfrm>
            <a:custGeom>
              <a:avLst/>
              <a:gdLst/>
              <a:ahLst/>
              <a:cxnLst/>
              <a:rect l="l" t="t" r="r" b="b"/>
              <a:pathLst>
                <a:path w="224" h="236" extrusionOk="0">
                  <a:moveTo>
                    <a:pt x="160" y="106"/>
                  </a:moveTo>
                  <a:cubicBezTo>
                    <a:pt x="159" y="103"/>
                    <a:pt x="158" y="96"/>
                    <a:pt x="158" y="94"/>
                  </a:cubicBezTo>
                  <a:cubicBezTo>
                    <a:pt x="159" y="92"/>
                    <a:pt x="162" y="94"/>
                    <a:pt x="163" y="91"/>
                  </a:cubicBezTo>
                  <a:cubicBezTo>
                    <a:pt x="164" y="88"/>
                    <a:pt x="154" y="88"/>
                    <a:pt x="157" y="84"/>
                  </a:cubicBezTo>
                  <a:cubicBezTo>
                    <a:pt x="160" y="80"/>
                    <a:pt x="160" y="84"/>
                    <a:pt x="164" y="84"/>
                  </a:cubicBezTo>
                  <a:cubicBezTo>
                    <a:pt x="168" y="84"/>
                    <a:pt x="169" y="86"/>
                    <a:pt x="169" y="88"/>
                  </a:cubicBezTo>
                  <a:cubicBezTo>
                    <a:pt x="169" y="91"/>
                    <a:pt x="173" y="92"/>
                    <a:pt x="173" y="92"/>
                  </a:cubicBezTo>
                  <a:cubicBezTo>
                    <a:pt x="173" y="92"/>
                    <a:pt x="179" y="92"/>
                    <a:pt x="182" y="92"/>
                  </a:cubicBezTo>
                  <a:cubicBezTo>
                    <a:pt x="185" y="92"/>
                    <a:pt x="188" y="92"/>
                    <a:pt x="188" y="94"/>
                  </a:cubicBezTo>
                  <a:cubicBezTo>
                    <a:pt x="188" y="96"/>
                    <a:pt x="185" y="102"/>
                    <a:pt x="182" y="102"/>
                  </a:cubicBezTo>
                  <a:cubicBezTo>
                    <a:pt x="179" y="102"/>
                    <a:pt x="179" y="110"/>
                    <a:pt x="181" y="110"/>
                  </a:cubicBezTo>
                  <a:cubicBezTo>
                    <a:pt x="184" y="111"/>
                    <a:pt x="186" y="104"/>
                    <a:pt x="187" y="104"/>
                  </a:cubicBezTo>
                  <a:cubicBezTo>
                    <a:pt x="188" y="104"/>
                    <a:pt x="189" y="112"/>
                    <a:pt x="190" y="120"/>
                  </a:cubicBezTo>
                  <a:cubicBezTo>
                    <a:pt x="191" y="119"/>
                    <a:pt x="191" y="119"/>
                    <a:pt x="192" y="119"/>
                  </a:cubicBezTo>
                  <a:cubicBezTo>
                    <a:pt x="193" y="119"/>
                    <a:pt x="193" y="112"/>
                    <a:pt x="194" y="110"/>
                  </a:cubicBezTo>
                  <a:cubicBezTo>
                    <a:pt x="195" y="108"/>
                    <a:pt x="194" y="102"/>
                    <a:pt x="195" y="102"/>
                  </a:cubicBezTo>
                  <a:cubicBezTo>
                    <a:pt x="196" y="102"/>
                    <a:pt x="202" y="104"/>
                    <a:pt x="202" y="103"/>
                  </a:cubicBezTo>
                  <a:cubicBezTo>
                    <a:pt x="201" y="101"/>
                    <a:pt x="205" y="96"/>
                    <a:pt x="205" y="93"/>
                  </a:cubicBezTo>
                  <a:cubicBezTo>
                    <a:pt x="204" y="90"/>
                    <a:pt x="207" y="87"/>
                    <a:pt x="207" y="83"/>
                  </a:cubicBezTo>
                  <a:cubicBezTo>
                    <a:pt x="207" y="80"/>
                    <a:pt x="210" y="79"/>
                    <a:pt x="212" y="77"/>
                  </a:cubicBezTo>
                  <a:cubicBezTo>
                    <a:pt x="214" y="75"/>
                    <a:pt x="218" y="72"/>
                    <a:pt x="219" y="74"/>
                  </a:cubicBezTo>
                  <a:cubicBezTo>
                    <a:pt x="220" y="75"/>
                    <a:pt x="224" y="77"/>
                    <a:pt x="222" y="74"/>
                  </a:cubicBezTo>
                  <a:cubicBezTo>
                    <a:pt x="220" y="71"/>
                    <a:pt x="220" y="69"/>
                    <a:pt x="222" y="68"/>
                  </a:cubicBezTo>
                  <a:cubicBezTo>
                    <a:pt x="223" y="68"/>
                    <a:pt x="224" y="65"/>
                    <a:pt x="224" y="65"/>
                  </a:cubicBezTo>
                  <a:cubicBezTo>
                    <a:pt x="224" y="65"/>
                    <a:pt x="220" y="64"/>
                    <a:pt x="219" y="62"/>
                  </a:cubicBezTo>
                  <a:cubicBezTo>
                    <a:pt x="218" y="60"/>
                    <a:pt x="216" y="58"/>
                    <a:pt x="216" y="57"/>
                  </a:cubicBezTo>
                  <a:cubicBezTo>
                    <a:pt x="216" y="55"/>
                    <a:pt x="213" y="56"/>
                    <a:pt x="212" y="57"/>
                  </a:cubicBezTo>
                  <a:cubicBezTo>
                    <a:pt x="210" y="59"/>
                    <a:pt x="206" y="55"/>
                    <a:pt x="202" y="58"/>
                  </a:cubicBezTo>
                  <a:cubicBezTo>
                    <a:pt x="198" y="60"/>
                    <a:pt x="197" y="62"/>
                    <a:pt x="195" y="62"/>
                  </a:cubicBezTo>
                  <a:cubicBezTo>
                    <a:pt x="193" y="62"/>
                    <a:pt x="193" y="64"/>
                    <a:pt x="192" y="65"/>
                  </a:cubicBezTo>
                  <a:cubicBezTo>
                    <a:pt x="190" y="67"/>
                    <a:pt x="189" y="69"/>
                    <a:pt x="188" y="69"/>
                  </a:cubicBezTo>
                  <a:cubicBezTo>
                    <a:pt x="187" y="69"/>
                    <a:pt x="184" y="70"/>
                    <a:pt x="184" y="70"/>
                  </a:cubicBezTo>
                  <a:cubicBezTo>
                    <a:pt x="184" y="70"/>
                    <a:pt x="186" y="75"/>
                    <a:pt x="185" y="77"/>
                  </a:cubicBezTo>
                  <a:cubicBezTo>
                    <a:pt x="184" y="80"/>
                    <a:pt x="180" y="77"/>
                    <a:pt x="177" y="78"/>
                  </a:cubicBezTo>
                  <a:cubicBezTo>
                    <a:pt x="173" y="79"/>
                    <a:pt x="172" y="77"/>
                    <a:pt x="169" y="78"/>
                  </a:cubicBezTo>
                  <a:cubicBezTo>
                    <a:pt x="167" y="78"/>
                    <a:pt x="165" y="76"/>
                    <a:pt x="164" y="76"/>
                  </a:cubicBezTo>
                  <a:cubicBezTo>
                    <a:pt x="163" y="77"/>
                    <a:pt x="161" y="74"/>
                    <a:pt x="161" y="71"/>
                  </a:cubicBezTo>
                  <a:cubicBezTo>
                    <a:pt x="162" y="68"/>
                    <a:pt x="160" y="65"/>
                    <a:pt x="159" y="67"/>
                  </a:cubicBezTo>
                  <a:cubicBezTo>
                    <a:pt x="158" y="69"/>
                    <a:pt x="156" y="68"/>
                    <a:pt x="156" y="71"/>
                  </a:cubicBezTo>
                  <a:cubicBezTo>
                    <a:pt x="156" y="74"/>
                    <a:pt x="157" y="77"/>
                    <a:pt x="155" y="79"/>
                  </a:cubicBezTo>
                  <a:cubicBezTo>
                    <a:pt x="153" y="81"/>
                    <a:pt x="143" y="82"/>
                    <a:pt x="141" y="80"/>
                  </a:cubicBezTo>
                  <a:cubicBezTo>
                    <a:pt x="140" y="79"/>
                    <a:pt x="131" y="78"/>
                    <a:pt x="131" y="76"/>
                  </a:cubicBezTo>
                  <a:cubicBezTo>
                    <a:pt x="131" y="75"/>
                    <a:pt x="128" y="72"/>
                    <a:pt x="126" y="72"/>
                  </a:cubicBezTo>
                  <a:cubicBezTo>
                    <a:pt x="125" y="72"/>
                    <a:pt x="120" y="74"/>
                    <a:pt x="119" y="73"/>
                  </a:cubicBezTo>
                  <a:cubicBezTo>
                    <a:pt x="118" y="72"/>
                    <a:pt x="114" y="69"/>
                    <a:pt x="112" y="69"/>
                  </a:cubicBezTo>
                  <a:cubicBezTo>
                    <a:pt x="110" y="69"/>
                    <a:pt x="106" y="67"/>
                    <a:pt x="106" y="66"/>
                  </a:cubicBezTo>
                  <a:cubicBezTo>
                    <a:pt x="106" y="65"/>
                    <a:pt x="101" y="64"/>
                    <a:pt x="100" y="63"/>
                  </a:cubicBezTo>
                  <a:cubicBezTo>
                    <a:pt x="99" y="61"/>
                    <a:pt x="96" y="61"/>
                    <a:pt x="96" y="60"/>
                  </a:cubicBezTo>
                  <a:cubicBezTo>
                    <a:pt x="96" y="58"/>
                    <a:pt x="97" y="55"/>
                    <a:pt x="97" y="54"/>
                  </a:cubicBezTo>
                  <a:cubicBezTo>
                    <a:pt x="97" y="52"/>
                    <a:pt x="101" y="50"/>
                    <a:pt x="101" y="48"/>
                  </a:cubicBezTo>
                  <a:cubicBezTo>
                    <a:pt x="101" y="47"/>
                    <a:pt x="97" y="45"/>
                    <a:pt x="97" y="45"/>
                  </a:cubicBezTo>
                  <a:cubicBezTo>
                    <a:pt x="97" y="45"/>
                    <a:pt x="95" y="41"/>
                    <a:pt x="93" y="41"/>
                  </a:cubicBezTo>
                  <a:cubicBezTo>
                    <a:pt x="90" y="41"/>
                    <a:pt x="88" y="36"/>
                    <a:pt x="86" y="36"/>
                  </a:cubicBezTo>
                  <a:cubicBezTo>
                    <a:pt x="84" y="36"/>
                    <a:pt x="84" y="31"/>
                    <a:pt x="83" y="30"/>
                  </a:cubicBezTo>
                  <a:cubicBezTo>
                    <a:pt x="82" y="28"/>
                    <a:pt x="83" y="24"/>
                    <a:pt x="85" y="26"/>
                  </a:cubicBezTo>
                  <a:cubicBezTo>
                    <a:pt x="87" y="28"/>
                    <a:pt x="91" y="26"/>
                    <a:pt x="90" y="23"/>
                  </a:cubicBezTo>
                  <a:cubicBezTo>
                    <a:pt x="88" y="21"/>
                    <a:pt x="85" y="18"/>
                    <a:pt x="85" y="16"/>
                  </a:cubicBezTo>
                  <a:cubicBezTo>
                    <a:pt x="85" y="15"/>
                    <a:pt x="87" y="10"/>
                    <a:pt x="85" y="9"/>
                  </a:cubicBezTo>
                  <a:cubicBezTo>
                    <a:pt x="83" y="8"/>
                    <a:pt x="81" y="6"/>
                    <a:pt x="80" y="3"/>
                  </a:cubicBezTo>
                  <a:cubicBezTo>
                    <a:pt x="80" y="1"/>
                    <a:pt x="77" y="0"/>
                    <a:pt x="77" y="0"/>
                  </a:cubicBezTo>
                  <a:cubicBezTo>
                    <a:pt x="74" y="0"/>
                    <a:pt x="74" y="0"/>
                    <a:pt x="74" y="0"/>
                  </a:cubicBezTo>
                  <a:cubicBezTo>
                    <a:pt x="74" y="0"/>
                    <a:pt x="72" y="5"/>
                    <a:pt x="71" y="6"/>
                  </a:cubicBezTo>
                  <a:cubicBezTo>
                    <a:pt x="69" y="6"/>
                    <a:pt x="65" y="7"/>
                    <a:pt x="63" y="9"/>
                  </a:cubicBezTo>
                  <a:cubicBezTo>
                    <a:pt x="60" y="10"/>
                    <a:pt x="54" y="7"/>
                    <a:pt x="51" y="7"/>
                  </a:cubicBezTo>
                  <a:cubicBezTo>
                    <a:pt x="47" y="7"/>
                    <a:pt x="45" y="10"/>
                    <a:pt x="46" y="11"/>
                  </a:cubicBezTo>
                  <a:cubicBezTo>
                    <a:pt x="48" y="12"/>
                    <a:pt x="48" y="19"/>
                    <a:pt x="48" y="19"/>
                  </a:cubicBezTo>
                  <a:cubicBezTo>
                    <a:pt x="48" y="19"/>
                    <a:pt x="50" y="27"/>
                    <a:pt x="53" y="26"/>
                  </a:cubicBezTo>
                  <a:cubicBezTo>
                    <a:pt x="55" y="26"/>
                    <a:pt x="59" y="29"/>
                    <a:pt x="56" y="30"/>
                  </a:cubicBezTo>
                  <a:cubicBezTo>
                    <a:pt x="54" y="30"/>
                    <a:pt x="53" y="33"/>
                    <a:pt x="52" y="36"/>
                  </a:cubicBezTo>
                  <a:cubicBezTo>
                    <a:pt x="52" y="38"/>
                    <a:pt x="53" y="41"/>
                    <a:pt x="51" y="42"/>
                  </a:cubicBezTo>
                  <a:cubicBezTo>
                    <a:pt x="49" y="42"/>
                    <a:pt x="47" y="43"/>
                    <a:pt x="47" y="46"/>
                  </a:cubicBezTo>
                  <a:cubicBezTo>
                    <a:pt x="47" y="50"/>
                    <a:pt x="43" y="49"/>
                    <a:pt x="42" y="50"/>
                  </a:cubicBezTo>
                  <a:cubicBezTo>
                    <a:pt x="41" y="51"/>
                    <a:pt x="40" y="58"/>
                    <a:pt x="39" y="59"/>
                  </a:cubicBezTo>
                  <a:cubicBezTo>
                    <a:pt x="38" y="60"/>
                    <a:pt x="33" y="60"/>
                    <a:pt x="32" y="63"/>
                  </a:cubicBezTo>
                  <a:cubicBezTo>
                    <a:pt x="32" y="66"/>
                    <a:pt x="29" y="69"/>
                    <a:pt x="28" y="69"/>
                  </a:cubicBezTo>
                  <a:cubicBezTo>
                    <a:pt x="26" y="68"/>
                    <a:pt x="23" y="67"/>
                    <a:pt x="22" y="69"/>
                  </a:cubicBezTo>
                  <a:cubicBezTo>
                    <a:pt x="21" y="71"/>
                    <a:pt x="17" y="68"/>
                    <a:pt x="16" y="68"/>
                  </a:cubicBezTo>
                  <a:cubicBezTo>
                    <a:pt x="15" y="69"/>
                    <a:pt x="10" y="74"/>
                    <a:pt x="10" y="76"/>
                  </a:cubicBezTo>
                  <a:cubicBezTo>
                    <a:pt x="10" y="79"/>
                    <a:pt x="16" y="79"/>
                    <a:pt x="15" y="82"/>
                  </a:cubicBezTo>
                  <a:cubicBezTo>
                    <a:pt x="15" y="85"/>
                    <a:pt x="17" y="88"/>
                    <a:pt x="19" y="90"/>
                  </a:cubicBezTo>
                  <a:cubicBezTo>
                    <a:pt x="20" y="92"/>
                    <a:pt x="23" y="95"/>
                    <a:pt x="22" y="97"/>
                  </a:cubicBezTo>
                  <a:cubicBezTo>
                    <a:pt x="20" y="99"/>
                    <a:pt x="19" y="100"/>
                    <a:pt x="16" y="99"/>
                  </a:cubicBezTo>
                  <a:cubicBezTo>
                    <a:pt x="13" y="98"/>
                    <a:pt x="13" y="100"/>
                    <a:pt x="8" y="99"/>
                  </a:cubicBezTo>
                  <a:cubicBezTo>
                    <a:pt x="3" y="98"/>
                    <a:pt x="3" y="102"/>
                    <a:pt x="1" y="104"/>
                  </a:cubicBezTo>
                  <a:cubicBezTo>
                    <a:pt x="1" y="104"/>
                    <a:pt x="0" y="105"/>
                    <a:pt x="0" y="105"/>
                  </a:cubicBezTo>
                  <a:cubicBezTo>
                    <a:pt x="3" y="107"/>
                    <a:pt x="4" y="110"/>
                    <a:pt x="8" y="112"/>
                  </a:cubicBezTo>
                  <a:cubicBezTo>
                    <a:pt x="12" y="114"/>
                    <a:pt x="16" y="109"/>
                    <a:pt x="16" y="112"/>
                  </a:cubicBezTo>
                  <a:cubicBezTo>
                    <a:pt x="16" y="116"/>
                    <a:pt x="6" y="115"/>
                    <a:pt x="5" y="116"/>
                  </a:cubicBezTo>
                  <a:cubicBezTo>
                    <a:pt x="5" y="117"/>
                    <a:pt x="17" y="131"/>
                    <a:pt x="22" y="130"/>
                  </a:cubicBezTo>
                  <a:cubicBezTo>
                    <a:pt x="28" y="129"/>
                    <a:pt x="32" y="123"/>
                    <a:pt x="31" y="122"/>
                  </a:cubicBezTo>
                  <a:cubicBezTo>
                    <a:pt x="29" y="121"/>
                    <a:pt x="32" y="117"/>
                    <a:pt x="33" y="117"/>
                  </a:cubicBezTo>
                  <a:cubicBezTo>
                    <a:pt x="35" y="118"/>
                    <a:pt x="34" y="124"/>
                    <a:pt x="35" y="126"/>
                  </a:cubicBezTo>
                  <a:cubicBezTo>
                    <a:pt x="37" y="127"/>
                    <a:pt x="37" y="130"/>
                    <a:pt x="35" y="133"/>
                  </a:cubicBezTo>
                  <a:cubicBezTo>
                    <a:pt x="34" y="136"/>
                    <a:pt x="37" y="143"/>
                    <a:pt x="37" y="147"/>
                  </a:cubicBezTo>
                  <a:cubicBezTo>
                    <a:pt x="37" y="150"/>
                    <a:pt x="40" y="156"/>
                    <a:pt x="41" y="161"/>
                  </a:cubicBezTo>
                  <a:cubicBezTo>
                    <a:pt x="41" y="167"/>
                    <a:pt x="45" y="177"/>
                    <a:pt x="48" y="183"/>
                  </a:cubicBezTo>
                  <a:cubicBezTo>
                    <a:pt x="51" y="189"/>
                    <a:pt x="54" y="201"/>
                    <a:pt x="56" y="204"/>
                  </a:cubicBezTo>
                  <a:cubicBezTo>
                    <a:pt x="58" y="206"/>
                    <a:pt x="64" y="215"/>
                    <a:pt x="64" y="220"/>
                  </a:cubicBezTo>
                  <a:cubicBezTo>
                    <a:pt x="64" y="226"/>
                    <a:pt x="69" y="233"/>
                    <a:pt x="71" y="235"/>
                  </a:cubicBezTo>
                  <a:cubicBezTo>
                    <a:pt x="73" y="236"/>
                    <a:pt x="78" y="233"/>
                    <a:pt x="79" y="230"/>
                  </a:cubicBezTo>
                  <a:cubicBezTo>
                    <a:pt x="80" y="226"/>
                    <a:pt x="86" y="225"/>
                    <a:pt x="86" y="222"/>
                  </a:cubicBezTo>
                  <a:cubicBezTo>
                    <a:pt x="87" y="219"/>
                    <a:pt x="87" y="217"/>
                    <a:pt x="89" y="217"/>
                  </a:cubicBezTo>
                  <a:cubicBezTo>
                    <a:pt x="92" y="216"/>
                    <a:pt x="92" y="214"/>
                    <a:pt x="92" y="211"/>
                  </a:cubicBezTo>
                  <a:cubicBezTo>
                    <a:pt x="92" y="208"/>
                    <a:pt x="92" y="204"/>
                    <a:pt x="94" y="201"/>
                  </a:cubicBezTo>
                  <a:cubicBezTo>
                    <a:pt x="96" y="198"/>
                    <a:pt x="96" y="191"/>
                    <a:pt x="95" y="188"/>
                  </a:cubicBezTo>
                  <a:cubicBezTo>
                    <a:pt x="94" y="185"/>
                    <a:pt x="95" y="181"/>
                    <a:pt x="96" y="178"/>
                  </a:cubicBezTo>
                  <a:cubicBezTo>
                    <a:pt x="97" y="175"/>
                    <a:pt x="96" y="171"/>
                    <a:pt x="99" y="171"/>
                  </a:cubicBezTo>
                  <a:cubicBezTo>
                    <a:pt x="101" y="171"/>
                    <a:pt x="104" y="169"/>
                    <a:pt x="107" y="165"/>
                  </a:cubicBezTo>
                  <a:cubicBezTo>
                    <a:pt x="109" y="162"/>
                    <a:pt x="116" y="158"/>
                    <a:pt x="119" y="156"/>
                  </a:cubicBezTo>
                  <a:cubicBezTo>
                    <a:pt x="122" y="154"/>
                    <a:pt x="130" y="147"/>
                    <a:pt x="132" y="143"/>
                  </a:cubicBezTo>
                  <a:cubicBezTo>
                    <a:pt x="134" y="139"/>
                    <a:pt x="141" y="137"/>
                    <a:pt x="144" y="134"/>
                  </a:cubicBezTo>
                  <a:cubicBezTo>
                    <a:pt x="147" y="131"/>
                    <a:pt x="146" y="129"/>
                    <a:pt x="147" y="126"/>
                  </a:cubicBezTo>
                  <a:cubicBezTo>
                    <a:pt x="147" y="122"/>
                    <a:pt x="157" y="121"/>
                    <a:pt x="161" y="121"/>
                  </a:cubicBezTo>
                  <a:cubicBezTo>
                    <a:pt x="162" y="121"/>
                    <a:pt x="162" y="121"/>
                    <a:pt x="163" y="121"/>
                  </a:cubicBezTo>
                  <a:cubicBezTo>
                    <a:pt x="163" y="115"/>
                    <a:pt x="161" y="109"/>
                    <a:pt x="160" y="10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1" name="Google Shape;291;p25"/>
            <p:cNvSpPr/>
            <p:nvPr/>
          </p:nvSpPr>
          <p:spPr>
            <a:xfrm>
              <a:off x="6289675" y="1857375"/>
              <a:ext cx="706438" cy="301625"/>
            </a:xfrm>
            <a:custGeom>
              <a:avLst/>
              <a:gdLst/>
              <a:ahLst/>
              <a:cxnLst/>
              <a:rect l="l" t="t" r="r" b="b"/>
              <a:pathLst>
                <a:path w="253" h="108" extrusionOk="0">
                  <a:moveTo>
                    <a:pt x="242" y="45"/>
                  </a:moveTo>
                  <a:cubicBezTo>
                    <a:pt x="239" y="42"/>
                    <a:pt x="235" y="44"/>
                    <a:pt x="234" y="46"/>
                  </a:cubicBezTo>
                  <a:cubicBezTo>
                    <a:pt x="233" y="49"/>
                    <a:pt x="231" y="45"/>
                    <a:pt x="227" y="45"/>
                  </a:cubicBezTo>
                  <a:cubicBezTo>
                    <a:pt x="222" y="45"/>
                    <a:pt x="221" y="48"/>
                    <a:pt x="218" y="45"/>
                  </a:cubicBezTo>
                  <a:cubicBezTo>
                    <a:pt x="215" y="42"/>
                    <a:pt x="219" y="40"/>
                    <a:pt x="219" y="40"/>
                  </a:cubicBezTo>
                  <a:cubicBezTo>
                    <a:pt x="220" y="36"/>
                    <a:pt x="220" y="36"/>
                    <a:pt x="220" y="36"/>
                  </a:cubicBezTo>
                  <a:cubicBezTo>
                    <a:pt x="226" y="23"/>
                    <a:pt x="226" y="23"/>
                    <a:pt x="226" y="23"/>
                  </a:cubicBezTo>
                  <a:cubicBezTo>
                    <a:pt x="224" y="23"/>
                    <a:pt x="222" y="22"/>
                    <a:pt x="220" y="23"/>
                  </a:cubicBezTo>
                  <a:cubicBezTo>
                    <a:pt x="218" y="24"/>
                    <a:pt x="214" y="23"/>
                    <a:pt x="213" y="21"/>
                  </a:cubicBezTo>
                  <a:cubicBezTo>
                    <a:pt x="213" y="20"/>
                    <a:pt x="205" y="20"/>
                    <a:pt x="204" y="21"/>
                  </a:cubicBezTo>
                  <a:cubicBezTo>
                    <a:pt x="202" y="22"/>
                    <a:pt x="197" y="24"/>
                    <a:pt x="197" y="25"/>
                  </a:cubicBezTo>
                  <a:cubicBezTo>
                    <a:pt x="197" y="27"/>
                    <a:pt x="192" y="26"/>
                    <a:pt x="191" y="28"/>
                  </a:cubicBezTo>
                  <a:cubicBezTo>
                    <a:pt x="189" y="29"/>
                    <a:pt x="180" y="29"/>
                    <a:pt x="180" y="30"/>
                  </a:cubicBezTo>
                  <a:cubicBezTo>
                    <a:pt x="180" y="31"/>
                    <a:pt x="171" y="31"/>
                    <a:pt x="170" y="30"/>
                  </a:cubicBezTo>
                  <a:cubicBezTo>
                    <a:pt x="168" y="29"/>
                    <a:pt x="160" y="30"/>
                    <a:pt x="159" y="28"/>
                  </a:cubicBezTo>
                  <a:cubicBezTo>
                    <a:pt x="158" y="26"/>
                    <a:pt x="155" y="26"/>
                    <a:pt x="155" y="24"/>
                  </a:cubicBezTo>
                  <a:cubicBezTo>
                    <a:pt x="155" y="22"/>
                    <a:pt x="149" y="22"/>
                    <a:pt x="148" y="21"/>
                  </a:cubicBezTo>
                  <a:cubicBezTo>
                    <a:pt x="148" y="19"/>
                    <a:pt x="143" y="19"/>
                    <a:pt x="142" y="19"/>
                  </a:cubicBezTo>
                  <a:cubicBezTo>
                    <a:pt x="141" y="20"/>
                    <a:pt x="136" y="18"/>
                    <a:pt x="135" y="17"/>
                  </a:cubicBezTo>
                  <a:cubicBezTo>
                    <a:pt x="133" y="17"/>
                    <a:pt x="129" y="18"/>
                    <a:pt x="127" y="18"/>
                  </a:cubicBezTo>
                  <a:cubicBezTo>
                    <a:pt x="126" y="18"/>
                    <a:pt x="123" y="21"/>
                    <a:pt x="122" y="21"/>
                  </a:cubicBezTo>
                  <a:cubicBezTo>
                    <a:pt x="120" y="21"/>
                    <a:pt x="116" y="18"/>
                    <a:pt x="115" y="19"/>
                  </a:cubicBezTo>
                  <a:cubicBezTo>
                    <a:pt x="114" y="20"/>
                    <a:pt x="111" y="17"/>
                    <a:pt x="110" y="15"/>
                  </a:cubicBezTo>
                  <a:cubicBezTo>
                    <a:pt x="108" y="14"/>
                    <a:pt x="110" y="10"/>
                    <a:pt x="109" y="8"/>
                  </a:cubicBezTo>
                  <a:cubicBezTo>
                    <a:pt x="108" y="7"/>
                    <a:pt x="102" y="7"/>
                    <a:pt x="101" y="6"/>
                  </a:cubicBezTo>
                  <a:cubicBezTo>
                    <a:pt x="99" y="5"/>
                    <a:pt x="97" y="4"/>
                    <a:pt x="95" y="4"/>
                  </a:cubicBezTo>
                  <a:cubicBezTo>
                    <a:pt x="93" y="4"/>
                    <a:pt x="91" y="3"/>
                    <a:pt x="90" y="2"/>
                  </a:cubicBezTo>
                  <a:cubicBezTo>
                    <a:pt x="89" y="2"/>
                    <a:pt x="86" y="1"/>
                    <a:pt x="84" y="0"/>
                  </a:cubicBezTo>
                  <a:cubicBezTo>
                    <a:pt x="82" y="0"/>
                    <a:pt x="82" y="2"/>
                    <a:pt x="81" y="3"/>
                  </a:cubicBezTo>
                  <a:cubicBezTo>
                    <a:pt x="80" y="4"/>
                    <a:pt x="77" y="4"/>
                    <a:pt x="77" y="6"/>
                  </a:cubicBezTo>
                  <a:cubicBezTo>
                    <a:pt x="76" y="7"/>
                    <a:pt x="73" y="8"/>
                    <a:pt x="73" y="10"/>
                  </a:cubicBezTo>
                  <a:cubicBezTo>
                    <a:pt x="74" y="11"/>
                    <a:pt x="75" y="15"/>
                    <a:pt x="76" y="16"/>
                  </a:cubicBezTo>
                  <a:cubicBezTo>
                    <a:pt x="77" y="17"/>
                    <a:pt x="77" y="20"/>
                    <a:pt x="76" y="21"/>
                  </a:cubicBezTo>
                  <a:cubicBezTo>
                    <a:pt x="75" y="22"/>
                    <a:pt x="70" y="23"/>
                    <a:pt x="69" y="24"/>
                  </a:cubicBezTo>
                  <a:cubicBezTo>
                    <a:pt x="68" y="26"/>
                    <a:pt x="66" y="24"/>
                    <a:pt x="64" y="23"/>
                  </a:cubicBezTo>
                  <a:cubicBezTo>
                    <a:pt x="61" y="21"/>
                    <a:pt x="58" y="22"/>
                    <a:pt x="57" y="23"/>
                  </a:cubicBezTo>
                  <a:cubicBezTo>
                    <a:pt x="56" y="24"/>
                    <a:pt x="52" y="21"/>
                    <a:pt x="51" y="21"/>
                  </a:cubicBezTo>
                  <a:cubicBezTo>
                    <a:pt x="49" y="20"/>
                    <a:pt x="49" y="16"/>
                    <a:pt x="48" y="16"/>
                  </a:cubicBezTo>
                  <a:cubicBezTo>
                    <a:pt x="47" y="16"/>
                    <a:pt x="38" y="15"/>
                    <a:pt x="37" y="14"/>
                  </a:cubicBezTo>
                  <a:cubicBezTo>
                    <a:pt x="35" y="14"/>
                    <a:pt x="32" y="14"/>
                    <a:pt x="31" y="15"/>
                  </a:cubicBezTo>
                  <a:cubicBezTo>
                    <a:pt x="31" y="16"/>
                    <a:pt x="26" y="16"/>
                    <a:pt x="26" y="17"/>
                  </a:cubicBezTo>
                  <a:cubicBezTo>
                    <a:pt x="25" y="19"/>
                    <a:pt x="22" y="20"/>
                    <a:pt x="20" y="21"/>
                  </a:cubicBezTo>
                  <a:cubicBezTo>
                    <a:pt x="19" y="22"/>
                    <a:pt x="15" y="22"/>
                    <a:pt x="14" y="25"/>
                  </a:cubicBezTo>
                  <a:cubicBezTo>
                    <a:pt x="13" y="27"/>
                    <a:pt x="8" y="28"/>
                    <a:pt x="7" y="28"/>
                  </a:cubicBezTo>
                  <a:cubicBezTo>
                    <a:pt x="5" y="28"/>
                    <a:pt x="2" y="29"/>
                    <a:pt x="1" y="30"/>
                  </a:cubicBezTo>
                  <a:cubicBezTo>
                    <a:pt x="1" y="31"/>
                    <a:pt x="1" y="31"/>
                    <a:pt x="0" y="31"/>
                  </a:cubicBezTo>
                  <a:cubicBezTo>
                    <a:pt x="0" y="31"/>
                    <a:pt x="0" y="31"/>
                    <a:pt x="0" y="31"/>
                  </a:cubicBezTo>
                  <a:cubicBezTo>
                    <a:pt x="1" y="37"/>
                    <a:pt x="3" y="37"/>
                    <a:pt x="6" y="39"/>
                  </a:cubicBezTo>
                  <a:cubicBezTo>
                    <a:pt x="8" y="41"/>
                    <a:pt x="11" y="43"/>
                    <a:pt x="13" y="43"/>
                  </a:cubicBezTo>
                  <a:cubicBezTo>
                    <a:pt x="16" y="43"/>
                    <a:pt x="20" y="46"/>
                    <a:pt x="20" y="48"/>
                  </a:cubicBezTo>
                  <a:cubicBezTo>
                    <a:pt x="20" y="51"/>
                    <a:pt x="23" y="53"/>
                    <a:pt x="24" y="55"/>
                  </a:cubicBezTo>
                  <a:cubicBezTo>
                    <a:pt x="26" y="56"/>
                    <a:pt x="24" y="60"/>
                    <a:pt x="24" y="63"/>
                  </a:cubicBezTo>
                  <a:cubicBezTo>
                    <a:pt x="24" y="66"/>
                    <a:pt x="20" y="66"/>
                    <a:pt x="22" y="69"/>
                  </a:cubicBezTo>
                  <a:cubicBezTo>
                    <a:pt x="24" y="72"/>
                    <a:pt x="37" y="74"/>
                    <a:pt x="40" y="74"/>
                  </a:cubicBezTo>
                  <a:cubicBezTo>
                    <a:pt x="44" y="74"/>
                    <a:pt x="45" y="77"/>
                    <a:pt x="46" y="77"/>
                  </a:cubicBezTo>
                  <a:cubicBezTo>
                    <a:pt x="49" y="78"/>
                    <a:pt x="49" y="80"/>
                    <a:pt x="51" y="81"/>
                  </a:cubicBezTo>
                  <a:cubicBezTo>
                    <a:pt x="54" y="81"/>
                    <a:pt x="57" y="83"/>
                    <a:pt x="58" y="88"/>
                  </a:cubicBezTo>
                  <a:cubicBezTo>
                    <a:pt x="59" y="92"/>
                    <a:pt x="62" y="94"/>
                    <a:pt x="62" y="96"/>
                  </a:cubicBezTo>
                  <a:cubicBezTo>
                    <a:pt x="63" y="98"/>
                    <a:pt x="69" y="96"/>
                    <a:pt x="73" y="97"/>
                  </a:cubicBezTo>
                  <a:cubicBezTo>
                    <a:pt x="77" y="97"/>
                    <a:pt x="89" y="97"/>
                    <a:pt x="92" y="97"/>
                  </a:cubicBezTo>
                  <a:cubicBezTo>
                    <a:pt x="95" y="98"/>
                    <a:pt x="102" y="97"/>
                    <a:pt x="106" y="101"/>
                  </a:cubicBezTo>
                  <a:cubicBezTo>
                    <a:pt x="110" y="104"/>
                    <a:pt x="113" y="101"/>
                    <a:pt x="115" y="103"/>
                  </a:cubicBezTo>
                  <a:cubicBezTo>
                    <a:pt x="118" y="104"/>
                    <a:pt x="120" y="105"/>
                    <a:pt x="123" y="105"/>
                  </a:cubicBezTo>
                  <a:cubicBezTo>
                    <a:pt x="127" y="104"/>
                    <a:pt x="127" y="107"/>
                    <a:pt x="130" y="108"/>
                  </a:cubicBezTo>
                  <a:cubicBezTo>
                    <a:pt x="132" y="108"/>
                    <a:pt x="137" y="104"/>
                    <a:pt x="144" y="101"/>
                  </a:cubicBezTo>
                  <a:cubicBezTo>
                    <a:pt x="150" y="97"/>
                    <a:pt x="158" y="100"/>
                    <a:pt x="162" y="100"/>
                  </a:cubicBezTo>
                  <a:cubicBezTo>
                    <a:pt x="165" y="101"/>
                    <a:pt x="172" y="99"/>
                    <a:pt x="176" y="94"/>
                  </a:cubicBezTo>
                  <a:cubicBezTo>
                    <a:pt x="180"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1" y="69"/>
                    <a:pt x="221" y="66"/>
                    <a:pt x="224" y="63"/>
                  </a:cubicBezTo>
                  <a:cubicBezTo>
                    <a:pt x="227" y="60"/>
                    <a:pt x="231" y="59"/>
                    <a:pt x="234" y="59"/>
                  </a:cubicBezTo>
                  <a:cubicBezTo>
                    <a:pt x="237" y="59"/>
                    <a:pt x="241" y="56"/>
                    <a:pt x="244" y="57"/>
                  </a:cubicBezTo>
                  <a:cubicBezTo>
                    <a:pt x="247" y="58"/>
                    <a:pt x="252" y="59"/>
                    <a:pt x="252" y="56"/>
                  </a:cubicBezTo>
                  <a:cubicBezTo>
                    <a:pt x="253" y="53"/>
                    <a:pt x="245" y="48"/>
                    <a:pt x="242" y="4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2" name="Google Shape;292;p25"/>
            <p:cNvSpPr/>
            <p:nvPr/>
          </p:nvSpPr>
          <p:spPr>
            <a:xfrm>
              <a:off x="5102225" y="2387600"/>
              <a:ext cx="11113" cy="30163"/>
            </a:xfrm>
            <a:custGeom>
              <a:avLst/>
              <a:gdLst/>
              <a:ahLst/>
              <a:cxnLst/>
              <a:rect l="l" t="t" r="r" b="b"/>
              <a:pathLst>
                <a:path w="4" h="11" extrusionOk="0">
                  <a:moveTo>
                    <a:pt x="1" y="0"/>
                  </a:moveTo>
                  <a:cubicBezTo>
                    <a:pt x="0" y="1"/>
                    <a:pt x="0" y="5"/>
                    <a:pt x="0" y="6"/>
                  </a:cubicBezTo>
                  <a:cubicBezTo>
                    <a:pt x="0" y="7"/>
                    <a:pt x="1" y="9"/>
                    <a:pt x="3" y="11"/>
                  </a:cubicBezTo>
                  <a:cubicBezTo>
                    <a:pt x="3" y="8"/>
                    <a:pt x="3" y="3"/>
                    <a:pt x="4" y="2"/>
                  </a:cubicBezTo>
                  <a:cubicBezTo>
                    <a:pt x="4" y="1"/>
                    <a:pt x="4" y="1"/>
                    <a:pt x="4" y="0"/>
                  </a:cubicBezTo>
                  <a:cubicBezTo>
                    <a:pt x="3" y="0"/>
                    <a:pt x="2" y="0"/>
                    <a:pt x="1"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3" name="Google Shape;293;p25"/>
            <p:cNvSpPr/>
            <p:nvPr/>
          </p:nvSpPr>
          <p:spPr>
            <a:xfrm>
              <a:off x="5083175" y="2368550"/>
              <a:ext cx="33338" cy="93663"/>
            </a:xfrm>
            <a:custGeom>
              <a:avLst/>
              <a:gdLst/>
              <a:ahLst/>
              <a:cxnLst/>
              <a:rect l="l" t="t" r="r" b="b"/>
              <a:pathLst>
                <a:path w="12" h="34" extrusionOk="0">
                  <a:moveTo>
                    <a:pt x="5" y="33"/>
                  </a:moveTo>
                  <a:cubicBezTo>
                    <a:pt x="6" y="33"/>
                    <a:pt x="6" y="34"/>
                    <a:pt x="6" y="34"/>
                  </a:cubicBezTo>
                  <a:cubicBezTo>
                    <a:pt x="7" y="29"/>
                    <a:pt x="8" y="23"/>
                    <a:pt x="9" y="22"/>
                  </a:cubicBezTo>
                  <a:cubicBezTo>
                    <a:pt x="9" y="21"/>
                    <a:pt x="10" y="20"/>
                    <a:pt x="10" y="18"/>
                  </a:cubicBezTo>
                  <a:cubicBezTo>
                    <a:pt x="8" y="16"/>
                    <a:pt x="7" y="14"/>
                    <a:pt x="7" y="13"/>
                  </a:cubicBezTo>
                  <a:cubicBezTo>
                    <a:pt x="7" y="12"/>
                    <a:pt x="7" y="8"/>
                    <a:pt x="8" y="7"/>
                  </a:cubicBezTo>
                  <a:cubicBezTo>
                    <a:pt x="9" y="7"/>
                    <a:pt x="10" y="7"/>
                    <a:pt x="11" y="7"/>
                  </a:cubicBezTo>
                  <a:cubicBezTo>
                    <a:pt x="11" y="6"/>
                    <a:pt x="11" y="4"/>
                    <a:pt x="12" y="2"/>
                  </a:cubicBezTo>
                  <a:cubicBezTo>
                    <a:pt x="8" y="0"/>
                    <a:pt x="8" y="0"/>
                    <a:pt x="8" y="0"/>
                  </a:cubicBezTo>
                  <a:cubicBezTo>
                    <a:pt x="7" y="1"/>
                    <a:pt x="6" y="3"/>
                    <a:pt x="6" y="4"/>
                  </a:cubicBezTo>
                  <a:cubicBezTo>
                    <a:pt x="6" y="8"/>
                    <a:pt x="2" y="15"/>
                    <a:pt x="0" y="18"/>
                  </a:cubicBezTo>
                  <a:cubicBezTo>
                    <a:pt x="6" y="32"/>
                    <a:pt x="6" y="32"/>
                    <a:pt x="6" y="32"/>
                  </a:cubicBezTo>
                  <a:lnTo>
                    <a:pt x="5" y="33"/>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4" name="Google Shape;294;p25"/>
            <p:cNvSpPr/>
            <p:nvPr/>
          </p:nvSpPr>
          <p:spPr>
            <a:xfrm>
              <a:off x="5099050" y="2368550"/>
              <a:ext cx="95250" cy="103188"/>
            </a:xfrm>
            <a:custGeom>
              <a:avLst/>
              <a:gdLst/>
              <a:ahLst/>
              <a:cxnLst/>
              <a:rect l="l" t="t" r="r" b="b"/>
              <a:pathLst>
                <a:path w="34" h="37" extrusionOk="0">
                  <a:moveTo>
                    <a:pt x="32" y="0"/>
                  </a:moveTo>
                  <a:cubicBezTo>
                    <a:pt x="27" y="2"/>
                    <a:pt x="22" y="4"/>
                    <a:pt x="21" y="4"/>
                  </a:cubicBezTo>
                  <a:cubicBezTo>
                    <a:pt x="19" y="5"/>
                    <a:pt x="14" y="9"/>
                    <a:pt x="14" y="9"/>
                  </a:cubicBezTo>
                  <a:cubicBezTo>
                    <a:pt x="6" y="5"/>
                    <a:pt x="6" y="5"/>
                    <a:pt x="6" y="5"/>
                  </a:cubicBezTo>
                  <a:cubicBezTo>
                    <a:pt x="6" y="2"/>
                    <a:pt x="6" y="2"/>
                    <a:pt x="6" y="2"/>
                  </a:cubicBezTo>
                  <a:cubicBezTo>
                    <a:pt x="6" y="2"/>
                    <a:pt x="6" y="2"/>
                    <a:pt x="6" y="2"/>
                  </a:cubicBezTo>
                  <a:cubicBezTo>
                    <a:pt x="5" y="5"/>
                    <a:pt x="5" y="8"/>
                    <a:pt x="5" y="9"/>
                  </a:cubicBezTo>
                  <a:cubicBezTo>
                    <a:pt x="4" y="11"/>
                    <a:pt x="4" y="20"/>
                    <a:pt x="3" y="22"/>
                  </a:cubicBezTo>
                  <a:cubicBezTo>
                    <a:pt x="2" y="23"/>
                    <a:pt x="1" y="29"/>
                    <a:pt x="0" y="34"/>
                  </a:cubicBezTo>
                  <a:cubicBezTo>
                    <a:pt x="3" y="35"/>
                    <a:pt x="6" y="37"/>
                    <a:pt x="7" y="37"/>
                  </a:cubicBezTo>
                  <a:cubicBezTo>
                    <a:pt x="10" y="37"/>
                    <a:pt x="14" y="34"/>
                    <a:pt x="14" y="32"/>
                  </a:cubicBezTo>
                  <a:cubicBezTo>
                    <a:pt x="14" y="30"/>
                    <a:pt x="16" y="30"/>
                    <a:pt x="19" y="30"/>
                  </a:cubicBezTo>
                  <a:cubicBezTo>
                    <a:pt x="21" y="30"/>
                    <a:pt x="22" y="27"/>
                    <a:pt x="24" y="26"/>
                  </a:cubicBezTo>
                  <a:cubicBezTo>
                    <a:pt x="25" y="25"/>
                    <a:pt x="19" y="20"/>
                    <a:pt x="17" y="19"/>
                  </a:cubicBezTo>
                  <a:cubicBezTo>
                    <a:pt x="16" y="18"/>
                    <a:pt x="19" y="14"/>
                    <a:pt x="25" y="14"/>
                  </a:cubicBezTo>
                  <a:cubicBezTo>
                    <a:pt x="32" y="14"/>
                    <a:pt x="30" y="11"/>
                    <a:pt x="34" y="11"/>
                  </a:cubicBezTo>
                  <a:cubicBezTo>
                    <a:pt x="34" y="11"/>
                    <a:pt x="34" y="11"/>
                    <a:pt x="34" y="11"/>
                  </a:cubicBezTo>
                  <a:cubicBezTo>
                    <a:pt x="33" y="9"/>
                    <a:pt x="33" y="5"/>
                    <a:pt x="32" y="4"/>
                  </a:cubicBezTo>
                  <a:cubicBezTo>
                    <a:pt x="32" y="2"/>
                    <a:pt x="32" y="1"/>
                    <a:pt x="32"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5" name="Google Shape;295;p25"/>
            <p:cNvSpPr/>
            <p:nvPr/>
          </p:nvSpPr>
          <p:spPr>
            <a:xfrm>
              <a:off x="5883275" y="2111375"/>
              <a:ext cx="244475" cy="106363"/>
            </a:xfrm>
            <a:custGeom>
              <a:avLst/>
              <a:gdLst/>
              <a:ahLst/>
              <a:cxnLst/>
              <a:rect l="l" t="t" r="r" b="b"/>
              <a:pathLst>
                <a:path w="88" h="38" extrusionOk="0">
                  <a:moveTo>
                    <a:pt x="81" y="7"/>
                  </a:moveTo>
                  <a:cubicBezTo>
                    <a:pt x="78" y="3"/>
                    <a:pt x="77" y="6"/>
                    <a:pt x="74" y="5"/>
                  </a:cubicBezTo>
                  <a:cubicBezTo>
                    <a:pt x="70" y="4"/>
                    <a:pt x="56" y="3"/>
                    <a:pt x="53" y="4"/>
                  </a:cubicBezTo>
                  <a:cubicBezTo>
                    <a:pt x="50" y="5"/>
                    <a:pt x="44" y="2"/>
                    <a:pt x="42" y="1"/>
                  </a:cubicBezTo>
                  <a:cubicBezTo>
                    <a:pt x="40" y="0"/>
                    <a:pt x="34" y="1"/>
                    <a:pt x="34" y="4"/>
                  </a:cubicBezTo>
                  <a:cubicBezTo>
                    <a:pt x="34" y="7"/>
                    <a:pt x="31" y="7"/>
                    <a:pt x="27" y="5"/>
                  </a:cubicBezTo>
                  <a:cubicBezTo>
                    <a:pt x="23" y="3"/>
                    <a:pt x="16" y="3"/>
                    <a:pt x="16" y="5"/>
                  </a:cubicBezTo>
                  <a:cubicBezTo>
                    <a:pt x="16" y="8"/>
                    <a:pt x="13" y="10"/>
                    <a:pt x="11" y="11"/>
                  </a:cubicBezTo>
                  <a:cubicBezTo>
                    <a:pt x="10" y="11"/>
                    <a:pt x="9" y="13"/>
                    <a:pt x="8" y="15"/>
                  </a:cubicBezTo>
                  <a:cubicBezTo>
                    <a:pt x="10" y="16"/>
                    <a:pt x="11" y="17"/>
                    <a:pt x="11" y="18"/>
                  </a:cubicBezTo>
                  <a:cubicBezTo>
                    <a:pt x="13" y="20"/>
                    <a:pt x="17" y="20"/>
                    <a:pt x="18" y="18"/>
                  </a:cubicBezTo>
                  <a:cubicBezTo>
                    <a:pt x="18" y="16"/>
                    <a:pt x="25" y="20"/>
                    <a:pt x="29" y="23"/>
                  </a:cubicBezTo>
                  <a:cubicBezTo>
                    <a:pt x="33" y="26"/>
                    <a:pt x="27" y="24"/>
                    <a:pt x="25" y="27"/>
                  </a:cubicBezTo>
                  <a:cubicBezTo>
                    <a:pt x="24" y="30"/>
                    <a:pt x="19" y="27"/>
                    <a:pt x="18" y="28"/>
                  </a:cubicBezTo>
                  <a:cubicBezTo>
                    <a:pt x="17" y="29"/>
                    <a:pt x="8" y="30"/>
                    <a:pt x="6" y="30"/>
                  </a:cubicBezTo>
                  <a:cubicBezTo>
                    <a:pt x="4" y="29"/>
                    <a:pt x="0" y="33"/>
                    <a:pt x="0" y="35"/>
                  </a:cubicBezTo>
                  <a:cubicBezTo>
                    <a:pt x="1" y="36"/>
                    <a:pt x="9" y="34"/>
                    <a:pt x="12" y="35"/>
                  </a:cubicBezTo>
                  <a:cubicBezTo>
                    <a:pt x="15" y="37"/>
                    <a:pt x="17" y="34"/>
                    <a:pt x="19" y="36"/>
                  </a:cubicBezTo>
                  <a:cubicBezTo>
                    <a:pt x="21" y="38"/>
                    <a:pt x="24" y="36"/>
                    <a:pt x="26" y="37"/>
                  </a:cubicBezTo>
                  <a:cubicBezTo>
                    <a:pt x="27" y="38"/>
                    <a:pt x="36" y="36"/>
                    <a:pt x="36" y="36"/>
                  </a:cubicBezTo>
                  <a:cubicBezTo>
                    <a:pt x="37" y="35"/>
                    <a:pt x="38" y="34"/>
                    <a:pt x="38" y="32"/>
                  </a:cubicBezTo>
                  <a:cubicBezTo>
                    <a:pt x="38" y="30"/>
                    <a:pt x="39" y="31"/>
                    <a:pt x="41" y="30"/>
                  </a:cubicBezTo>
                  <a:cubicBezTo>
                    <a:pt x="43" y="30"/>
                    <a:pt x="44" y="27"/>
                    <a:pt x="46" y="27"/>
                  </a:cubicBezTo>
                  <a:cubicBezTo>
                    <a:pt x="47" y="27"/>
                    <a:pt x="49" y="25"/>
                    <a:pt x="50" y="26"/>
                  </a:cubicBezTo>
                  <a:cubicBezTo>
                    <a:pt x="52" y="26"/>
                    <a:pt x="54" y="29"/>
                    <a:pt x="55" y="27"/>
                  </a:cubicBezTo>
                  <a:cubicBezTo>
                    <a:pt x="57" y="26"/>
                    <a:pt x="58" y="27"/>
                    <a:pt x="60" y="24"/>
                  </a:cubicBezTo>
                  <a:cubicBezTo>
                    <a:pt x="63" y="21"/>
                    <a:pt x="64" y="22"/>
                    <a:pt x="67" y="22"/>
                  </a:cubicBezTo>
                  <a:cubicBezTo>
                    <a:pt x="71" y="23"/>
                    <a:pt x="73" y="21"/>
                    <a:pt x="74" y="19"/>
                  </a:cubicBezTo>
                  <a:cubicBezTo>
                    <a:pt x="75" y="16"/>
                    <a:pt x="78" y="16"/>
                    <a:pt x="80" y="15"/>
                  </a:cubicBezTo>
                  <a:cubicBezTo>
                    <a:pt x="82" y="14"/>
                    <a:pt x="86" y="12"/>
                    <a:pt x="87" y="11"/>
                  </a:cubicBezTo>
                  <a:cubicBezTo>
                    <a:pt x="88" y="11"/>
                    <a:pt x="88" y="11"/>
                    <a:pt x="88" y="10"/>
                  </a:cubicBezTo>
                  <a:cubicBezTo>
                    <a:pt x="85" y="7"/>
                    <a:pt x="84" y="10"/>
                    <a:pt x="81"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6" name="Google Shape;296;p25"/>
            <p:cNvSpPr/>
            <p:nvPr/>
          </p:nvSpPr>
          <p:spPr>
            <a:xfrm>
              <a:off x="5210175" y="2097088"/>
              <a:ext cx="157163" cy="69850"/>
            </a:xfrm>
            <a:custGeom>
              <a:avLst/>
              <a:gdLst/>
              <a:ahLst/>
              <a:cxnLst/>
              <a:rect l="l" t="t" r="r" b="b"/>
              <a:pathLst>
                <a:path w="56" h="25" extrusionOk="0">
                  <a:moveTo>
                    <a:pt x="22" y="20"/>
                  </a:moveTo>
                  <a:cubicBezTo>
                    <a:pt x="25" y="18"/>
                    <a:pt x="26" y="21"/>
                    <a:pt x="28" y="24"/>
                  </a:cubicBezTo>
                  <a:cubicBezTo>
                    <a:pt x="28" y="24"/>
                    <a:pt x="28" y="25"/>
                    <a:pt x="28" y="25"/>
                  </a:cubicBezTo>
                  <a:cubicBezTo>
                    <a:pt x="31" y="24"/>
                    <a:pt x="33" y="23"/>
                    <a:pt x="36" y="23"/>
                  </a:cubicBezTo>
                  <a:cubicBezTo>
                    <a:pt x="39" y="23"/>
                    <a:pt x="41" y="23"/>
                    <a:pt x="44" y="24"/>
                  </a:cubicBezTo>
                  <a:cubicBezTo>
                    <a:pt x="43" y="23"/>
                    <a:pt x="43" y="22"/>
                    <a:pt x="43" y="22"/>
                  </a:cubicBezTo>
                  <a:cubicBezTo>
                    <a:pt x="44" y="21"/>
                    <a:pt x="47"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6" y="10"/>
                  </a:cubicBezTo>
                  <a:cubicBezTo>
                    <a:pt x="45" y="10"/>
                    <a:pt x="45" y="9"/>
                    <a:pt x="43" y="9"/>
                  </a:cubicBezTo>
                  <a:cubicBezTo>
                    <a:pt x="42" y="9"/>
                    <a:pt x="37" y="9"/>
                    <a:pt x="35" y="10"/>
                  </a:cubicBezTo>
                  <a:cubicBezTo>
                    <a:pt x="34" y="11"/>
                    <a:pt x="32" y="8"/>
                    <a:pt x="30" y="8"/>
                  </a:cubicBezTo>
                  <a:cubicBezTo>
                    <a:pt x="28" y="8"/>
                    <a:pt x="26" y="6"/>
                    <a:pt x="25" y="4"/>
                  </a:cubicBezTo>
                  <a:cubicBezTo>
                    <a:pt x="24" y="3"/>
                    <a:pt x="15" y="5"/>
                    <a:pt x="13" y="3"/>
                  </a:cubicBezTo>
                  <a:cubicBezTo>
                    <a:pt x="10" y="2"/>
                    <a:pt x="6" y="0"/>
                    <a:pt x="3" y="1"/>
                  </a:cubicBezTo>
                  <a:cubicBezTo>
                    <a:pt x="3" y="1"/>
                    <a:pt x="1" y="1"/>
                    <a:pt x="0" y="2"/>
                  </a:cubicBezTo>
                  <a:cubicBezTo>
                    <a:pt x="5" y="5"/>
                    <a:pt x="12" y="4"/>
                    <a:pt x="13" y="9"/>
                  </a:cubicBezTo>
                  <a:cubicBezTo>
                    <a:pt x="14" y="15"/>
                    <a:pt x="17" y="12"/>
                    <a:pt x="16" y="17"/>
                  </a:cubicBezTo>
                  <a:cubicBezTo>
                    <a:pt x="15" y="18"/>
                    <a:pt x="15" y="19"/>
                    <a:pt x="14" y="20"/>
                  </a:cubicBezTo>
                  <a:cubicBezTo>
                    <a:pt x="17" y="20"/>
                    <a:pt x="21" y="20"/>
                    <a:pt x="22" y="2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7" name="Google Shape;297;p25"/>
            <p:cNvSpPr/>
            <p:nvPr/>
          </p:nvSpPr>
          <p:spPr>
            <a:xfrm>
              <a:off x="4900613" y="2136775"/>
              <a:ext cx="422275" cy="166688"/>
            </a:xfrm>
            <a:custGeom>
              <a:avLst/>
              <a:gdLst/>
              <a:ahLst/>
              <a:cxnLst/>
              <a:rect l="l" t="t" r="r" b="b"/>
              <a:pathLst>
                <a:path w="151" h="60" extrusionOk="0">
                  <a:moveTo>
                    <a:pt x="147" y="42"/>
                  </a:moveTo>
                  <a:cubicBezTo>
                    <a:pt x="146" y="42"/>
                    <a:pt x="148" y="35"/>
                    <a:pt x="147" y="33"/>
                  </a:cubicBezTo>
                  <a:cubicBezTo>
                    <a:pt x="146" y="32"/>
                    <a:pt x="145" y="27"/>
                    <a:pt x="147" y="27"/>
                  </a:cubicBezTo>
                  <a:cubicBezTo>
                    <a:pt x="148" y="27"/>
                    <a:pt x="146" y="23"/>
                    <a:pt x="149" y="23"/>
                  </a:cubicBezTo>
                  <a:cubicBezTo>
                    <a:pt x="148" y="21"/>
                    <a:pt x="148" y="20"/>
                    <a:pt x="147" y="20"/>
                  </a:cubicBezTo>
                  <a:cubicBezTo>
                    <a:pt x="146" y="19"/>
                    <a:pt x="142" y="21"/>
                    <a:pt x="141" y="17"/>
                  </a:cubicBezTo>
                  <a:cubicBezTo>
                    <a:pt x="140" y="14"/>
                    <a:pt x="141" y="13"/>
                    <a:pt x="139" y="10"/>
                  </a:cubicBezTo>
                  <a:cubicBezTo>
                    <a:pt x="137" y="7"/>
                    <a:pt x="136" y="4"/>
                    <a:pt x="133" y="6"/>
                  </a:cubicBezTo>
                  <a:cubicBezTo>
                    <a:pt x="132" y="6"/>
                    <a:pt x="128" y="6"/>
                    <a:pt x="125" y="6"/>
                  </a:cubicBezTo>
                  <a:cubicBezTo>
                    <a:pt x="121" y="9"/>
                    <a:pt x="112" y="12"/>
                    <a:pt x="110" y="11"/>
                  </a:cubicBezTo>
                  <a:cubicBezTo>
                    <a:pt x="107" y="10"/>
                    <a:pt x="100" y="11"/>
                    <a:pt x="96" y="11"/>
                  </a:cubicBezTo>
                  <a:cubicBezTo>
                    <a:pt x="91" y="11"/>
                    <a:pt x="90" y="8"/>
                    <a:pt x="86" y="8"/>
                  </a:cubicBezTo>
                  <a:cubicBezTo>
                    <a:pt x="83" y="8"/>
                    <a:pt x="83" y="5"/>
                    <a:pt x="79" y="5"/>
                  </a:cubicBezTo>
                  <a:cubicBezTo>
                    <a:pt x="76" y="5"/>
                    <a:pt x="78" y="3"/>
                    <a:pt x="67" y="2"/>
                  </a:cubicBezTo>
                  <a:cubicBezTo>
                    <a:pt x="56" y="0"/>
                    <a:pt x="46" y="6"/>
                    <a:pt x="43" y="9"/>
                  </a:cubicBezTo>
                  <a:cubicBezTo>
                    <a:pt x="39" y="12"/>
                    <a:pt x="26" y="9"/>
                    <a:pt x="25" y="10"/>
                  </a:cubicBezTo>
                  <a:cubicBezTo>
                    <a:pt x="24" y="11"/>
                    <a:pt x="25" y="15"/>
                    <a:pt x="21" y="16"/>
                  </a:cubicBezTo>
                  <a:cubicBezTo>
                    <a:pt x="17" y="18"/>
                    <a:pt x="8" y="16"/>
                    <a:pt x="4" y="18"/>
                  </a:cubicBezTo>
                  <a:cubicBezTo>
                    <a:pt x="1" y="19"/>
                    <a:pt x="0" y="24"/>
                    <a:pt x="3" y="24"/>
                  </a:cubicBezTo>
                  <a:cubicBezTo>
                    <a:pt x="5" y="23"/>
                    <a:pt x="7" y="25"/>
                    <a:pt x="6" y="26"/>
                  </a:cubicBezTo>
                  <a:cubicBezTo>
                    <a:pt x="5" y="27"/>
                    <a:pt x="8" y="31"/>
                    <a:pt x="7" y="32"/>
                  </a:cubicBezTo>
                  <a:cubicBezTo>
                    <a:pt x="5" y="33"/>
                    <a:pt x="5" y="36"/>
                    <a:pt x="7" y="38"/>
                  </a:cubicBezTo>
                  <a:cubicBezTo>
                    <a:pt x="9" y="39"/>
                    <a:pt x="9" y="42"/>
                    <a:pt x="7" y="42"/>
                  </a:cubicBezTo>
                  <a:cubicBezTo>
                    <a:pt x="5" y="42"/>
                    <a:pt x="11" y="45"/>
                    <a:pt x="11" y="46"/>
                  </a:cubicBezTo>
                  <a:cubicBezTo>
                    <a:pt x="11" y="47"/>
                    <a:pt x="16" y="48"/>
                    <a:pt x="16" y="49"/>
                  </a:cubicBezTo>
                  <a:cubicBezTo>
                    <a:pt x="16" y="51"/>
                    <a:pt x="18" y="51"/>
                    <a:pt x="20" y="50"/>
                  </a:cubicBezTo>
                  <a:cubicBezTo>
                    <a:pt x="23" y="50"/>
                    <a:pt x="24" y="53"/>
                    <a:pt x="25" y="56"/>
                  </a:cubicBezTo>
                  <a:cubicBezTo>
                    <a:pt x="27" y="58"/>
                    <a:pt x="36" y="56"/>
                    <a:pt x="36" y="54"/>
                  </a:cubicBezTo>
                  <a:cubicBezTo>
                    <a:pt x="36" y="51"/>
                    <a:pt x="38" y="50"/>
                    <a:pt x="42" y="51"/>
                  </a:cubicBezTo>
                  <a:cubicBezTo>
                    <a:pt x="46" y="51"/>
                    <a:pt x="51" y="56"/>
                    <a:pt x="53" y="57"/>
                  </a:cubicBezTo>
                  <a:cubicBezTo>
                    <a:pt x="55" y="58"/>
                    <a:pt x="59" y="56"/>
                    <a:pt x="61" y="56"/>
                  </a:cubicBezTo>
                  <a:cubicBezTo>
                    <a:pt x="64" y="56"/>
                    <a:pt x="67" y="52"/>
                    <a:pt x="69" y="51"/>
                  </a:cubicBezTo>
                  <a:cubicBezTo>
                    <a:pt x="70" y="50"/>
                    <a:pt x="73" y="54"/>
                    <a:pt x="75" y="53"/>
                  </a:cubicBezTo>
                  <a:cubicBezTo>
                    <a:pt x="77" y="51"/>
                    <a:pt x="80" y="50"/>
                    <a:pt x="81" y="51"/>
                  </a:cubicBezTo>
                  <a:cubicBezTo>
                    <a:pt x="83" y="52"/>
                    <a:pt x="78" y="55"/>
                    <a:pt x="79" y="57"/>
                  </a:cubicBezTo>
                  <a:cubicBezTo>
                    <a:pt x="80" y="58"/>
                    <a:pt x="79" y="59"/>
                    <a:pt x="79" y="60"/>
                  </a:cubicBezTo>
                  <a:cubicBezTo>
                    <a:pt x="84" y="59"/>
                    <a:pt x="84" y="56"/>
                    <a:pt x="84" y="54"/>
                  </a:cubicBezTo>
                  <a:cubicBezTo>
                    <a:pt x="84" y="53"/>
                    <a:pt x="86" y="51"/>
                    <a:pt x="87" y="53"/>
                  </a:cubicBezTo>
                  <a:cubicBezTo>
                    <a:pt x="89" y="54"/>
                    <a:pt x="91" y="54"/>
                    <a:pt x="95" y="53"/>
                  </a:cubicBezTo>
                  <a:cubicBezTo>
                    <a:pt x="98" y="51"/>
                    <a:pt x="98" y="50"/>
                    <a:pt x="100" y="52"/>
                  </a:cubicBezTo>
                  <a:cubicBezTo>
                    <a:pt x="101" y="53"/>
                    <a:pt x="104" y="52"/>
                    <a:pt x="109" y="52"/>
                  </a:cubicBezTo>
                  <a:cubicBezTo>
                    <a:pt x="114" y="52"/>
                    <a:pt x="115" y="48"/>
                    <a:pt x="120" y="49"/>
                  </a:cubicBezTo>
                  <a:cubicBezTo>
                    <a:pt x="124" y="49"/>
                    <a:pt x="128" y="47"/>
                    <a:pt x="128" y="47"/>
                  </a:cubicBezTo>
                  <a:cubicBezTo>
                    <a:pt x="132" y="48"/>
                    <a:pt x="132" y="48"/>
                    <a:pt x="132" y="48"/>
                  </a:cubicBezTo>
                  <a:cubicBezTo>
                    <a:pt x="133" y="47"/>
                    <a:pt x="133" y="46"/>
                    <a:pt x="135" y="46"/>
                  </a:cubicBezTo>
                  <a:cubicBezTo>
                    <a:pt x="139" y="45"/>
                    <a:pt x="140" y="48"/>
                    <a:pt x="142" y="47"/>
                  </a:cubicBezTo>
                  <a:cubicBezTo>
                    <a:pt x="144" y="46"/>
                    <a:pt x="150" y="53"/>
                    <a:pt x="151" y="48"/>
                  </a:cubicBezTo>
                  <a:cubicBezTo>
                    <a:pt x="151" y="47"/>
                    <a:pt x="148" y="42"/>
                    <a:pt x="147" y="42"/>
                  </a:cubicBezTo>
                  <a:close/>
                  <a:moveTo>
                    <a:pt x="13" y="11"/>
                  </a:moveTo>
                  <a:cubicBezTo>
                    <a:pt x="16" y="10"/>
                    <a:pt x="22" y="12"/>
                    <a:pt x="24" y="10"/>
                  </a:cubicBezTo>
                  <a:cubicBezTo>
                    <a:pt x="25" y="9"/>
                    <a:pt x="20" y="7"/>
                    <a:pt x="18" y="5"/>
                  </a:cubicBezTo>
                  <a:cubicBezTo>
                    <a:pt x="17" y="4"/>
                    <a:pt x="16" y="3"/>
                    <a:pt x="16" y="1"/>
                  </a:cubicBezTo>
                  <a:cubicBezTo>
                    <a:pt x="15" y="2"/>
                    <a:pt x="14" y="2"/>
                    <a:pt x="12" y="2"/>
                  </a:cubicBezTo>
                  <a:cubicBezTo>
                    <a:pt x="10" y="1"/>
                    <a:pt x="5" y="1"/>
                    <a:pt x="4" y="2"/>
                  </a:cubicBezTo>
                  <a:cubicBezTo>
                    <a:pt x="3" y="2"/>
                    <a:pt x="5" y="5"/>
                    <a:pt x="5" y="7"/>
                  </a:cubicBezTo>
                  <a:cubicBezTo>
                    <a:pt x="5" y="9"/>
                    <a:pt x="3" y="10"/>
                    <a:pt x="3" y="11"/>
                  </a:cubicBezTo>
                  <a:cubicBezTo>
                    <a:pt x="3" y="12"/>
                    <a:pt x="2" y="13"/>
                    <a:pt x="1" y="14"/>
                  </a:cubicBezTo>
                  <a:cubicBezTo>
                    <a:pt x="2" y="15"/>
                    <a:pt x="4" y="16"/>
                    <a:pt x="5" y="16"/>
                  </a:cubicBezTo>
                  <a:cubicBezTo>
                    <a:pt x="9" y="16"/>
                    <a:pt x="10" y="12"/>
                    <a:pt x="13" y="11"/>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8" name="Google Shape;298;p25"/>
            <p:cNvSpPr/>
            <p:nvPr/>
          </p:nvSpPr>
          <p:spPr>
            <a:xfrm>
              <a:off x="6078538" y="2306638"/>
              <a:ext cx="52388" cy="50800"/>
            </a:xfrm>
            <a:custGeom>
              <a:avLst/>
              <a:gdLst/>
              <a:ahLst/>
              <a:cxnLst/>
              <a:rect l="l" t="t" r="r" b="b"/>
              <a:pathLst>
                <a:path w="19" h="18" extrusionOk="0">
                  <a:moveTo>
                    <a:pt x="9" y="0"/>
                  </a:moveTo>
                  <a:cubicBezTo>
                    <a:pt x="6" y="0"/>
                    <a:pt x="1" y="3"/>
                    <a:pt x="0" y="5"/>
                  </a:cubicBezTo>
                  <a:cubicBezTo>
                    <a:pt x="0" y="6"/>
                    <a:pt x="1" y="7"/>
                    <a:pt x="1" y="7"/>
                  </a:cubicBezTo>
                  <a:cubicBezTo>
                    <a:pt x="2" y="10"/>
                    <a:pt x="4" y="12"/>
                    <a:pt x="6" y="13"/>
                  </a:cubicBezTo>
                  <a:cubicBezTo>
                    <a:pt x="7" y="14"/>
                    <a:pt x="7" y="16"/>
                    <a:pt x="7" y="18"/>
                  </a:cubicBezTo>
                  <a:cubicBezTo>
                    <a:pt x="8" y="17"/>
                    <a:pt x="9" y="17"/>
                    <a:pt x="10" y="17"/>
                  </a:cubicBezTo>
                  <a:cubicBezTo>
                    <a:pt x="12" y="17"/>
                    <a:pt x="17" y="10"/>
                    <a:pt x="18" y="8"/>
                  </a:cubicBezTo>
                  <a:cubicBezTo>
                    <a:pt x="19" y="6"/>
                    <a:pt x="12" y="0"/>
                    <a:pt x="9"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9" name="Google Shape;299;p25"/>
            <p:cNvSpPr/>
            <p:nvPr/>
          </p:nvSpPr>
          <p:spPr>
            <a:xfrm>
              <a:off x="7091363" y="2119313"/>
              <a:ext cx="152400" cy="146050"/>
            </a:xfrm>
            <a:custGeom>
              <a:avLst/>
              <a:gdLst/>
              <a:ahLst/>
              <a:cxnLst/>
              <a:rect l="l" t="t" r="r" b="b"/>
              <a:pathLst>
                <a:path w="55" h="52" extrusionOk="0">
                  <a:moveTo>
                    <a:pt x="53" y="2"/>
                  </a:moveTo>
                  <a:cubicBezTo>
                    <a:pt x="50" y="3"/>
                    <a:pt x="49" y="0"/>
                    <a:pt x="46" y="0"/>
                  </a:cubicBezTo>
                  <a:cubicBezTo>
                    <a:pt x="44" y="0"/>
                    <a:pt x="44" y="6"/>
                    <a:pt x="42" y="6"/>
                  </a:cubicBezTo>
                  <a:cubicBezTo>
                    <a:pt x="39" y="6"/>
                    <a:pt x="39" y="10"/>
                    <a:pt x="36" y="10"/>
                  </a:cubicBezTo>
                  <a:cubicBezTo>
                    <a:pt x="32" y="11"/>
                    <a:pt x="31" y="11"/>
                    <a:pt x="33" y="13"/>
                  </a:cubicBezTo>
                  <a:cubicBezTo>
                    <a:pt x="34" y="16"/>
                    <a:pt x="31" y="15"/>
                    <a:pt x="28" y="15"/>
                  </a:cubicBezTo>
                  <a:cubicBezTo>
                    <a:pt x="24" y="15"/>
                    <a:pt x="24" y="13"/>
                    <a:pt x="22" y="13"/>
                  </a:cubicBezTo>
                  <a:cubicBezTo>
                    <a:pt x="20" y="13"/>
                    <a:pt x="19" y="16"/>
                    <a:pt x="17" y="18"/>
                  </a:cubicBezTo>
                  <a:cubicBezTo>
                    <a:pt x="16" y="21"/>
                    <a:pt x="5" y="25"/>
                    <a:pt x="2" y="27"/>
                  </a:cubicBezTo>
                  <a:cubicBezTo>
                    <a:pt x="1" y="27"/>
                    <a:pt x="1" y="29"/>
                    <a:pt x="0" y="30"/>
                  </a:cubicBezTo>
                  <a:cubicBezTo>
                    <a:pt x="4" y="31"/>
                    <a:pt x="7" y="33"/>
                    <a:pt x="9" y="35"/>
                  </a:cubicBezTo>
                  <a:cubicBezTo>
                    <a:pt x="11" y="38"/>
                    <a:pt x="7" y="41"/>
                    <a:pt x="4" y="44"/>
                  </a:cubicBezTo>
                  <a:cubicBezTo>
                    <a:pt x="2"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4" y="44"/>
                  </a:cubicBezTo>
                  <a:cubicBezTo>
                    <a:pt x="31" y="40"/>
                    <a:pt x="28" y="38"/>
                    <a:pt x="27" y="37"/>
                  </a:cubicBezTo>
                  <a:cubicBezTo>
                    <a:pt x="24" y="35"/>
                    <a:pt x="26" y="31"/>
                    <a:pt x="29" y="30"/>
                  </a:cubicBezTo>
                  <a:cubicBezTo>
                    <a:pt x="33" y="29"/>
                    <a:pt x="41" y="23"/>
                    <a:pt x="43" y="21"/>
                  </a:cubicBezTo>
                  <a:cubicBezTo>
                    <a:pt x="46" y="20"/>
                    <a:pt x="44" y="15"/>
                    <a:pt x="46" y="11"/>
                  </a:cubicBezTo>
                  <a:cubicBezTo>
                    <a:pt x="47" y="9"/>
                    <a:pt x="51" y="6"/>
                    <a:pt x="55" y="3"/>
                  </a:cubicBezTo>
                  <a:cubicBezTo>
                    <a:pt x="54" y="2"/>
                    <a:pt x="54" y="2"/>
                    <a:pt x="53"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0" name="Google Shape;300;p25"/>
            <p:cNvSpPr/>
            <p:nvPr/>
          </p:nvSpPr>
          <p:spPr>
            <a:xfrm>
              <a:off x="6126163" y="2446338"/>
              <a:ext cx="169863" cy="100013"/>
            </a:xfrm>
            <a:custGeom>
              <a:avLst/>
              <a:gdLst/>
              <a:ahLst/>
              <a:cxnLst/>
              <a:rect l="l" t="t" r="r" b="b"/>
              <a:pathLst>
                <a:path w="61" h="36" extrusionOk="0">
                  <a:moveTo>
                    <a:pt x="60" y="23"/>
                  </a:moveTo>
                  <a:cubicBezTo>
                    <a:pt x="60" y="23"/>
                    <a:pt x="59" y="23"/>
                    <a:pt x="58" y="23"/>
                  </a:cubicBezTo>
                  <a:cubicBezTo>
                    <a:pt x="54" y="23"/>
                    <a:pt x="51" y="21"/>
                    <a:pt x="48" y="21"/>
                  </a:cubicBezTo>
                  <a:cubicBezTo>
                    <a:pt x="45" y="21"/>
                    <a:pt x="36" y="18"/>
                    <a:pt x="32" y="15"/>
                  </a:cubicBezTo>
                  <a:cubicBezTo>
                    <a:pt x="29" y="12"/>
                    <a:pt x="18" y="5"/>
                    <a:pt x="16" y="3"/>
                  </a:cubicBezTo>
                  <a:cubicBezTo>
                    <a:pt x="13" y="0"/>
                    <a:pt x="10" y="0"/>
                    <a:pt x="10" y="1"/>
                  </a:cubicBezTo>
                  <a:cubicBezTo>
                    <a:pt x="9" y="3"/>
                    <a:pt x="7" y="3"/>
                    <a:pt x="5" y="3"/>
                  </a:cubicBezTo>
                  <a:cubicBezTo>
                    <a:pt x="4" y="4"/>
                    <a:pt x="1" y="6"/>
                    <a:pt x="1" y="8"/>
                  </a:cubicBezTo>
                  <a:cubicBezTo>
                    <a:pt x="1" y="9"/>
                    <a:pt x="0" y="12"/>
                    <a:pt x="0" y="14"/>
                  </a:cubicBezTo>
                  <a:cubicBezTo>
                    <a:pt x="0" y="15"/>
                    <a:pt x="3" y="15"/>
                    <a:pt x="4" y="17"/>
                  </a:cubicBezTo>
                  <a:cubicBezTo>
                    <a:pt x="5" y="18"/>
                    <a:pt x="10" y="19"/>
                    <a:pt x="10" y="20"/>
                  </a:cubicBezTo>
                  <a:cubicBezTo>
                    <a:pt x="10" y="21"/>
                    <a:pt x="14" y="23"/>
                    <a:pt x="16" y="23"/>
                  </a:cubicBezTo>
                  <a:cubicBezTo>
                    <a:pt x="18" y="23"/>
                    <a:pt x="22" y="26"/>
                    <a:pt x="23" y="27"/>
                  </a:cubicBezTo>
                  <a:cubicBezTo>
                    <a:pt x="24" y="28"/>
                    <a:pt x="29" y="26"/>
                    <a:pt x="30" y="26"/>
                  </a:cubicBezTo>
                  <a:cubicBezTo>
                    <a:pt x="32" y="26"/>
                    <a:pt x="35" y="29"/>
                    <a:pt x="35" y="30"/>
                  </a:cubicBezTo>
                  <a:cubicBezTo>
                    <a:pt x="35" y="32"/>
                    <a:pt x="44" y="33"/>
                    <a:pt x="45" y="34"/>
                  </a:cubicBezTo>
                  <a:cubicBezTo>
                    <a:pt x="47" y="36"/>
                    <a:pt x="57" y="35"/>
                    <a:pt x="59" y="33"/>
                  </a:cubicBezTo>
                  <a:cubicBezTo>
                    <a:pt x="61" y="31"/>
                    <a:pt x="60" y="28"/>
                    <a:pt x="60" y="25"/>
                  </a:cubicBezTo>
                  <a:cubicBezTo>
                    <a:pt x="60" y="24"/>
                    <a:pt x="60" y="23"/>
                    <a:pt x="60" y="2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1" name="Google Shape;301;p25"/>
            <p:cNvSpPr/>
            <p:nvPr/>
          </p:nvSpPr>
          <p:spPr>
            <a:xfrm>
              <a:off x="6373813" y="2490788"/>
              <a:ext cx="192088" cy="423863"/>
            </a:xfrm>
            <a:custGeom>
              <a:avLst/>
              <a:gdLst/>
              <a:ahLst/>
              <a:cxnLst/>
              <a:rect l="l" t="t" r="r" b="b"/>
              <a:pathLst>
                <a:path w="69" h="152" extrusionOk="0">
                  <a:moveTo>
                    <a:pt x="56" y="139"/>
                  </a:moveTo>
                  <a:cubicBezTo>
                    <a:pt x="56" y="135"/>
                    <a:pt x="53" y="135"/>
                    <a:pt x="53" y="133"/>
                  </a:cubicBezTo>
                  <a:cubicBezTo>
                    <a:pt x="53" y="130"/>
                    <a:pt x="53" y="126"/>
                    <a:pt x="50" y="123"/>
                  </a:cubicBezTo>
                  <a:cubicBezTo>
                    <a:pt x="47" y="120"/>
                    <a:pt x="45" y="116"/>
                    <a:pt x="47" y="114"/>
                  </a:cubicBezTo>
                  <a:cubicBezTo>
                    <a:pt x="49" y="113"/>
                    <a:pt x="48" y="108"/>
                    <a:pt x="49" y="108"/>
                  </a:cubicBezTo>
                  <a:cubicBezTo>
                    <a:pt x="49" y="109"/>
                    <a:pt x="51" y="106"/>
                    <a:pt x="49" y="105"/>
                  </a:cubicBezTo>
                  <a:cubicBezTo>
                    <a:pt x="47" y="104"/>
                    <a:pt x="49" y="100"/>
                    <a:pt x="47" y="99"/>
                  </a:cubicBezTo>
                  <a:cubicBezTo>
                    <a:pt x="46" y="99"/>
                    <a:pt x="41" y="93"/>
                    <a:pt x="41" y="92"/>
                  </a:cubicBezTo>
                  <a:cubicBezTo>
                    <a:pt x="41" y="90"/>
                    <a:pt x="42" y="81"/>
                    <a:pt x="43" y="79"/>
                  </a:cubicBezTo>
                  <a:cubicBezTo>
                    <a:pt x="43" y="77"/>
                    <a:pt x="46" y="77"/>
                    <a:pt x="47" y="77"/>
                  </a:cubicBezTo>
                  <a:cubicBezTo>
                    <a:pt x="48" y="77"/>
                    <a:pt x="52" y="77"/>
                    <a:pt x="53" y="75"/>
                  </a:cubicBezTo>
                  <a:cubicBezTo>
                    <a:pt x="55" y="73"/>
                    <a:pt x="60" y="72"/>
                    <a:pt x="61" y="71"/>
                  </a:cubicBezTo>
                  <a:cubicBezTo>
                    <a:pt x="61" y="69"/>
                    <a:pt x="65" y="69"/>
                    <a:pt x="65" y="67"/>
                  </a:cubicBezTo>
                  <a:cubicBezTo>
                    <a:pt x="65" y="65"/>
                    <a:pt x="69" y="60"/>
                    <a:pt x="69" y="60"/>
                  </a:cubicBezTo>
                  <a:cubicBezTo>
                    <a:pt x="69" y="60"/>
                    <a:pt x="69" y="60"/>
                    <a:pt x="69" y="60"/>
                  </a:cubicBezTo>
                  <a:cubicBezTo>
                    <a:pt x="69" y="60"/>
                    <a:pt x="67" y="60"/>
                    <a:pt x="65" y="61"/>
                  </a:cubicBezTo>
                  <a:cubicBezTo>
                    <a:pt x="62" y="63"/>
                    <a:pt x="60" y="61"/>
                    <a:pt x="60" y="59"/>
                  </a:cubicBezTo>
                  <a:cubicBezTo>
                    <a:pt x="61" y="56"/>
                    <a:pt x="58" y="56"/>
                    <a:pt x="56" y="56"/>
                  </a:cubicBezTo>
                  <a:cubicBezTo>
                    <a:pt x="54" y="56"/>
                    <a:pt x="55" y="53"/>
                    <a:pt x="56" y="51"/>
                  </a:cubicBezTo>
                  <a:cubicBezTo>
                    <a:pt x="57" y="49"/>
                    <a:pt x="55" y="48"/>
                    <a:pt x="53" y="47"/>
                  </a:cubicBezTo>
                  <a:cubicBezTo>
                    <a:pt x="51" y="47"/>
                    <a:pt x="49" y="42"/>
                    <a:pt x="50" y="41"/>
                  </a:cubicBezTo>
                  <a:cubicBezTo>
                    <a:pt x="51" y="39"/>
                    <a:pt x="46" y="38"/>
                    <a:pt x="43" y="39"/>
                  </a:cubicBezTo>
                  <a:cubicBezTo>
                    <a:pt x="41" y="41"/>
                    <a:pt x="42" y="37"/>
                    <a:pt x="42" y="36"/>
                  </a:cubicBezTo>
                  <a:cubicBezTo>
                    <a:pt x="41" y="34"/>
                    <a:pt x="45" y="28"/>
                    <a:pt x="48" y="24"/>
                  </a:cubicBezTo>
                  <a:cubicBezTo>
                    <a:pt x="52" y="21"/>
                    <a:pt x="50" y="16"/>
                    <a:pt x="50" y="13"/>
                  </a:cubicBezTo>
                  <a:cubicBezTo>
                    <a:pt x="50" y="9"/>
                    <a:pt x="49" y="9"/>
                    <a:pt x="47" y="9"/>
                  </a:cubicBezTo>
                  <a:cubicBezTo>
                    <a:pt x="45" y="9"/>
                    <a:pt x="45" y="6"/>
                    <a:pt x="45" y="4"/>
                  </a:cubicBezTo>
                  <a:cubicBezTo>
                    <a:pt x="45" y="2"/>
                    <a:pt x="42" y="0"/>
                    <a:pt x="40" y="2"/>
                  </a:cubicBezTo>
                  <a:cubicBezTo>
                    <a:pt x="40" y="2"/>
                    <a:pt x="39" y="2"/>
                    <a:pt x="39" y="3"/>
                  </a:cubicBezTo>
                  <a:cubicBezTo>
                    <a:pt x="39" y="3"/>
                    <a:pt x="39" y="3"/>
                    <a:pt x="39" y="3"/>
                  </a:cubicBezTo>
                  <a:cubicBezTo>
                    <a:pt x="39" y="3"/>
                    <a:pt x="38" y="6"/>
                    <a:pt x="37" y="6"/>
                  </a:cubicBezTo>
                  <a:cubicBezTo>
                    <a:pt x="35" y="7"/>
                    <a:pt x="35" y="9"/>
                    <a:pt x="37" y="12"/>
                  </a:cubicBezTo>
                  <a:cubicBezTo>
                    <a:pt x="39" y="15"/>
                    <a:pt x="35" y="13"/>
                    <a:pt x="34" y="12"/>
                  </a:cubicBezTo>
                  <a:cubicBezTo>
                    <a:pt x="33" y="10"/>
                    <a:pt x="29" y="13"/>
                    <a:pt x="27" y="15"/>
                  </a:cubicBezTo>
                  <a:cubicBezTo>
                    <a:pt x="25" y="17"/>
                    <a:pt x="22" y="18"/>
                    <a:pt x="22" y="21"/>
                  </a:cubicBezTo>
                  <a:cubicBezTo>
                    <a:pt x="22" y="25"/>
                    <a:pt x="19" y="28"/>
                    <a:pt x="20" y="31"/>
                  </a:cubicBezTo>
                  <a:cubicBezTo>
                    <a:pt x="20" y="34"/>
                    <a:pt x="16" y="39"/>
                    <a:pt x="17" y="41"/>
                  </a:cubicBezTo>
                  <a:cubicBezTo>
                    <a:pt x="17" y="42"/>
                    <a:pt x="11" y="40"/>
                    <a:pt x="10" y="40"/>
                  </a:cubicBezTo>
                  <a:cubicBezTo>
                    <a:pt x="9" y="40"/>
                    <a:pt x="10" y="46"/>
                    <a:pt x="9" y="48"/>
                  </a:cubicBezTo>
                  <a:cubicBezTo>
                    <a:pt x="8" y="50"/>
                    <a:pt x="8" y="57"/>
                    <a:pt x="7" y="57"/>
                  </a:cubicBezTo>
                  <a:cubicBezTo>
                    <a:pt x="5" y="57"/>
                    <a:pt x="3" y="63"/>
                    <a:pt x="3" y="63"/>
                  </a:cubicBezTo>
                  <a:cubicBezTo>
                    <a:pt x="3" y="63"/>
                    <a:pt x="2" y="64"/>
                    <a:pt x="0" y="65"/>
                  </a:cubicBezTo>
                  <a:cubicBezTo>
                    <a:pt x="2" y="69"/>
                    <a:pt x="5" y="72"/>
                    <a:pt x="8" y="73"/>
                  </a:cubicBezTo>
                  <a:cubicBezTo>
                    <a:pt x="12" y="75"/>
                    <a:pt x="15" y="85"/>
                    <a:pt x="17" y="90"/>
                  </a:cubicBezTo>
                  <a:cubicBezTo>
                    <a:pt x="18" y="95"/>
                    <a:pt x="17" y="100"/>
                    <a:pt x="16" y="103"/>
                  </a:cubicBezTo>
                  <a:cubicBezTo>
                    <a:pt x="14" y="105"/>
                    <a:pt x="16" y="106"/>
                    <a:pt x="19" y="107"/>
                  </a:cubicBezTo>
                  <a:cubicBezTo>
                    <a:pt x="22" y="108"/>
                    <a:pt x="25" y="109"/>
                    <a:pt x="27" y="106"/>
                  </a:cubicBezTo>
                  <a:cubicBezTo>
                    <a:pt x="29" y="103"/>
                    <a:pt x="33" y="101"/>
                    <a:pt x="34" y="98"/>
                  </a:cubicBezTo>
                  <a:cubicBezTo>
                    <a:pt x="34" y="95"/>
                    <a:pt x="36" y="99"/>
                    <a:pt x="38" y="101"/>
                  </a:cubicBezTo>
                  <a:cubicBezTo>
                    <a:pt x="40" y="103"/>
                    <a:pt x="41" y="106"/>
                    <a:pt x="41" y="110"/>
                  </a:cubicBezTo>
                  <a:cubicBezTo>
                    <a:pt x="41" y="114"/>
                    <a:pt x="42" y="124"/>
                    <a:pt x="45" y="127"/>
                  </a:cubicBezTo>
                  <a:cubicBezTo>
                    <a:pt x="49" y="131"/>
                    <a:pt x="49" y="138"/>
                    <a:pt x="48" y="140"/>
                  </a:cubicBezTo>
                  <a:cubicBezTo>
                    <a:pt x="47" y="143"/>
                    <a:pt x="50" y="147"/>
                    <a:pt x="49" y="150"/>
                  </a:cubicBezTo>
                  <a:cubicBezTo>
                    <a:pt x="49" y="150"/>
                    <a:pt x="49" y="151"/>
                    <a:pt x="49" y="152"/>
                  </a:cubicBezTo>
                  <a:cubicBezTo>
                    <a:pt x="52" y="152"/>
                    <a:pt x="56" y="139"/>
                    <a:pt x="56" y="13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2" name="Google Shape;302;p25"/>
            <p:cNvSpPr/>
            <p:nvPr/>
          </p:nvSpPr>
          <p:spPr>
            <a:xfrm>
              <a:off x="6310313" y="2498725"/>
              <a:ext cx="66675" cy="42863"/>
            </a:xfrm>
            <a:custGeom>
              <a:avLst/>
              <a:gdLst/>
              <a:ahLst/>
              <a:cxnLst/>
              <a:rect l="l" t="t" r="r" b="b"/>
              <a:pathLst>
                <a:path w="24" h="15" extrusionOk="0">
                  <a:moveTo>
                    <a:pt x="23" y="5"/>
                  </a:moveTo>
                  <a:cubicBezTo>
                    <a:pt x="18" y="0"/>
                    <a:pt x="17" y="4"/>
                    <a:pt x="14" y="2"/>
                  </a:cubicBezTo>
                  <a:cubicBezTo>
                    <a:pt x="11" y="0"/>
                    <a:pt x="9" y="0"/>
                    <a:pt x="7" y="1"/>
                  </a:cubicBezTo>
                  <a:cubicBezTo>
                    <a:pt x="6" y="2"/>
                    <a:pt x="3" y="2"/>
                    <a:pt x="2" y="6"/>
                  </a:cubicBezTo>
                  <a:cubicBezTo>
                    <a:pt x="1" y="7"/>
                    <a:pt x="1" y="9"/>
                    <a:pt x="0" y="10"/>
                  </a:cubicBezTo>
                  <a:cubicBezTo>
                    <a:pt x="0" y="11"/>
                    <a:pt x="1" y="12"/>
                    <a:pt x="2" y="11"/>
                  </a:cubicBezTo>
                  <a:cubicBezTo>
                    <a:pt x="3" y="11"/>
                    <a:pt x="5" y="13"/>
                    <a:pt x="7" y="13"/>
                  </a:cubicBezTo>
                  <a:cubicBezTo>
                    <a:pt x="10" y="12"/>
                    <a:pt x="11" y="14"/>
                    <a:pt x="15" y="13"/>
                  </a:cubicBezTo>
                  <a:cubicBezTo>
                    <a:pt x="18" y="12"/>
                    <a:pt x="22" y="15"/>
                    <a:pt x="23" y="12"/>
                  </a:cubicBezTo>
                  <a:cubicBezTo>
                    <a:pt x="24" y="10"/>
                    <a:pt x="22" y="5"/>
                    <a:pt x="22" y="5"/>
                  </a:cubicBezTo>
                  <a:cubicBezTo>
                    <a:pt x="22" y="5"/>
                    <a:pt x="23" y="5"/>
                    <a:pt x="23" y="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3" name="Google Shape;303;p25"/>
            <p:cNvSpPr/>
            <p:nvPr/>
          </p:nvSpPr>
          <p:spPr>
            <a:xfrm>
              <a:off x="6591300" y="2616200"/>
              <a:ext cx="165100" cy="346075"/>
            </a:xfrm>
            <a:custGeom>
              <a:avLst/>
              <a:gdLst/>
              <a:ahLst/>
              <a:cxnLst/>
              <a:rect l="l" t="t" r="r" b="b"/>
              <a:pathLst>
                <a:path w="59" h="124" extrusionOk="0">
                  <a:moveTo>
                    <a:pt x="44" y="15"/>
                  </a:moveTo>
                  <a:cubicBezTo>
                    <a:pt x="41" y="15"/>
                    <a:pt x="36" y="11"/>
                    <a:pt x="36" y="9"/>
                  </a:cubicBezTo>
                  <a:cubicBezTo>
                    <a:pt x="36" y="8"/>
                    <a:pt x="38" y="5"/>
                    <a:pt x="33" y="5"/>
                  </a:cubicBezTo>
                  <a:cubicBezTo>
                    <a:pt x="28" y="4"/>
                    <a:pt x="28" y="2"/>
                    <a:pt x="27" y="1"/>
                  </a:cubicBezTo>
                  <a:cubicBezTo>
                    <a:pt x="26" y="0"/>
                    <a:pt x="22" y="3"/>
                    <a:pt x="20" y="5"/>
                  </a:cubicBezTo>
                  <a:cubicBezTo>
                    <a:pt x="19" y="8"/>
                    <a:pt x="18" y="5"/>
                    <a:pt x="15" y="6"/>
                  </a:cubicBezTo>
                  <a:cubicBezTo>
                    <a:pt x="12" y="8"/>
                    <a:pt x="9" y="4"/>
                    <a:pt x="8" y="6"/>
                  </a:cubicBezTo>
                  <a:cubicBezTo>
                    <a:pt x="7" y="8"/>
                    <a:pt x="4" y="5"/>
                    <a:pt x="2" y="7"/>
                  </a:cubicBezTo>
                  <a:cubicBezTo>
                    <a:pt x="1" y="8"/>
                    <a:pt x="1" y="8"/>
                    <a:pt x="0" y="9"/>
                  </a:cubicBezTo>
                  <a:cubicBezTo>
                    <a:pt x="1" y="10"/>
                    <a:pt x="3" y="12"/>
                    <a:pt x="3" y="13"/>
                  </a:cubicBezTo>
                  <a:cubicBezTo>
                    <a:pt x="3" y="15"/>
                    <a:pt x="7" y="16"/>
                    <a:pt x="7" y="19"/>
                  </a:cubicBezTo>
                  <a:cubicBezTo>
                    <a:pt x="7" y="21"/>
                    <a:pt x="12" y="24"/>
                    <a:pt x="13" y="23"/>
                  </a:cubicBezTo>
                  <a:cubicBezTo>
                    <a:pt x="15" y="21"/>
                    <a:pt x="18" y="20"/>
                    <a:pt x="19" y="24"/>
                  </a:cubicBezTo>
                  <a:cubicBezTo>
                    <a:pt x="19" y="28"/>
                    <a:pt x="22" y="28"/>
                    <a:pt x="22" y="30"/>
                  </a:cubicBezTo>
                  <a:cubicBezTo>
                    <a:pt x="22" y="33"/>
                    <a:pt x="16" y="31"/>
                    <a:pt x="15" y="34"/>
                  </a:cubicBezTo>
                  <a:cubicBezTo>
                    <a:pt x="14" y="36"/>
                    <a:pt x="24" y="39"/>
                    <a:pt x="24" y="41"/>
                  </a:cubicBezTo>
                  <a:cubicBezTo>
                    <a:pt x="24" y="43"/>
                    <a:pt x="27" y="46"/>
                    <a:pt x="28" y="48"/>
                  </a:cubicBezTo>
                  <a:cubicBezTo>
                    <a:pt x="29" y="51"/>
                    <a:pt x="34" y="54"/>
                    <a:pt x="35" y="57"/>
                  </a:cubicBezTo>
                  <a:cubicBezTo>
                    <a:pt x="36" y="60"/>
                    <a:pt x="40" y="62"/>
                    <a:pt x="41" y="63"/>
                  </a:cubicBezTo>
                  <a:cubicBezTo>
                    <a:pt x="43" y="65"/>
                    <a:pt x="43" y="68"/>
                    <a:pt x="43" y="71"/>
                  </a:cubicBezTo>
                  <a:cubicBezTo>
                    <a:pt x="42" y="74"/>
                    <a:pt x="42" y="80"/>
                    <a:pt x="45"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19" y="111"/>
                    <a:pt x="21" y="111"/>
                    <a:pt x="22" y="112"/>
                  </a:cubicBezTo>
                  <a:cubicBezTo>
                    <a:pt x="24" y="113"/>
                    <a:pt x="20" y="115"/>
                    <a:pt x="20" y="119"/>
                  </a:cubicBezTo>
                  <a:cubicBezTo>
                    <a:pt x="20" y="123"/>
                    <a:pt x="23" y="124"/>
                    <a:pt x="24" y="122"/>
                  </a:cubicBezTo>
                  <a:cubicBezTo>
                    <a:pt x="25" y="121"/>
                    <a:pt x="29" y="117"/>
                    <a:pt x="31" y="117"/>
                  </a:cubicBezTo>
                  <a:cubicBezTo>
                    <a:pt x="33" y="116"/>
                    <a:pt x="31" y="114"/>
                    <a:pt x="33" y="114"/>
                  </a:cubicBezTo>
                  <a:cubicBezTo>
                    <a:pt x="35" y="114"/>
                    <a:pt x="34" y="111"/>
                    <a:pt x="35" y="109"/>
                  </a:cubicBezTo>
                  <a:cubicBezTo>
                    <a:pt x="36" y="108"/>
                    <a:pt x="37" y="108"/>
                    <a:pt x="40" y="109"/>
                  </a:cubicBezTo>
                  <a:cubicBezTo>
                    <a:pt x="43" y="109"/>
                    <a:pt x="47" y="106"/>
                    <a:pt x="51" y="103"/>
                  </a:cubicBezTo>
                  <a:cubicBezTo>
                    <a:pt x="55" y="101"/>
                    <a:pt x="56" y="100"/>
                    <a:pt x="57" y="93"/>
                  </a:cubicBezTo>
                  <a:cubicBezTo>
                    <a:pt x="59" y="85"/>
                    <a:pt x="56" y="76"/>
                    <a:pt x="56" y="74"/>
                  </a:cubicBezTo>
                  <a:cubicBezTo>
                    <a:pt x="55" y="72"/>
                    <a:pt x="50" y="61"/>
                    <a:pt x="48" y="61"/>
                  </a:cubicBezTo>
                  <a:cubicBezTo>
                    <a:pt x="46" y="61"/>
                    <a:pt x="37" y="52"/>
                    <a:pt x="35" y="50"/>
                  </a:cubicBezTo>
                  <a:cubicBezTo>
                    <a:pt x="33" y="49"/>
                    <a:pt x="34" y="46"/>
                    <a:pt x="31" y="44"/>
                  </a:cubicBezTo>
                  <a:cubicBezTo>
                    <a:pt x="29" y="42"/>
                    <a:pt x="29" y="37"/>
                    <a:pt x="29" y="33"/>
                  </a:cubicBezTo>
                  <a:cubicBezTo>
                    <a:pt x="30" y="30"/>
                    <a:pt x="35" y="29"/>
                    <a:pt x="35" y="26"/>
                  </a:cubicBezTo>
                  <a:cubicBezTo>
                    <a:pt x="35" y="24"/>
                    <a:pt x="36" y="22"/>
                    <a:pt x="38" y="22"/>
                  </a:cubicBezTo>
                  <a:cubicBezTo>
                    <a:pt x="41" y="21"/>
                    <a:pt x="43" y="19"/>
                    <a:pt x="45" y="17"/>
                  </a:cubicBezTo>
                  <a:cubicBezTo>
                    <a:pt x="45" y="17"/>
                    <a:pt x="45" y="17"/>
                    <a:pt x="45" y="17"/>
                  </a:cubicBezTo>
                  <a:cubicBezTo>
                    <a:pt x="45" y="16"/>
                    <a:pt x="44" y="16"/>
                    <a:pt x="44" y="1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4" name="Google Shape;304;p25"/>
            <p:cNvSpPr/>
            <p:nvPr/>
          </p:nvSpPr>
          <p:spPr>
            <a:xfrm>
              <a:off x="6591300" y="2822575"/>
              <a:ext cx="136525" cy="98425"/>
            </a:xfrm>
            <a:custGeom>
              <a:avLst/>
              <a:gdLst/>
              <a:ahLst/>
              <a:cxnLst/>
              <a:rect l="l" t="t" r="r" b="b"/>
              <a:pathLst>
                <a:path w="49" h="35" extrusionOk="0">
                  <a:moveTo>
                    <a:pt x="24" y="32"/>
                  </a:moveTo>
                  <a:cubicBezTo>
                    <a:pt x="24" y="30"/>
                    <a:pt x="32" y="34"/>
                    <a:pt x="33" y="32"/>
                  </a:cubicBezTo>
                  <a:cubicBezTo>
                    <a:pt x="34" y="30"/>
                    <a:pt x="27" y="23"/>
                    <a:pt x="33" y="24"/>
                  </a:cubicBezTo>
                  <a:cubicBezTo>
                    <a:pt x="39" y="26"/>
                    <a:pt x="38" y="22"/>
                    <a:pt x="40" y="20"/>
                  </a:cubicBezTo>
                  <a:cubicBezTo>
                    <a:pt x="42" y="17"/>
                    <a:pt x="49" y="15"/>
                    <a:pt x="45" y="11"/>
                  </a:cubicBezTo>
                  <a:cubicBezTo>
                    <a:pt x="43" y="7"/>
                    <a:pt x="43" y="4"/>
                    <a:pt x="43" y="1"/>
                  </a:cubicBezTo>
                  <a:cubicBezTo>
                    <a:pt x="41" y="2"/>
                    <a:pt x="38" y="2"/>
                    <a:pt x="37" y="2"/>
                  </a:cubicBezTo>
                  <a:cubicBezTo>
                    <a:pt x="35" y="1"/>
                    <a:pt x="31" y="1"/>
                    <a:pt x="31" y="4"/>
                  </a:cubicBezTo>
                  <a:cubicBezTo>
                    <a:pt x="31" y="6"/>
                    <a:pt x="29" y="7"/>
                    <a:pt x="29" y="6"/>
                  </a:cubicBezTo>
                  <a:cubicBezTo>
                    <a:pt x="29" y="4"/>
                    <a:pt x="26"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6" y="31"/>
                    <a:pt x="9" y="29"/>
                    <a:pt x="11" y="29"/>
                  </a:cubicBezTo>
                  <a:cubicBezTo>
                    <a:pt x="13" y="29"/>
                    <a:pt x="10" y="32"/>
                    <a:pt x="11" y="34"/>
                  </a:cubicBezTo>
                  <a:cubicBezTo>
                    <a:pt x="13" y="35"/>
                    <a:pt x="17" y="32"/>
                    <a:pt x="18" y="34"/>
                  </a:cubicBezTo>
                  <a:cubicBezTo>
                    <a:pt x="18" y="35"/>
                    <a:pt x="18" y="35"/>
                    <a:pt x="19" y="35"/>
                  </a:cubicBezTo>
                  <a:cubicBezTo>
                    <a:pt x="21" y="34"/>
                    <a:pt x="24" y="33"/>
                    <a:pt x="24" y="3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5" name="Google Shape;305;p25"/>
            <p:cNvSpPr/>
            <p:nvPr/>
          </p:nvSpPr>
          <p:spPr>
            <a:xfrm>
              <a:off x="6546850" y="2638425"/>
              <a:ext cx="165100" cy="203200"/>
            </a:xfrm>
            <a:custGeom>
              <a:avLst/>
              <a:gdLst/>
              <a:ahLst/>
              <a:cxnLst/>
              <a:rect l="l" t="t" r="r" b="b"/>
              <a:pathLst>
                <a:path w="59" h="73" extrusionOk="0">
                  <a:moveTo>
                    <a:pt x="40" y="33"/>
                  </a:moveTo>
                  <a:cubicBezTo>
                    <a:pt x="40" y="31"/>
                    <a:pt x="30" y="28"/>
                    <a:pt x="31" y="26"/>
                  </a:cubicBezTo>
                  <a:cubicBezTo>
                    <a:pt x="32" y="23"/>
                    <a:pt x="38" y="25"/>
                    <a:pt x="38" y="22"/>
                  </a:cubicBezTo>
                  <a:cubicBezTo>
                    <a:pt x="38" y="20"/>
                    <a:pt x="35" y="20"/>
                    <a:pt x="35" y="16"/>
                  </a:cubicBezTo>
                  <a:cubicBezTo>
                    <a:pt x="34" y="12"/>
                    <a:pt x="31" y="13"/>
                    <a:pt x="29" y="15"/>
                  </a:cubicBezTo>
                  <a:cubicBezTo>
                    <a:pt x="28" y="16"/>
                    <a:pt x="23" y="13"/>
                    <a:pt x="23" y="11"/>
                  </a:cubicBezTo>
                  <a:cubicBezTo>
                    <a:pt x="23" y="8"/>
                    <a:pt x="19" y="7"/>
                    <a:pt x="19" y="5"/>
                  </a:cubicBezTo>
                  <a:cubicBezTo>
                    <a:pt x="19" y="4"/>
                    <a:pt x="17" y="2"/>
                    <a:pt x="16" y="1"/>
                  </a:cubicBezTo>
                  <a:cubicBezTo>
                    <a:pt x="14" y="1"/>
                    <a:pt x="13" y="1"/>
                    <a:pt x="13" y="1"/>
                  </a:cubicBezTo>
                  <a:cubicBezTo>
                    <a:pt x="12" y="0"/>
                    <a:pt x="10" y="4"/>
                    <a:pt x="11" y="5"/>
                  </a:cubicBezTo>
                  <a:cubicBezTo>
                    <a:pt x="12" y="6"/>
                    <a:pt x="13" y="12"/>
                    <a:pt x="11" y="11"/>
                  </a:cubicBezTo>
                  <a:cubicBezTo>
                    <a:pt x="8" y="11"/>
                    <a:pt x="8" y="7"/>
                    <a:pt x="7" y="7"/>
                  </a:cubicBezTo>
                  <a:cubicBezTo>
                    <a:pt x="7" y="7"/>
                    <a:pt x="3" y="12"/>
                    <a:pt x="3" y="14"/>
                  </a:cubicBezTo>
                  <a:cubicBezTo>
                    <a:pt x="3" y="15"/>
                    <a:pt x="1" y="16"/>
                    <a:pt x="0" y="16"/>
                  </a:cubicBezTo>
                  <a:cubicBezTo>
                    <a:pt x="1" y="17"/>
                    <a:pt x="1" y="18"/>
                    <a:pt x="1" y="18"/>
                  </a:cubicBezTo>
                  <a:cubicBezTo>
                    <a:pt x="2" y="19"/>
                    <a:pt x="1" y="22"/>
                    <a:pt x="2" y="24"/>
                  </a:cubicBezTo>
                  <a:cubicBezTo>
                    <a:pt x="3" y="27"/>
                    <a:pt x="7" y="23"/>
                    <a:pt x="8" y="26"/>
                  </a:cubicBezTo>
                  <a:cubicBezTo>
                    <a:pt x="9" y="30"/>
                    <a:pt x="7" y="31"/>
                    <a:pt x="7" y="35"/>
                  </a:cubicBezTo>
                  <a:cubicBezTo>
                    <a:pt x="7" y="38"/>
                    <a:pt x="4" y="38"/>
                    <a:pt x="5" y="41"/>
                  </a:cubicBezTo>
                  <a:cubicBezTo>
                    <a:pt x="6" y="44"/>
                    <a:pt x="9" y="40"/>
                    <a:pt x="12" y="38"/>
                  </a:cubicBezTo>
                  <a:cubicBezTo>
                    <a:pt x="15" y="36"/>
                    <a:pt x="17" y="37"/>
                    <a:pt x="18" y="38"/>
                  </a:cubicBezTo>
                  <a:cubicBezTo>
                    <a:pt x="19" y="39"/>
                    <a:pt x="22" y="38"/>
                    <a:pt x="23" y="37"/>
                  </a:cubicBezTo>
                  <a:cubicBezTo>
                    <a:pt x="24" y="35"/>
                    <a:pt x="29" y="34"/>
                    <a:pt x="31" y="36"/>
                  </a:cubicBezTo>
                  <a:cubicBezTo>
                    <a:pt x="32" y="38"/>
                    <a:pt x="34" y="41"/>
                    <a:pt x="36" y="42"/>
                  </a:cubicBezTo>
                  <a:cubicBezTo>
                    <a:pt x="39" y="43"/>
                    <a:pt x="35" y="51"/>
                    <a:pt x="37" y="52"/>
                  </a:cubicBezTo>
                  <a:cubicBezTo>
                    <a:pt x="40" y="52"/>
                    <a:pt x="43" y="56"/>
                    <a:pt x="43" y="60"/>
                  </a:cubicBezTo>
                  <a:cubicBezTo>
                    <a:pt x="42" y="64"/>
                    <a:pt x="44" y="66"/>
                    <a:pt x="42" y="69"/>
                  </a:cubicBezTo>
                  <a:cubicBezTo>
                    <a:pt x="43" y="70"/>
                    <a:pt x="45" y="70"/>
                    <a:pt x="45" y="72"/>
                  </a:cubicBezTo>
                  <a:cubicBezTo>
                    <a:pt x="45" y="73"/>
                    <a:pt x="47" y="72"/>
                    <a:pt x="47" y="70"/>
                  </a:cubicBezTo>
                  <a:cubicBezTo>
                    <a:pt x="47" y="67"/>
                    <a:pt x="51" y="67"/>
                    <a:pt x="53" y="68"/>
                  </a:cubicBezTo>
                  <a:cubicBezTo>
                    <a:pt x="54" y="68"/>
                    <a:pt x="57" y="68"/>
                    <a:pt x="59" y="67"/>
                  </a:cubicBezTo>
                  <a:cubicBezTo>
                    <a:pt x="59" y="65"/>
                    <a:pt x="59" y="64"/>
                    <a:pt x="59" y="63"/>
                  </a:cubicBezTo>
                  <a:cubicBezTo>
                    <a:pt x="59" y="60"/>
                    <a:pt x="59" y="57"/>
                    <a:pt x="57" y="55"/>
                  </a:cubicBezTo>
                  <a:cubicBezTo>
                    <a:pt x="56" y="54"/>
                    <a:pt x="52" y="52"/>
                    <a:pt x="51" y="49"/>
                  </a:cubicBezTo>
                  <a:cubicBezTo>
                    <a:pt x="50" y="46"/>
                    <a:pt x="45" y="43"/>
                    <a:pt x="44" y="40"/>
                  </a:cubicBezTo>
                  <a:cubicBezTo>
                    <a:pt x="43" y="38"/>
                    <a:pt x="40" y="35"/>
                    <a:pt x="40" y="3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6" name="Google Shape;306;p25"/>
            <p:cNvSpPr/>
            <p:nvPr/>
          </p:nvSpPr>
          <p:spPr>
            <a:xfrm>
              <a:off x="6488113" y="2682875"/>
              <a:ext cx="180975" cy="342900"/>
            </a:xfrm>
            <a:custGeom>
              <a:avLst/>
              <a:gdLst/>
              <a:ahLst/>
              <a:cxnLst/>
              <a:rect l="l" t="t" r="r" b="b"/>
              <a:pathLst>
                <a:path w="65" h="123" extrusionOk="0">
                  <a:moveTo>
                    <a:pt x="40" y="65"/>
                  </a:moveTo>
                  <a:cubicBezTo>
                    <a:pt x="40" y="61"/>
                    <a:pt x="37" y="61"/>
                    <a:pt x="40" y="58"/>
                  </a:cubicBezTo>
                  <a:cubicBezTo>
                    <a:pt x="43" y="54"/>
                    <a:pt x="48" y="51"/>
                    <a:pt x="51" y="52"/>
                  </a:cubicBezTo>
                  <a:cubicBezTo>
                    <a:pt x="54" y="53"/>
                    <a:pt x="60" y="50"/>
                    <a:pt x="62" y="52"/>
                  </a:cubicBezTo>
                  <a:cubicBezTo>
                    <a:pt x="62" y="53"/>
                    <a:pt x="62" y="53"/>
                    <a:pt x="63" y="53"/>
                  </a:cubicBezTo>
                  <a:cubicBezTo>
                    <a:pt x="65" y="50"/>
                    <a:pt x="63" y="48"/>
                    <a:pt x="64" y="44"/>
                  </a:cubicBezTo>
                  <a:cubicBezTo>
                    <a:pt x="64" y="40"/>
                    <a:pt x="61" y="36"/>
                    <a:pt x="58" y="36"/>
                  </a:cubicBezTo>
                  <a:cubicBezTo>
                    <a:pt x="56" y="35"/>
                    <a:pt x="60" y="27"/>
                    <a:pt x="57" y="26"/>
                  </a:cubicBezTo>
                  <a:cubicBezTo>
                    <a:pt x="55" y="25"/>
                    <a:pt x="53" y="22"/>
                    <a:pt x="52" y="20"/>
                  </a:cubicBezTo>
                  <a:cubicBezTo>
                    <a:pt x="50" y="18"/>
                    <a:pt x="45" y="19"/>
                    <a:pt x="44" y="21"/>
                  </a:cubicBezTo>
                  <a:cubicBezTo>
                    <a:pt x="43" y="22"/>
                    <a:pt x="40" y="23"/>
                    <a:pt x="39" y="22"/>
                  </a:cubicBezTo>
                  <a:cubicBezTo>
                    <a:pt x="38" y="21"/>
                    <a:pt x="36" y="20"/>
                    <a:pt x="33" y="22"/>
                  </a:cubicBezTo>
                  <a:cubicBezTo>
                    <a:pt x="30" y="24"/>
                    <a:pt x="27" y="28"/>
                    <a:pt x="26" y="25"/>
                  </a:cubicBezTo>
                  <a:cubicBezTo>
                    <a:pt x="25" y="22"/>
                    <a:pt x="28" y="22"/>
                    <a:pt x="28" y="19"/>
                  </a:cubicBezTo>
                  <a:cubicBezTo>
                    <a:pt x="28" y="15"/>
                    <a:pt x="30" y="14"/>
                    <a:pt x="29" y="10"/>
                  </a:cubicBezTo>
                  <a:cubicBezTo>
                    <a:pt x="28" y="7"/>
                    <a:pt x="24" y="11"/>
                    <a:pt x="23" y="8"/>
                  </a:cubicBezTo>
                  <a:cubicBezTo>
                    <a:pt x="22" y="6"/>
                    <a:pt x="23" y="3"/>
                    <a:pt x="22" y="2"/>
                  </a:cubicBezTo>
                  <a:cubicBezTo>
                    <a:pt x="22" y="2"/>
                    <a:pt x="22" y="1"/>
                    <a:pt x="21" y="0"/>
                  </a:cubicBezTo>
                  <a:cubicBezTo>
                    <a:pt x="20" y="1"/>
                    <a:pt x="20" y="1"/>
                    <a:pt x="20" y="2"/>
                  </a:cubicBezTo>
                  <a:cubicBezTo>
                    <a:pt x="19" y="3"/>
                    <a:pt x="14" y="4"/>
                    <a:pt x="12" y="6"/>
                  </a:cubicBezTo>
                  <a:cubicBezTo>
                    <a:pt x="11" y="8"/>
                    <a:pt x="7" y="8"/>
                    <a:pt x="6" y="8"/>
                  </a:cubicBezTo>
                  <a:cubicBezTo>
                    <a:pt x="5" y="8"/>
                    <a:pt x="2" y="8"/>
                    <a:pt x="2" y="10"/>
                  </a:cubicBezTo>
                  <a:cubicBezTo>
                    <a:pt x="1" y="12"/>
                    <a:pt x="0" y="21"/>
                    <a:pt x="0" y="23"/>
                  </a:cubicBezTo>
                  <a:cubicBezTo>
                    <a:pt x="0" y="24"/>
                    <a:pt x="5" y="30"/>
                    <a:pt x="6" y="30"/>
                  </a:cubicBezTo>
                  <a:cubicBezTo>
                    <a:pt x="8" y="31"/>
                    <a:pt x="6" y="35"/>
                    <a:pt x="8" y="36"/>
                  </a:cubicBezTo>
                  <a:cubicBezTo>
                    <a:pt x="10" y="37"/>
                    <a:pt x="8" y="40"/>
                    <a:pt x="8" y="39"/>
                  </a:cubicBezTo>
                  <a:cubicBezTo>
                    <a:pt x="7" y="39"/>
                    <a:pt x="8" y="44"/>
                    <a:pt x="6" y="45"/>
                  </a:cubicBezTo>
                  <a:cubicBezTo>
                    <a:pt x="4" y="47"/>
                    <a:pt x="6" y="51"/>
                    <a:pt x="9" y="54"/>
                  </a:cubicBezTo>
                  <a:cubicBezTo>
                    <a:pt x="12" y="57"/>
                    <a:pt x="12" y="61"/>
                    <a:pt x="12" y="64"/>
                  </a:cubicBezTo>
                  <a:cubicBezTo>
                    <a:pt x="12" y="66"/>
                    <a:pt x="15" y="66"/>
                    <a:pt x="15" y="70"/>
                  </a:cubicBezTo>
                  <a:cubicBezTo>
                    <a:pt x="15" y="70"/>
                    <a:pt x="11" y="83"/>
                    <a:pt x="8" y="83"/>
                  </a:cubicBezTo>
                  <a:cubicBezTo>
                    <a:pt x="7" y="86"/>
                    <a:pt x="6" y="92"/>
                    <a:pt x="6" y="95"/>
                  </a:cubicBezTo>
                  <a:cubicBezTo>
                    <a:pt x="5" y="98"/>
                    <a:pt x="4" y="102"/>
                    <a:pt x="6" y="102"/>
                  </a:cubicBezTo>
                  <a:cubicBezTo>
                    <a:pt x="8" y="102"/>
                    <a:pt x="13" y="107"/>
                    <a:pt x="17" y="112"/>
                  </a:cubicBezTo>
                  <a:cubicBezTo>
                    <a:pt x="18" y="113"/>
                    <a:pt x="18" y="115"/>
                    <a:pt x="19" y="116"/>
                  </a:cubicBezTo>
                  <a:cubicBezTo>
                    <a:pt x="21" y="116"/>
                    <a:pt x="22" y="116"/>
                    <a:pt x="24" y="116"/>
                  </a:cubicBezTo>
                  <a:cubicBezTo>
                    <a:pt x="27" y="117"/>
                    <a:pt x="28" y="120"/>
                    <a:pt x="28" y="121"/>
                  </a:cubicBezTo>
                  <a:cubicBezTo>
                    <a:pt x="28" y="123"/>
                    <a:pt x="33" y="122"/>
                    <a:pt x="34" y="122"/>
                  </a:cubicBezTo>
                  <a:cubicBezTo>
                    <a:pt x="35" y="122"/>
                    <a:pt x="34" y="120"/>
                    <a:pt x="37" y="119"/>
                  </a:cubicBezTo>
                  <a:cubicBezTo>
                    <a:pt x="35" y="116"/>
                    <a:pt x="31" y="114"/>
                    <a:pt x="27" y="113"/>
                  </a:cubicBezTo>
                  <a:cubicBezTo>
                    <a:pt x="23" y="113"/>
                    <a:pt x="21" y="107"/>
                    <a:pt x="22" y="104"/>
                  </a:cubicBezTo>
                  <a:cubicBezTo>
                    <a:pt x="22" y="101"/>
                    <a:pt x="19" y="99"/>
                    <a:pt x="19" y="97"/>
                  </a:cubicBezTo>
                  <a:cubicBezTo>
                    <a:pt x="19" y="94"/>
                    <a:pt x="16" y="94"/>
                    <a:pt x="14" y="93"/>
                  </a:cubicBezTo>
                  <a:cubicBezTo>
                    <a:pt x="11" y="92"/>
                    <a:pt x="14" y="83"/>
                    <a:pt x="15" y="80"/>
                  </a:cubicBezTo>
                  <a:cubicBezTo>
                    <a:pt x="15" y="77"/>
                    <a:pt x="21" y="67"/>
                    <a:pt x="19" y="64"/>
                  </a:cubicBezTo>
                  <a:cubicBezTo>
                    <a:pt x="17" y="61"/>
                    <a:pt x="25" y="58"/>
                    <a:pt x="26" y="62"/>
                  </a:cubicBezTo>
                  <a:cubicBezTo>
                    <a:pt x="27" y="65"/>
                    <a:pt x="27" y="67"/>
                    <a:pt x="32" y="66"/>
                  </a:cubicBezTo>
                  <a:cubicBezTo>
                    <a:pt x="37" y="66"/>
                    <a:pt x="37" y="70"/>
                    <a:pt x="40" y="71"/>
                  </a:cubicBezTo>
                  <a:cubicBezTo>
                    <a:pt x="41" y="71"/>
                    <a:pt x="41" y="71"/>
                    <a:pt x="41" y="71"/>
                  </a:cubicBezTo>
                  <a:cubicBezTo>
                    <a:pt x="41" y="71"/>
                    <a:pt x="41" y="71"/>
                    <a:pt x="41" y="71"/>
                  </a:cubicBezTo>
                  <a:cubicBezTo>
                    <a:pt x="42" y="68"/>
                    <a:pt x="40" y="68"/>
                    <a:pt x="40" y="65"/>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7" name="Google Shape;307;p25"/>
            <p:cNvSpPr/>
            <p:nvPr/>
          </p:nvSpPr>
          <p:spPr>
            <a:xfrm>
              <a:off x="4645025" y="1763713"/>
              <a:ext cx="217488" cy="177800"/>
            </a:xfrm>
            <a:custGeom>
              <a:avLst/>
              <a:gdLst/>
              <a:ahLst/>
              <a:cxnLst/>
              <a:rect l="l" t="t" r="r" b="b"/>
              <a:pathLst>
                <a:path w="78" h="64" extrusionOk="0">
                  <a:moveTo>
                    <a:pt x="1" y="14"/>
                  </a:moveTo>
                  <a:cubicBezTo>
                    <a:pt x="2" y="15"/>
                    <a:pt x="2" y="20"/>
                    <a:pt x="1" y="22"/>
                  </a:cubicBezTo>
                  <a:cubicBezTo>
                    <a:pt x="0" y="24"/>
                    <a:pt x="1" y="25"/>
                    <a:pt x="2" y="25"/>
                  </a:cubicBezTo>
                  <a:cubicBezTo>
                    <a:pt x="3" y="26"/>
                    <a:pt x="4" y="28"/>
                    <a:pt x="4" y="29"/>
                  </a:cubicBezTo>
                  <a:cubicBezTo>
                    <a:pt x="4" y="31"/>
                    <a:pt x="4" y="30"/>
                    <a:pt x="5" y="33"/>
                  </a:cubicBezTo>
                  <a:cubicBezTo>
                    <a:pt x="5" y="37"/>
                    <a:pt x="6" y="39"/>
                    <a:pt x="7" y="40"/>
                  </a:cubicBezTo>
                  <a:cubicBezTo>
                    <a:pt x="7" y="41"/>
                    <a:pt x="7" y="42"/>
                    <a:pt x="7" y="44"/>
                  </a:cubicBezTo>
                  <a:cubicBezTo>
                    <a:pt x="8" y="45"/>
                    <a:pt x="10" y="46"/>
                    <a:pt x="11" y="46"/>
                  </a:cubicBezTo>
                  <a:cubicBezTo>
                    <a:pt x="15" y="48"/>
                    <a:pt x="17" y="49"/>
                    <a:pt x="17" y="50"/>
                  </a:cubicBezTo>
                  <a:cubicBezTo>
                    <a:pt x="17" y="51"/>
                    <a:pt x="20" y="54"/>
                    <a:pt x="21" y="52"/>
                  </a:cubicBezTo>
                  <a:cubicBezTo>
                    <a:pt x="22" y="50"/>
                    <a:pt x="24" y="51"/>
                    <a:pt x="26" y="51"/>
                  </a:cubicBezTo>
                  <a:cubicBezTo>
                    <a:pt x="27" y="51"/>
                    <a:pt x="27" y="53"/>
                    <a:pt x="28" y="54"/>
                  </a:cubicBezTo>
                  <a:cubicBezTo>
                    <a:pt x="28" y="55"/>
                    <a:pt x="32" y="54"/>
                    <a:pt x="33" y="55"/>
                  </a:cubicBezTo>
                  <a:cubicBezTo>
                    <a:pt x="34" y="56"/>
                    <a:pt x="35" y="59"/>
                    <a:pt x="37" y="60"/>
                  </a:cubicBezTo>
                  <a:cubicBezTo>
                    <a:pt x="39" y="61"/>
                    <a:pt x="40" y="59"/>
                    <a:pt x="42" y="59"/>
                  </a:cubicBezTo>
                  <a:cubicBezTo>
                    <a:pt x="43" y="60"/>
                    <a:pt x="46" y="61"/>
                    <a:pt x="48" y="60"/>
                  </a:cubicBezTo>
                  <a:cubicBezTo>
                    <a:pt x="51" y="59"/>
                    <a:pt x="52" y="61"/>
                    <a:pt x="55" y="61"/>
                  </a:cubicBezTo>
                  <a:cubicBezTo>
                    <a:pt x="57" y="61"/>
                    <a:pt x="61" y="62"/>
                    <a:pt x="61" y="62"/>
                  </a:cubicBezTo>
                  <a:cubicBezTo>
                    <a:pt x="62" y="63"/>
                    <a:pt x="64" y="63"/>
                    <a:pt x="66" y="64"/>
                  </a:cubicBezTo>
                  <a:cubicBezTo>
                    <a:pt x="67" y="62"/>
                    <a:pt x="66" y="59"/>
                    <a:pt x="66" y="58"/>
                  </a:cubicBezTo>
                  <a:cubicBezTo>
                    <a:pt x="66" y="57"/>
                    <a:pt x="72" y="52"/>
                    <a:pt x="73" y="51"/>
                  </a:cubicBezTo>
                  <a:cubicBezTo>
                    <a:pt x="74" y="49"/>
                    <a:pt x="76" y="49"/>
                    <a:pt x="77" y="48"/>
                  </a:cubicBezTo>
                  <a:cubicBezTo>
                    <a:pt x="78" y="46"/>
                    <a:pt x="74" y="41"/>
                    <a:pt x="74" y="40"/>
                  </a:cubicBezTo>
                  <a:cubicBezTo>
                    <a:pt x="73" y="39"/>
                    <a:pt x="73" y="35"/>
                    <a:pt x="73" y="33"/>
                  </a:cubicBezTo>
                  <a:cubicBezTo>
                    <a:pt x="74" y="31"/>
                    <a:pt x="70" y="30"/>
                    <a:pt x="70" y="29"/>
                  </a:cubicBezTo>
                  <a:cubicBezTo>
                    <a:pt x="70" y="27"/>
                    <a:pt x="73" y="25"/>
                    <a:pt x="75" y="25"/>
                  </a:cubicBezTo>
                  <a:cubicBezTo>
                    <a:pt x="77" y="24"/>
                    <a:pt x="76" y="19"/>
                    <a:pt x="75" y="18"/>
                  </a:cubicBezTo>
                  <a:cubicBezTo>
                    <a:pt x="73" y="16"/>
                    <a:pt x="73" y="14"/>
                    <a:pt x="73" y="12"/>
                  </a:cubicBezTo>
                  <a:cubicBezTo>
                    <a:pt x="74" y="9"/>
                    <a:pt x="68" y="7"/>
                    <a:pt x="67" y="7"/>
                  </a:cubicBezTo>
                  <a:cubicBezTo>
                    <a:pt x="67" y="7"/>
                    <a:pt x="67" y="7"/>
                    <a:pt x="67" y="7"/>
                  </a:cubicBezTo>
                  <a:cubicBezTo>
                    <a:pt x="61" y="8"/>
                    <a:pt x="47" y="6"/>
                    <a:pt x="46" y="6"/>
                  </a:cubicBezTo>
                  <a:cubicBezTo>
                    <a:pt x="45" y="6"/>
                    <a:pt x="44" y="5"/>
                    <a:pt x="42" y="4"/>
                  </a:cubicBezTo>
                  <a:cubicBezTo>
                    <a:pt x="41" y="6"/>
                    <a:pt x="40" y="7"/>
                    <a:pt x="38" y="7"/>
                  </a:cubicBezTo>
                  <a:cubicBezTo>
                    <a:pt x="34" y="7"/>
                    <a:pt x="34" y="3"/>
                    <a:pt x="34" y="2"/>
                  </a:cubicBezTo>
                  <a:cubicBezTo>
                    <a:pt x="34" y="0"/>
                    <a:pt x="20" y="3"/>
                    <a:pt x="16" y="7"/>
                  </a:cubicBezTo>
                  <a:cubicBezTo>
                    <a:pt x="12" y="10"/>
                    <a:pt x="4" y="9"/>
                    <a:pt x="4" y="11"/>
                  </a:cubicBezTo>
                  <a:cubicBezTo>
                    <a:pt x="4" y="12"/>
                    <a:pt x="2" y="13"/>
                    <a:pt x="1" y="13"/>
                  </a:cubicBezTo>
                  <a:cubicBezTo>
                    <a:pt x="1" y="13"/>
                    <a:pt x="1" y="13"/>
                    <a:pt x="1" y="14"/>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8" name="Google Shape;308;p25"/>
            <p:cNvSpPr/>
            <p:nvPr/>
          </p:nvSpPr>
          <p:spPr>
            <a:xfrm>
              <a:off x="4675188" y="2051050"/>
              <a:ext cx="80963" cy="77788"/>
            </a:xfrm>
            <a:custGeom>
              <a:avLst/>
              <a:gdLst/>
              <a:ahLst/>
              <a:cxnLst/>
              <a:rect l="l" t="t" r="r" b="b"/>
              <a:pathLst>
                <a:path w="29" h="28" extrusionOk="0">
                  <a:moveTo>
                    <a:pt x="22" y="25"/>
                  </a:moveTo>
                  <a:cubicBezTo>
                    <a:pt x="22" y="24"/>
                    <a:pt x="27" y="16"/>
                    <a:pt x="28" y="16"/>
                  </a:cubicBezTo>
                  <a:cubicBezTo>
                    <a:pt x="29" y="16"/>
                    <a:pt x="29" y="9"/>
                    <a:pt x="29" y="6"/>
                  </a:cubicBezTo>
                  <a:cubicBezTo>
                    <a:pt x="25" y="3"/>
                    <a:pt x="22" y="2"/>
                    <a:pt x="22" y="2"/>
                  </a:cubicBezTo>
                  <a:cubicBezTo>
                    <a:pt x="22" y="2"/>
                    <a:pt x="11" y="2"/>
                    <a:pt x="9" y="1"/>
                  </a:cubicBezTo>
                  <a:cubicBezTo>
                    <a:pt x="8" y="0"/>
                    <a:pt x="6" y="3"/>
                    <a:pt x="4" y="2"/>
                  </a:cubicBezTo>
                  <a:cubicBezTo>
                    <a:pt x="3" y="1"/>
                    <a:pt x="0" y="2"/>
                    <a:pt x="1" y="4"/>
                  </a:cubicBezTo>
                  <a:cubicBezTo>
                    <a:pt x="1" y="6"/>
                    <a:pt x="4" y="7"/>
                    <a:pt x="4" y="10"/>
                  </a:cubicBezTo>
                  <a:cubicBezTo>
                    <a:pt x="4" y="12"/>
                    <a:pt x="11" y="16"/>
                    <a:pt x="11" y="18"/>
                  </a:cubicBezTo>
                  <a:cubicBezTo>
                    <a:pt x="11" y="19"/>
                    <a:pt x="15" y="21"/>
                    <a:pt x="17" y="25"/>
                  </a:cubicBezTo>
                  <a:cubicBezTo>
                    <a:pt x="19" y="26"/>
                    <a:pt x="20" y="27"/>
                    <a:pt x="22" y="28"/>
                  </a:cubicBezTo>
                  <a:cubicBezTo>
                    <a:pt x="22" y="27"/>
                    <a:pt x="22" y="26"/>
                    <a:pt x="22" y="2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9" name="Google Shape;309;p25"/>
            <p:cNvSpPr/>
            <p:nvPr/>
          </p:nvSpPr>
          <p:spPr>
            <a:xfrm>
              <a:off x="4635500" y="2014538"/>
              <a:ext cx="120650" cy="104775"/>
            </a:xfrm>
            <a:custGeom>
              <a:avLst/>
              <a:gdLst/>
              <a:ahLst/>
              <a:cxnLst/>
              <a:rect l="l" t="t" r="r" b="b"/>
              <a:pathLst>
                <a:path w="43" h="38" extrusionOk="0">
                  <a:moveTo>
                    <a:pt x="25" y="31"/>
                  </a:moveTo>
                  <a:cubicBezTo>
                    <a:pt x="25" y="29"/>
                    <a:pt x="18" y="25"/>
                    <a:pt x="18" y="23"/>
                  </a:cubicBezTo>
                  <a:cubicBezTo>
                    <a:pt x="18" y="20"/>
                    <a:pt x="15" y="19"/>
                    <a:pt x="15" y="17"/>
                  </a:cubicBezTo>
                  <a:cubicBezTo>
                    <a:pt x="14" y="15"/>
                    <a:pt x="17" y="14"/>
                    <a:pt x="18" y="15"/>
                  </a:cubicBezTo>
                  <a:cubicBezTo>
                    <a:pt x="20" y="16"/>
                    <a:pt x="22" y="13"/>
                    <a:pt x="23" y="14"/>
                  </a:cubicBezTo>
                  <a:cubicBezTo>
                    <a:pt x="25" y="15"/>
                    <a:pt x="36" y="15"/>
                    <a:pt x="36" y="15"/>
                  </a:cubicBezTo>
                  <a:cubicBezTo>
                    <a:pt x="36" y="15"/>
                    <a:pt x="39" y="16"/>
                    <a:pt x="43" y="19"/>
                  </a:cubicBezTo>
                  <a:cubicBezTo>
                    <a:pt x="43" y="18"/>
                    <a:pt x="43" y="17"/>
                    <a:pt x="43" y="17"/>
                  </a:cubicBezTo>
                  <a:cubicBezTo>
                    <a:pt x="42" y="15"/>
                    <a:pt x="43" y="12"/>
                    <a:pt x="40" y="11"/>
                  </a:cubicBezTo>
                  <a:cubicBezTo>
                    <a:pt x="39" y="11"/>
                    <a:pt x="38" y="8"/>
                    <a:pt x="38" y="6"/>
                  </a:cubicBezTo>
                  <a:cubicBezTo>
                    <a:pt x="37" y="7"/>
                    <a:pt x="36" y="7"/>
                    <a:pt x="35" y="7"/>
                  </a:cubicBezTo>
                  <a:cubicBezTo>
                    <a:pt x="33" y="8"/>
                    <a:pt x="29" y="7"/>
                    <a:pt x="27" y="5"/>
                  </a:cubicBezTo>
                  <a:cubicBezTo>
                    <a:pt x="26" y="4"/>
                    <a:pt x="22" y="1"/>
                    <a:pt x="20" y="0"/>
                  </a:cubicBezTo>
                  <a:cubicBezTo>
                    <a:pt x="20" y="1"/>
                    <a:pt x="17" y="3"/>
                    <a:pt x="15" y="4"/>
                  </a:cubicBezTo>
                  <a:cubicBezTo>
                    <a:pt x="14" y="4"/>
                    <a:pt x="15" y="8"/>
                    <a:pt x="14" y="8"/>
                  </a:cubicBezTo>
                  <a:cubicBezTo>
                    <a:pt x="12" y="8"/>
                    <a:pt x="11" y="10"/>
                    <a:pt x="11" y="11"/>
                  </a:cubicBezTo>
                  <a:cubicBezTo>
                    <a:pt x="10" y="12"/>
                    <a:pt x="7" y="10"/>
                    <a:pt x="6" y="11"/>
                  </a:cubicBezTo>
                  <a:cubicBezTo>
                    <a:pt x="5" y="11"/>
                    <a:pt x="2" y="12"/>
                    <a:pt x="0" y="12"/>
                  </a:cubicBezTo>
                  <a:cubicBezTo>
                    <a:pt x="0" y="14"/>
                    <a:pt x="0" y="15"/>
                    <a:pt x="1" y="15"/>
                  </a:cubicBezTo>
                  <a:cubicBezTo>
                    <a:pt x="4" y="15"/>
                    <a:pt x="8" y="15"/>
                    <a:pt x="8" y="18"/>
                  </a:cubicBezTo>
                  <a:cubicBezTo>
                    <a:pt x="8" y="21"/>
                    <a:pt x="13" y="27"/>
                    <a:pt x="15" y="29"/>
                  </a:cubicBezTo>
                  <a:cubicBezTo>
                    <a:pt x="17" y="31"/>
                    <a:pt x="21" y="31"/>
                    <a:pt x="21" y="33"/>
                  </a:cubicBezTo>
                  <a:cubicBezTo>
                    <a:pt x="21" y="35"/>
                    <a:pt x="25" y="36"/>
                    <a:pt x="28" y="36"/>
                  </a:cubicBezTo>
                  <a:cubicBezTo>
                    <a:pt x="29" y="37"/>
                    <a:pt x="30" y="37"/>
                    <a:pt x="31" y="38"/>
                  </a:cubicBezTo>
                  <a:cubicBezTo>
                    <a:pt x="29" y="34"/>
                    <a:pt x="25" y="32"/>
                    <a:pt x="25" y="3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0" name="Google Shape;310;p25"/>
            <p:cNvSpPr/>
            <p:nvPr/>
          </p:nvSpPr>
          <p:spPr>
            <a:xfrm>
              <a:off x="4749800" y="2125663"/>
              <a:ext cx="42863" cy="80963"/>
            </a:xfrm>
            <a:custGeom>
              <a:avLst/>
              <a:gdLst/>
              <a:ahLst/>
              <a:cxnLst/>
              <a:rect l="l" t="t" r="r" b="b"/>
              <a:pathLst>
                <a:path w="15" h="29" extrusionOk="0">
                  <a:moveTo>
                    <a:pt x="10" y="25"/>
                  </a:moveTo>
                  <a:cubicBezTo>
                    <a:pt x="12" y="24"/>
                    <a:pt x="11" y="23"/>
                    <a:pt x="12" y="22"/>
                  </a:cubicBezTo>
                  <a:cubicBezTo>
                    <a:pt x="14" y="20"/>
                    <a:pt x="15" y="18"/>
                    <a:pt x="15" y="17"/>
                  </a:cubicBezTo>
                  <a:cubicBezTo>
                    <a:pt x="15" y="17"/>
                    <a:pt x="15" y="17"/>
                    <a:pt x="15" y="17"/>
                  </a:cubicBezTo>
                  <a:cubicBezTo>
                    <a:pt x="13" y="15"/>
                    <a:pt x="11" y="14"/>
                    <a:pt x="11" y="12"/>
                  </a:cubicBezTo>
                  <a:cubicBezTo>
                    <a:pt x="10" y="10"/>
                    <a:pt x="11" y="6"/>
                    <a:pt x="12" y="4"/>
                  </a:cubicBezTo>
                  <a:cubicBezTo>
                    <a:pt x="10" y="3"/>
                    <a:pt x="6" y="0"/>
                    <a:pt x="5" y="0"/>
                  </a:cubicBezTo>
                  <a:cubicBezTo>
                    <a:pt x="3" y="0"/>
                    <a:pt x="1" y="3"/>
                    <a:pt x="1" y="5"/>
                  </a:cubicBezTo>
                  <a:cubicBezTo>
                    <a:pt x="4" y="7"/>
                    <a:pt x="5" y="8"/>
                    <a:pt x="3" y="10"/>
                  </a:cubicBezTo>
                  <a:cubicBezTo>
                    <a:pt x="1" y="13"/>
                    <a:pt x="0" y="20"/>
                    <a:pt x="3" y="22"/>
                  </a:cubicBezTo>
                  <a:cubicBezTo>
                    <a:pt x="5" y="24"/>
                    <a:pt x="6" y="28"/>
                    <a:pt x="8" y="29"/>
                  </a:cubicBezTo>
                  <a:cubicBezTo>
                    <a:pt x="9" y="27"/>
                    <a:pt x="9" y="25"/>
                    <a:pt x="10" y="2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1" name="Google Shape;311;p25"/>
            <p:cNvSpPr/>
            <p:nvPr/>
          </p:nvSpPr>
          <p:spPr>
            <a:xfrm>
              <a:off x="4543425" y="1944688"/>
              <a:ext cx="168275" cy="71438"/>
            </a:xfrm>
            <a:custGeom>
              <a:avLst/>
              <a:gdLst/>
              <a:ahLst/>
              <a:cxnLst/>
              <a:rect l="l" t="t" r="r" b="b"/>
              <a:pathLst>
                <a:path w="60" h="26" extrusionOk="0">
                  <a:moveTo>
                    <a:pt x="50" y="2"/>
                  </a:moveTo>
                  <a:cubicBezTo>
                    <a:pt x="48" y="0"/>
                    <a:pt x="43" y="0"/>
                    <a:pt x="43" y="0"/>
                  </a:cubicBezTo>
                  <a:cubicBezTo>
                    <a:pt x="43" y="0"/>
                    <a:pt x="42" y="2"/>
                    <a:pt x="42" y="3"/>
                  </a:cubicBezTo>
                  <a:cubicBezTo>
                    <a:pt x="41" y="4"/>
                    <a:pt x="37" y="4"/>
                    <a:pt x="35" y="4"/>
                  </a:cubicBezTo>
                  <a:cubicBezTo>
                    <a:pt x="34" y="5"/>
                    <a:pt x="31" y="5"/>
                    <a:pt x="30" y="7"/>
                  </a:cubicBezTo>
                  <a:cubicBezTo>
                    <a:pt x="30" y="8"/>
                    <a:pt x="26" y="7"/>
                    <a:pt x="27" y="12"/>
                  </a:cubicBezTo>
                  <a:cubicBezTo>
                    <a:pt x="28" y="16"/>
                    <a:pt x="25" y="14"/>
                    <a:pt x="24" y="14"/>
                  </a:cubicBezTo>
                  <a:cubicBezTo>
                    <a:pt x="23" y="13"/>
                    <a:pt x="17" y="14"/>
                    <a:pt x="16" y="16"/>
                  </a:cubicBezTo>
                  <a:cubicBezTo>
                    <a:pt x="14" y="17"/>
                    <a:pt x="12" y="17"/>
                    <a:pt x="11" y="16"/>
                  </a:cubicBezTo>
                  <a:cubicBezTo>
                    <a:pt x="10" y="15"/>
                    <a:pt x="7" y="15"/>
                    <a:pt x="6" y="17"/>
                  </a:cubicBezTo>
                  <a:cubicBezTo>
                    <a:pt x="5" y="18"/>
                    <a:pt x="3" y="15"/>
                    <a:pt x="2" y="15"/>
                  </a:cubicBezTo>
                  <a:cubicBezTo>
                    <a:pt x="0" y="16"/>
                    <a:pt x="1" y="19"/>
                    <a:pt x="1" y="20"/>
                  </a:cubicBezTo>
                  <a:cubicBezTo>
                    <a:pt x="1" y="20"/>
                    <a:pt x="3" y="23"/>
                    <a:pt x="5" y="22"/>
                  </a:cubicBezTo>
                  <a:cubicBezTo>
                    <a:pt x="6" y="21"/>
                    <a:pt x="8" y="22"/>
                    <a:pt x="10" y="23"/>
                  </a:cubicBezTo>
                  <a:cubicBezTo>
                    <a:pt x="11" y="24"/>
                    <a:pt x="14" y="22"/>
                    <a:pt x="15" y="21"/>
                  </a:cubicBezTo>
                  <a:cubicBezTo>
                    <a:pt x="16" y="20"/>
                    <a:pt x="21" y="20"/>
                    <a:pt x="21" y="20"/>
                  </a:cubicBezTo>
                  <a:cubicBezTo>
                    <a:pt x="22" y="20"/>
                    <a:pt x="22" y="23"/>
                    <a:pt x="23" y="24"/>
                  </a:cubicBezTo>
                  <a:cubicBezTo>
                    <a:pt x="24" y="24"/>
                    <a:pt x="27" y="25"/>
                    <a:pt x="30" y="25"/>
                  </a:cubicBezTo>
                  <a:cubicBezTo>
                    <a:pt x="33" y="25"/>
                    <a:pt x="38" y="26"/>
                    <a:pt x="39" y="26"/>
                  </a:cubicBezTo>
                  <a:cubicBezTo>
                    <a:pt x="40" y="26"/>
                    <a:pt x="43" y="24"/>
                    <a:pt x="46" y="24"/>
                  </a:cubicBezTo>
                  <a:cubicBezTo>
                    <a:pt x="49" y="24"/>
                    <a:pt x="51" y="22"/>
                    <a:pt x="52" y="22"/>
                  </a:cubicBezTo>
                  <a:cubicBezTo>
                    <a:pt x="52" y="22"/>
                    <a:pt x="52" y="22"/>
                    <a:pt x="52" y="22"/>
                  </a:cubicBezTo>
                  <a:cubicBezTo>
                    <a:pt x="52" y="21"/>
                    <a:pt x="52" y="20"/>
                    <a:pt x="53" y="20"/>
                  </a:cubicBezTo>
                  <a:cubicBezTo>
                    <a:pt x="54" y="20"/>
                    <a:pt x="53" y="18"/>
                    <a:pt x="54" y="17"/>
                  </a:cubicBezTo>
                  <a:cubicBezTo>
                    <a:pt x="55" y="16"/>
                    <a:pt x="53" y="13"/>
                    <a:pt x="55" y="14"/>
                  </a:cubicBezTo>
                  <a:cubicBezTo>
                    <a:pt x="57" y="14"/>
                    <a:pt x="59" y="14"/>
                    <a:pt x="59" y="12"/>
                  </a:cubicBezTo>
                  <a:cubicBezTo>
                    <a:pt x="59" y="11"/>
                    <a:pt x="59" y="10"/>
                    <a:pt x="60" y="9"/>
                  </a:cubicBezTo>
                  <a:cubicBezTo>
                    <a:pt x="58" y="7"/>
                    <a:pt x="57" y="3"/>
                    <a:pt x="57" y="3"/>
                  </a:cubicBezTo>
                  <a:cubicBezTo>
                    <a:pt x="57" y="3"/>
                    <a:pt x="53" y="4"/>
                    <a:pt x="50"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2" name="Google Shape;312;p25"/>
            <p:cNvSpPr/>
            <p:nvPr/>
          </p:nvSpPr>
          <p:spPr>
            <a:xfrm>
              <a:off x="4689475" y="1952625"/>
              <a:ext cx="144463" cy="84138"/>
            </a:xfrm>
            <a:custGeom>
              <a:avLst/>
              <a:gdLst/>
              <a:ahLst/>
              <a:cxnLst/>
              <a:rect l="l" t="t" r="r" b="b"/>
              <a:pathLst>
                <a:path w="52" h="30" extrusionOk="0">
                  <a:moveTo>
                    <a:pt x="50" y="6"/>
                  </a:moveTo>
                  <a:cubicBezTo>
                    <a:pt x="49" y="5"/>
                    <a:pt x="49" y="5"/>
                    <a:pt x="48" y="4"/>
                  </a:cubicBezTo>
                  <a:cubicBezTo>
                    <a:pt x="46" y="4"/>
                    <a:pt x="44" y="3"/>
                    <a:pt x="43" y="3"/>
                  </a:cubicBezTo>
                  <a:cubicBezTo>
                    <a:pt x="42" y="1"/>
                    <a:pt x="36" y="1"/>
                    <a:pt x="36" y="0"/>
                  </a:cubicBezTo>
                  <a:cubicBezTo>
                    <a:pt x="35" y="0"/>
                    <a:pt x="30" y="5"/>
                    <a:pt x="28" y="5"/>
                  </a:cubicBezTo>
                  <a:cubicBezTo>
                    <a:pt x="27" y="5"/>
                    <a:pt x="20" y="6"/>
                    <a:pt x="20" y="8"/>
                  </a:cubicBezTo>
                  <a:cubicBezTo>
                    <a:pt x="20" y="10"/>
                    <a:pt x="11" y="10"/>
                    <a:pt x="9" y="8"/>
                  </a:cubicBezTo>
                  <a:cubicBezTo>
                    <a:pt x="8" y="7"/>
                    <a:pt x="8" y="7"/>
                    <a:pt x="8" y="6"/>
                  </a:cubicBezTo>
                  <a:cubicBezTo>
                    <a:pt x="7" y="7"/>
                    <a:pt x="7" y="8"/>
                    <a:pt x="7" y="9"/>
                  </a:cubicBezTo>
                  <a:cubicBezTo>
                    <a:pt x="7" y="11"/>
                    <a:pt x="5" y="11"/>
                    <a:pt x="3" y="11"/>
                  </a:cubicBezTo>
                  <a:cubicBezTo>
                    <a:pt x="1" y="10"/>
                    <a:pt x="3" y="13"/>
                    <a:pt x="2" y="14"/>
                  </a:cubicBezTo>
                  <a:cubicBezTo>
                    <a:pt x="1" y="15"/>
                    <a:pt x="2" y="17"/>
                    <a:pt x="1" y="17"/>
                  </a:cubicBezTo>
                  <a:cubicBezTo>
                    <a:pt x="0" y="17"/>
                    <a:pt x="0" y="18"/>
                    <a:pt x="0" y="19"/>
                  </a:cubicBezTo>
                  <a:cubicBezTo>
                    <a:pt x="0" y="19"/>
                    <a:pt x="1" y="22"/>
                    <a:pt x="1" y="22"/>
                  </a:cubicBezTo>
                  <a:cubicBezTo>
                    <a:pt x="1" y="22"/>
                    <a:pt x="1" y="22"/>
                    <a:pt x="1" y="22"/>
                  </a:cubicBezTo>
                  <a:cubicBezTo>
                    <a:pt x="3" y="23"/>
                    <a:pt x="7" y="26"/>
                    <a:pt x="8" y="27"/>
                  </a:cubicBezTo>
                  <a:cubicBezTo>
                    <a:pt x="10" y="29"/>
                    <a:pt x="14" y="30"/>
                    <a:pt x="16" y="29"/>
                  </a:cubicBezTo>
                  <a:cubicBezTo>
                    <a:pt x="18" y="29"/>
                    <a:pt x="27" y="26"/>
                    <a:pt x="27" y="26"/>
                  </a:cubicBezTo>
                  <a:cubicBezTo>
                    <a:pt x="27" y="26"/>
                    <a:pt x="29" y="27"/>
                    <a:pt x="31" y="27"/>
                  </a:cubicBezTo>
                  <a:cubicBezTo>
                    <a:pt x="31" y="27"/>
                    <a:pt x="32" y="27"/>
                    <a:pt x="33" y="27"/>
                  </a:cubicBezTo>
                  <a:cubicBezTo>
                    <a:pt x="34" y="27"/>
                    <a:pt x="36" y="26"/>
                    <a:pt x="38" y="24"/>
                  </a:cubicBezTo>
                  <a:cubicBezTo>
                    <a:pt x="40" y="21"/>
                    <a:pt x="44" y="12"/>
                    <a:pt x="45" y="12"/>
                  </a:cubicBezTo>
                  <a:cubicBezTo>
                    <a:pt x="46" y="11"/>
                    <a:pt x="49" y="9"/>
                    <a:pt x="51" y="8"/>
                  </a:cubicBezTo>
                  <a:cubicBezTo>
                    <a:pt x="52" y="7"/>
                    <a:pt x="52" y="6"/>
                    <a:pt x="50" y="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3" name="Google Shape;313;p25"/>
            <p:cNvSpPr/>
            <p:nvPr/>
          </p:nvSpPr>
          <p:spPr>
            <a:xfrm>
              <a:off x="4602163" y="1882775"/>
              <a:ext cx="142875" cy="73025"/>
            </a:xfrm>
            <a:custGeom>
              <a:avLst/>
              <a:gdLst/>
              <a:ahLst/>
              <a:cxnLst/>
              <a:rect l="l" t="t" r="r" b="b"/>
              <a:pathLst>
                <a:path w="51" h="26" extrusionOk="0">
                  <a:moveTo>
                    <a:pt x="48" y="12"/>
                  </a:moveTo>
                  <a:cubicBezTo>
                    <a:pt x="47" y="11"/>
                    <a:pt x="43" y="12"/>
                    <a:pt x="43" y="11"/>
                  </a:cubicBezTo>
                  <a:cubicBezTo>
                    <a:pt x="42" y="10"/>
                    <a:pt x="42" y="8"/>
                    <a:pt x="41" y="8"/>
                  </a:cubicBezTo>
                  <a:cubicBezTo>
                    <a:pt x="39" y="8"/>
                    <a:pt x="37" y="7"/>
                    <a:pt x="36" y="9"/>
                  </a:cubicBezTo>
                  <a:cubicBezTo>
                    <a:pt x="35" y="11"/>
                    <a:pt x="32" y="8"/>
                    <a:pt x="32" y="7"/>
                  </a:cubicBezTo>
                  <a:cubicBezTo>
                    <a:pt x="32" y="6"/>
                    <a:pt x="30" y="5"/>
                    <a:pt x="26" y="3"/>
                  </a:cubicBezTo>
                  <a:cubicBezTo>
                    <a:pt x="25" y="3"/>
                    <a:pt x="23" y="2"/>
                    <a:pt x="22" y="1"/>
                  </a:cubicBezTo>
                  <a:cubicBezTo>
                    <a:pt x="22" y="1"/>
                    <a:pt x="22" y="1"/>
                    <a:pt x="21" y="1"/>
                  </a:cubicBezTo>
                  <a:cubicBezTo>
                    <a:pt x="21" y="2"/>
                    <a:pt x="18" y="0"/>
                    <a:pt x="17" y="2"/>
                  </a:cubicBezTo>
                  <a:cubicBezTo>
                    <a:pt x="16" y="3"/>
                    <a:pt x="12" y="3"/>
                    <a:pt x="11" y="5"/>
                  </a:cubicBezTo>
                  <a:cubicBezTo>
                    <a:pt x="9" y="6"/>
                    <a:pt x="4" y="7"/>
                    <a:pt x="2" y="8"/>
                  </a:cubicBezTo>
                  <a:cubicBezTo>
                    <a:pt x="0" y="8"/>
                    <a:pt x="2" y="10"/>
                    <a:pt x="3" y="12"/>
                  </a:cubicBezTo>
                  <a:cubicBezTo>
                    <a:pt x="4" y="14"/>
                    <a:pt x="4" y="18"/>
                    <a:pt x="5" y="19"/>
                  </a:cubicBezTo>
                  <a:cubicBezTo>
                    <a:pt x="7" y="20"/>
                    <a:pt x="13" y="24"/>
                    <a:pt x="14" y="25"/>
                  </a:cubicBezTo>
                  <a:cubicBezTo>
                    <a:pt x="14" y="25"/>
                    <a:pt x="14" y="25"/>
                    <a:pt x="14" y="26"/>
                  </a:cubicBezTo>
                  <a:cubicBezTo>
                    <a:pt x="16" y="26"/>
                    <a:pt x="20" y="26"/>
                    <a:pt x="21" y="25"/>
                  </a:cubicBezTo>
                  <a:cubicBezTo>
                    <a:pt x="21" y="24"/>
                    <a:pt x="22" y="22"/>
                    <a:pt x="22" y="22"/>
                  </a:cubicBezTo>
                  <a:cubicBezTo>
                    <a:pt x="22" y="22"/>
                    <a:pt x="27" y="22"/>
                    <a:pt x="29" y="24"/>
                  </a:cubicBezTo>
                  <a:cubicBezTo>
                    <a:pt x="32" y="26"/>
                    <a:pt x="36" y="25"/>
                    <a:pt x="36" y="25"/>
                  </a:cubicBezTo>
                  <a:cubicBezTo>
                    <a:pt x="36" y="25"/>
                    <a:pt x="36" y="25"/>
                    <a:pt x="36" y="26"/>
                  </a:cubicBezTo>
                  <a:cubicBezTo>
                    <a:pt x="37" y="25"/>
                    <a:pt x="37" y="24"/>
                    <a:pt x="38" y="24"/>
                  </a:cubicBezTo>
                  <a:cubicBezTo>
                    <a:pt x="41" y="23"/>
                    <a:pt x="44" y="23"/>
                    <a:pt x="46" y="20"/>
                  </a:cubicBezTo>
                  <a:cubicBezTo>
                    <a:pt x="47" y="18"/>
                    <a:pt x="49" y="17"/>
                    <a:pt x="51" y="16"/>
                  </a:cubicBezTo>
                  <a:cubicBezTo>
                    <a:pt x="50" y="15"/>
                    <a:pt x="49" y="13"/>
                    <a:pt x="48" y="1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4" name="Google Shape;314;p25"/>
            <p:cNvSpPr/>
            <p:nvPr/>
          </p:nvSpPr>
          <p:spPr>
            <a:xfrm>
              <a:off x="4703763" y="1927225"/>
              <a:ext cx="125413" cy="53975"/>
            </a:xfrm>
            <a:custGeom>
              <a:avLst/>
              <a:gdLst/>
              <a:ahLst/>
              <a:cxnLst/>
              <a:rect l="l" t="t" r="r" b="b"/>
              <a:pathLst>
                <a:path w="45" h="19" extrusionOk="0">
                  <a:moveTo>
                    <a:pt x="34" y="2"/>
                  </a:moveTo>
                  <a:cubicBezTo>
                    <a:pt x="31" y="2"/>
                    <a:pt x="30" y="0"/>
                    <a:pt x="27" y="1"/>
                  </a:cubicBezTo>
                  <a:cubicBezTo>
                    <a:pt x="25" y="2"/>
                    <a:pt x="22" y="1"/>
                    <a:pt x="21" y="0"/>
                  </a:cubicBezTo>
                  <a:cubicBezTo>
                    <a:pt x="19" y="0"/>
                    <a:pt x="18" y="2"/>
                    <a:pt x="16" y="1"/>
                  </a:cubicBezTo>
                  <a:cubicBezTo>
                    <a:pt x="15" y="1"/>
                    <a:pt x="15" y="0"/>
                    <a:pt x="15" y="0"/>
                  </a:cubicBezTo>
                  <a:cubicBezTo>
                    <a:pt x="13" y="1"/>
                    <a:pt x="11" y="2"/>
                    <a:pt x="10" y="4"/>
                  </a:cubicBezTo>
                  <a:cubicBezTo>
                    <a:pt x="8" y="7"/>
                    <a:pt x="5" y="7"/>
                    <a:pt x="2" y="8"/>
                  </a:cubicBezTo>
                  <a:cubicBezTo>
                    <a:pt x="1" y="8"/>
                    <a:pt x="1" y="9"/>
                    <a:pt x="0" y="10"/>
                  </a:cubicBezTo>
                  <a:cubicBezTo>
                    <a:pt x="1" y="12"/>
                    <a:pt x="2" y="15"/>
                    <a:pt x="4" y="17"/>
                  </a:cubicBezTo>
                  <a:cubicBezTo>
                    <a:pt x="6" y="19"/>
                    <a:pt x="15" y="19"/>
                    <a:pt x="15" y="17"/>
                  </a:cubicBezTo>
                  <a:cubicBezTo>
                    <a:pt x="15" y="15"/>
                    <a:pt x="22" y="14"/>
                    <a:pt x="23" y="14"/>
                  </a:cubicBezTo>
                  <a:cubicBezTo>
                    <a:pt x="25" y="14"/>
                    <a:pt x="30" y="9"/>
                    <a:pt x="31" y="9"/>
                  </a:cubicBezTo>
                  <a:cubicBezTo>
                    <a:pt x="31" y="10"/>
                    <a:pt x="37" y="10"/>
                    <a:pt x="38" y="12"/>
                  </a:cubicBezTo>
                  <a:cubicBezTo>
                    <a:pt x="39" y="12"/>
                    <a:pt x="41" y="13"/>
                    <a:pt x="43" y="13"/>
                  </a:cubicBezTo>
                  <a:cubicBezTo>
                    <a:pt x="42" y="13"/>
                    <a:pt x="41" y="12"/>
                    <a:pt x="41" y="11"/>
                  </a:cubicBezTo>
                  <a:cubicBezTo>
                    <a:pt x="41" y="9"/>
                    <a:pt x="44" y="6"/>
                    <a:pt x="45" y="5"/>
                  </a:cubicBezTo>
                  <a:cubicBezTo>
                    <a:pt x="45" y="5"/>
                    <a:pt x="45" y="5"/>
                    <a:pt x="45" y="5"/>
                  </a:cubicBezTo>
                  <a:cubicBezTo>
                    <a:pt x="43" y="4"/>
                    <a:pt x="41" y="4"/>
                    <a:pt x="40" y="3"/>
                  </a:cubicBezTo>
                  <a:cubicBezTo>
                    <a:pt x="40" y="3"/>
                    <a:pt x="36" y="2"/>
                    <a:pt x="34"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5" name="Google Shape;315;p25"/>
            <p:cNvSpPr/>
            <p:nvPr/>
          </p:nvSpPr>
          <p:spPr>
            <a:xfrm>
              <a:off x="4106863" y="2136775"/>
              <a:ext cx="85725" cy="139700"/>
            </a:xfrm>
            <a:custGeom>
              <a:avLst/>
              <a:gdLst/>
              <a:ahLst/>
              <a:cxnLst/>
              <a:rect l="l" t="t" r="r" b="b"/>
              <a:pathLst>
                <a:path w="31" h="50" extrusionOk="0">
                  <a:moveTo>
                    <a:pt x="22" y="41"/>
                  </a:moveTo>
                  <a:cubicBezTo>
                    <a:pt x="26" y="40"/>
                    <a:pt x="22" y="38"/>
                    <a:pt x="21" y="37"/>
                  </a:cubicBezTo>
                  <a:cubicBezTo>
                    <a:pt x="20" y="36"/>
                    <a:pt x="21" y="32"/>
                    <a:pt x="23" y="32"/>
                  </a:cubicBezTo>
                  <a:cubicBezTo>
                    <a:pt x="24" y="32"/>
                    <a:pt x="23" y="30"/>
                    <a:pt x="20" y="28"/>
                  </a:cubicBezTo>
                  <a:cubicBezTo>
                    <a:pt x="18" y="26"/>
                    <a:pt x="20" y="25"/>
                    <a:pt x="22" y="25"/>
                  </a:cubicBezTo>
                  <a:cubicBezTo>
                    <a:pt x="24" y="25"/>
                    <a:pt x="22" y="21"/>
                    <a:pt x="24" y="19"/>
                  </a:cubicBezTo>
                  <a:cubicBezTo>
                    <a:pt x="26" y="17"/>
                    <a:pt x="23" y="14"/>
                    <a:pt x="23" y="12"/>
                  </a:cubicBezTo>
                  <a:cubicBezTo>
                    <a:pt x="23" y="10"/>
                    <a:pt x="26" y="10"/>
                    <a:pt x="28" y="7"/>
                  </a:cubicBezTo>
                  <a:cubicBezTo>
                    <a:pt x="31" y="5"/>
                    <a:pt x="26" y="6"/>
                    <a:pt x="26" y="4"/>
                  </a:cubicBezTo>
                  <a:cubicBezTo>
                    <a:pt x="26" y="2"/>
                    <a:pt x="24" y="2"/>
                    <a:pt x="22" y="3"/>
                  </a:cubicBezTo>
                  <a:cubicBezTo>
                    <a:pt x="19" y="5"/>
                    <a:pt x="20" y="3"/>
                    <a:pt x="18" y="3"/>
                  </a:cubicBezTo>
                  <a:cubicBezTo>
                    <a:pt x="17" y="3"/>
                    <a:pt x="13" y="4"/>
                    <a:pt x="13" y="2"/>
                  </a:cubicBezTo>
                  <a:cubicBezTo>
                    <a:pt x="13" y="0"/>
                    <a:pt x="12" y="0"/>
                    <a:pt x="11" y="2"/>
                  </a:cubicBezTo>
                  <a:cubicBezTo>
                    <a:pt x="10" y="2"/>
                    <a:pt x="9" y="3"/>
                    <a:pt x="8" y="3"/>
                  </a:cubicBezTo>
                  <a:cubicBezTo>
                    <a:pt x="8" y="5"/>
                    <a:pt x="8" y="7"/>
                    <a:pt x="9" y="8"/>
                  </a:cubicBezTo>
                  <a:cubicBezTo>
                    <a:pt x="10" y="11"/>
                    <a:pt x="7" y="24"/>
                    <a:pt x="4" y="27"/>
                  </a:cubicBezTo>
                  <a:cubicBezTo>
                    <a:pt x="0" y="31"/>
                    <a:pt x="3" y="32"/>
                    <a:pt x="7" y="34"/>
                  </a:cubicBezTo>
                  <a:cubicBezTo>
                    <a:pt x="10" y="37"/>
                    <a:pt x="8" y="46"/>
                    <a:pt x="8" y="48"/>
                  </a:cubicBezTo>
                  <a:cubicBezTo>
                    <a:pt x="8" y="50"/>
                    <a:pt x="11" y="50"/>
                    <a:pt x="14" y="50"/>
                  </a:cubicBezTo>
                  <a:cubicBezTo>
                    <a:pt x="16" y="50"/>
                    <a:pt x="18" y="49"/>
                    <a:pt x="20" y="48"/>
                  </a:cubicBezTo>
                  <a:cubicBezTo>
                    <a:pt x="20" y="47"/>
                    <a:pt x="19" y="46"/>
                    <a:pt x="19" y="46"/>
                  </a:cubicBezTo>
                  <a:cubicBezTo>
                    <a:pt x="19" y="44"/>
                    <a:pt x="19" y="41"/>
                    <a:pt x="22" y="4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6" name="Google Shape;316;p25"/>
            <p:cNvSpPr/>
            <p:nvPr/>
          </p:nvSpPr>
          <p:spPr>
            <a:xfrm>
              <a:off x="4398963" y="1811338"/>
              <a:ext cx="95250" cy="79375"/>
            </a:xfrm>
            <a:custGeom>
              <a:avLst/>
              <a:gdLst/>
              <a:ahLst/>
              <a:cxnLst/>
              <a:rect l="l" t="t" r="r" b="b"/>
              <a:pathLst>
                <a:path w="34" h="29" extrusionOk="0">
                  <a:moveTo>
                    <a:pt x="11" y="22"/>
                  </a:moveTo>
                  <a:cubicBezTo>
                    <a:pt x="12" y="21"/>
                    <a:pt x="15" y="22"/>
                    <a:pt x="16" y="23"/>
                  </a:cubicBezTo>
                  <a:cubicBezTo>
                    <a:pt x="18" y="25"/>
                    <a:pt x="20" y="25"/>
                    <a:pt x="22" y="27"/>
                  </a:cubicBezTo>
                  <a:cubicBezTo>
                    <a:pt x="23" y="28"/>
                    <a:pt x="23" y="28"/>
                    <a:pt x="24" y="29"/>
                  </a:cubicBezTo>
                  <a:cubicBezTo>
                    <a:pt x="24" y="27"/>
                    <a:pt x="24" y="24"/>
                    <a:pt x="25" y="23"/>
                  </a:cubicBezTo>
                  <a:cubicBezTo>
                    <a:pt x="25" y="21"/>
                    <a:pt x="24" y="19"/>
                    <a:pt x="25" y="19"/>
                  </a:cubicBezTo>
                  <a:cubicBezTo>
                    <a:pt x="26" y="19"/>
                    <a:pt x="30" y="19"/>
                    <a:pt x="30" y="17"/>
                  </a:cubicBezTo>
                  <a:cubicBezTo>
                    <a:pt x="30" y="14"/>
                    <a:pt x="31" y="15"/>
                    <a:pt x="31" y="14"/>
                  </a:cubicBezTo>
                  <a:cubicBezTo>
                    <a:pt x="32" y="13"/>
                    <a:pt x="29" y="10"/>
                    <a:pt x="29" y="10"/>
                  </a:cubicBezTo>
                  <a:cubicBezTo>
                    <a:pt x="28" y="9"/>
                    <a:pt x="31" y="9"/>
                    <a:pt x="33" y="6"/>
                  </a:cubicBezTo>
                  <a:cubicBezTo>
                    <a:pt x="34" y="5"/>
                    <a:pt x="33" y="3"/>
                    <a:pt x="33" y="0"/>
                  </a:cubicBezTo>
                  <a:cubicBezTo>
                    <a:pt x="32" y="1"/>
                    <a:pt x="32" y="2"/>
                    <a:pt x="31" y="1"/>
                  </a:cubicBezTo>
                  <a:cubicBezTo>
                    <a:pt x="29" y="0"/>
                    <a:pt x="26" y="1"/>
                    <a:pt x="22" y="2"/>
                  </a:cubicBezTo>
                  <a:cubicBezTo>
                    <a:pt x="19" y="2"/>
                    <a:pt x="18" y="6"/>
                    <a:pt x="19" y="7"/>
                  </a:cubicBezTo>
                  <a:cubicBezTo>
                    <a:pt x="20" y="9"/>
                    <a:pt x="16" y="9"/>
                    <a:pt x="15" y="7"/>
                  </a:cubicBezTo>
                  <a:cubicBezTo>
                    <a:pt x="15" y="5"/>
                    <a:pt x="11" y="7"/>
                    <a:pt x="12" y="9"/>
                  </a:cubicBezTo>
                  <a:cubicBezTo>
                    <a:pt x="12" y="12"/>
                    <a:pt x="8" y="13"/>
                    <a:pt x="8" y="16"/>
                  </a:cubicBezTo>
                  <a:cubicBezTo>
                    <a:pt x="8" y="19"/>
                    <a:pt x="4" y="22"/>
                    <a:pt x="2" y="23"/>
                  </a:cubicBezTo>
                  <a:cubicBezTo>
                    <a:pt x="1" y="24"/>
                    <a:pt x="1" y="24"/>
                    <a:pt x="0" y="24"/>
                  </a:cubicBezTo>
                  <a:cubicBezTo>
                    <a:pt x="2" y="25"/>
                    <a:pt x="3" y="25"/>
                    <a:pt x="3" y="25"/>
                  </a:cubicBezTo>
                  <a:cubicBezTo>
                    <a:pt x="5" y="25"/>
                    <a:pt x="9" y="24"/>
                    <a:pt x="11" y="2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7" name="Google Shape;317;p25"/>
            <p:cNvSpPr/>
            <p:nvPr/>
          </p:nvSpPr>
          <p:spPr>
            <a:xfrm>
              <a:off x="4457700" y="1911350"/>
              <a:ext cx="17463" cy="22225"/>
            </a:xfrm>
            <a:custGeom>
              <a:avLst/>
              <a:gdLst/>
              <a:ahLst/>
              <a:cxnLst/>
              <a:rect l="l" t="t" r="r" b="b"/>
              <a:pathLst>
                <a:path w="6" h="8" extrusionOk="0">
                  <a:moveTo>
                    <a:pt x="3" y="0"/>
                  </a:moveTo>
                  <a:cubicBezTo>
                    <a:pt x="2" y="1"/>
                    <a:pt x="0" y="3"/>
                    <a:pt x="1" y="7"/>
                  </a:cubicBezTo>
                  <a:cubicBezTo>
                    <a:pt x="2" y="7"/>
                    <a:pt x="4" y="7"/>
                    <a:pt x="6" y="8"/>
                  </a:cubicBezTo>
                  <a:cubicBezTo>
                    <a:pt x="5" y="3"/>
                    <a:pt x="4" y="2"/>
                    <a:pt x="3" y="1"/>
                  </a:cubicBezTo>
                  <a:cubicBezTo>
                    <a:pt x="3" y="1"/>
                    <a:pt x="3" y="1"/>
                    <a:pt x="3"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8" name="Google Shape;318;p25"/>
            <p:cNvSpPr/>
            <p:nvPr/>
          </p:nvSpPr>
          <p:spPr>
            <a:xfrm>
              <a:off x="4384675" y="1868488"/>
              <a:ext cx="87313" cy="65088"/>
            </a:xfrm>
            <a:custGeom>
              <a:avLst/>
              <a:gdLst/>
              <a:ahLst/>
              <a:cxnLst/>
              <a:rect l="l" t="t" r="r" b="b"/>
              <a:pathLst>
                <a:path w="31" h="23" extrusionOk="0">
                  <a:moveTo>
                    <a:pt x="1" y="6"/>
                  </a:moveTo>
                  <a:cubicBezTo>
                    <a:pt x="1" y="8"/>
                    <a:pt x="3" y="11"/>
                    <a:pt x="4" y="9"/>
                  </a:cubicBezTo>
                  <a:cubicBezTo>
                    <a:pt x="5" y="8"/>
                    <a:pt x="6" y="11"/>
                    <a:pt x="8" y="12"/>
                  </a:cubicBezTo>
                  <a:cubicBezTo>
                    <a:pt x="10" y="13"/>
                    <a:pt x="13" y="14"/>
                    <a:pt x="13" y="15"/>
                  </a:cubicBezTo>
                  <a:cubicBezTo>
                    <a:pt x="13" y="16"/>
                    <a:pt x="14" y="18"/>
                    <a:pt x="15" y="18"/>
                  </a:cubicBezTo>
                  <a:cubicBezTo>
                    <a:pt x="17" y="17"/>
                    <a:pt x="19" y="14"/>
                    <a:pt x="19" y="16"/>
                  </a:cubicBezTo>
                  <a:cubicBezTo>
                    <a:pt x="19" y="17"/>
                    <a:pt x="19" y="20"/>
                    <a:pt x="21" y="20"/>
                  </a:cubicBezTo>
                  <a:cubicBezTo>
                    <a:pt x="23" y="19"/>
                    <a:pt x="23" y="23"/>
                    <a:pt x="25" y="22"/>
                  </a:cubicBezTo>
                  <a:cubicBezTo>
                    <a:pt x="26" y="22"/>
                    <a:pt x="26" y="22"/>
                    <a:pt x="27" y="22"/>
                  </a:cubicBezTo>
                  <a:cubicBezTo>
                    <a:pt x="26" y="18"/>
                    <a:pt x="28" y="16"/>
                    <a:pt x="29" y="15"/>
                  </a:cubicBezTo>
                  <a:cubicBezTo>
                    <a:pt x="30" y="15"/>
                    <a:pt x="31" y="14"/>
                    <a:pt x="31" y="13"/>
                  </a:cubicBezTo>
                  <a:cubicBezTo>
                    <a:pt x="31" y="12"/>
                    <a:pt x="29" y="9"/>
                    <a:pt x="29" y="8"/>
                  </a:cubicBezTo>
                  <a:cubicBezTo>
                    <a:pt x="29" y="8"/>
                    <a:pt x="29" y="8"/>
                    <a:pt x="29" y="8"/>
                  </a:cubicBezTo>
                  <a:cubicBezTo>
                    <a:pt x="28" y="7"/>
                    <a:pt x="28" y="7"/>
                    <a:pt x="27" y="6"/>
                  </a:cubicBezTo>
                  <a:cubicBezTo>
                    <a:pt x="25" y="4"/>
                    <a:pt x="23" y="4"/>
                    <a:pt x="21" y="2"/>
                  </a:cubicBezTo>
                  <a:cubicBezTo>
                    <a:pt x="20" y="1"/>
                    <a:pt x="17" y="0"/>
                    <a:pt x="16" y="1"/>
                  </a:cubicBezTo>
                  <a:cubicBezTo>
                    <a:pt x="14" y="3"/>
                    <a:pt x="10" y="4"/>
                    <a:pt x="8" y="4"/>
                  </a:cubicBezTo>
                  <a:cubicBezTo>
                    <a:pt x="8" y="4"/>
                    <a:pt x="7" y="4"/>
                    <a:pt x="5" y="3"/>
                  </a:cubicBezTo>
                  <a:cubicBezTo>
                    <a:pt x="4" y="4"/>
                    <a:pt x="2" y="5"/>
                    <a:pt x="0" y="5"/>
                  </a:cubicBezTo>
                  <a:cubicBezTo>
                    <a:pt x="0" y="6"/>
                    <a:pt x="1" y="6"/>
                    <a:pt x="1" y="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9" name="Google Shape;319;p25"/>
            <p:cNvSpPr/>
            <p:nvPr/>
          </p:nvSpPr>
          <p:spPr>
            <a:xfrm>
              <a:off x="4781550" y="1960563"/>
              <a:ext cx="203200" cy="134938"/>
            </a:xfrm>
            <a:custGeom>
              <a:avLst/>
              <a:gdLst/>
              <a:ahLst/>
              <a:cxnLst/>
              <a:rect l="l" t="t" r="r" b="b"/>
              <a:pathLst>
                <a:path w="73" h="48" extrusionOk="0">
                  <a:moveTo>
                    <a:pt x="65" y="32"/>
                  </a:moveTo>
                  <a:cubicBezTo>
                    <a:pt x="63" y="32"/>
                    <a:pt x="61" y="31"/>
                    <a:pt x="62" y="30"/>
                  </a:cubicBezTo>
                  <a:cubicBezTo>
                    <a:pt x="62" y="30"/>
                    <a:pt x="62" y="30"/>
                    <a:pt x="62" y="30"/>
                  </a:cubicBezTo>
                  <a:cubicBezTo>
                    <a:pt x="60" y="28"/>
                    <a:pt x="59" y="22"/>
                    <a:pt x="61" y="21"/>
                  </a:cubicBezTo>
                  <a:cubicBezTo>
                    <a:pt x="62" y="19"/>
                    <a:pt x="58" y="12"/>
                    <a:pt x="56" y="10"/>
                  </a:cubicBezTo>
                  <a:cubicBezTo>
                    <a:pt x="55" y="8"/>
                    <a:pt x="52" y="4"/>
                    <a:pt x="50" y="0"/>
                  </a:cubicBezTo>
                  <a:cubicBezTo>
                    <a:pt x="48" y="1"/>
                    <a:pt x="47" y="2"/>
                    <a:pt x="46" y="2"/>
                  </a:cubicBezTo>
                  <a:cubicBezTo>
                    <a:pt x="46" y="4"/>
                    <a:pt x="43" y="5"/>
                    <a:pt x="42" y="5"/>
                  </a:cubicBezTo>
                  <a:cubicBezTo>
                    <a:pt x="40" y="5"/>
                    <a:pt x="39" y="4"/>
                    <a:pt x="38" y="5"/>
                  </a:cubicBezTo>
                  <a:cubicBezTo>
                    <a:pt x="37" y="6"/>
                    <a:pt x="35" y="7"/>
                    <a:pt x="34" y="6"/>
                  </a:cubicBezTo>
                  <a:cubicBezTo>
                    <a:pt x="34" y="5"/>
                    <a:pt x="31" y="5"/>
                    <a:pt x="29" y="5"/>
                  </a:cubicBezTo>
                  <a:cubicBezTo>
                    <a:pt x="28" y="5"/>
                    <a:pt x="23" y="3"/>
                    <a:pt x="21" y="3"/>
                  </a:cubicBezTo>
                  <a:cubicBezTo>
                    <a:pt x="21" y="3"/>
                    <a:pt x="20" y="3"/>
                    <a:pt x="18" y="4"/>
                  </a:cubicBezTo>
                  <a:cubicBezTo>
                    <a:pt x="19" y="4"/>
                    <a:pt x="18" y="5"/>
                    <a:pt x="18" y="5"/>
                  </a:cubicBezTo>
                  <a:cubicBezTo>
                    <a:pt x="16" y="6"/>
                    <a:pt x="13" y="8"/>
                    <a:pt x="12" y="9"/>
                  </a:cubicBezTo>
                  <a:cubicBezTo>
                    <a:pt x="11" y="9"/>
                    <a:pt x="7" y="18"/>
                    <a:pt x="5" y="21"/>
                  </a:cubicBezTo>
                  <a:cubicBezTo>
                    <a:pt x="2" y="23"/>
                    <a:pt x="0" y="24"/>
                    <a:pt x="0" y="25"/>
                  </a:cubicBezTo>
                  <a:cubicBezTo>
                    <a:pt x="0" y="25"/>
                    <a:pt x="3" y="28"/>
                    <a:pt x="3" y="29"/>
                  </a:cubicBezTo>
                  <a:cubicBezTo>
                    <a:pt x="3" y="31"/>
                    <a:pt x="3" y="32"/>
                    <a:pt x="5" y="32"/>
                  </a:cubicBezTo>
                  <a:cubicBezTo>
                    <a:pt x="7" y="32"/>
                    <a:pt x="5" y="37"/>
                    <a:pt x="6" y="37"/>
                  </a:cubicBezTo>
                  <a:cubicBezTo>
                    <a:pt x="8" y="37"/>
                    <a:pt x="15" y="38"/>
                    <a:pt x="15" y="40"/>
                  </a:cubicBezTo>
                  <a:cubicBezTo>
                    <a:pt x="15" y="41"/>
                    <a:pt x="16" y="42"/>
                    <a:pt x="16" y="43"/>
                  </a:cubicBezTo>
                  <a:cubicBezTo>
                    <a:pt x="18" y="44"/>
                    <a:pt x="20" y="47"/>
                    <a:pt x="20" y="46"/>
                  </a:cubicBezTo>
                  <a:cubicBezTo>
                    <a:pt x="21" y="46"/>
                    <a:pt x="28" y="47"/>
                    <a:pt x="29" y="47"/>
                  </a:cubicBezTo>
                  <a:cubicBezTo>
                    <a:pt x="30" y="47"/>
                    <a:pt x="36" y="47"/>
                    <a:pt x="38" y="47"/>
                  </a:cubicBezTo>
                  <a:cubicBezTo>
                    <a:pt x="39" y="48"/>
                    <a:pt x="42" y="47"/>
                    <a:pt x="43" y="45"/>
                  </a:cubicBezTo>
                  <a:cubicBezTo>
                    <a:pt x="45" y="43"/>
                    <a:pt x="51" y="43"/>
                    <a:pt x="53" y="43"/>
                  </a:cubicBezTo>
                  <a:cubicBezTo>
                    <a:pt x="55" y="44"/>
                    <a:pt x="58" y="44"/>
                    <a:pt x="59" y="45"/>
                  </a:cubicBezTo>
                  <a:cubicBezTo>
                    <a:pt x="60" y="46"/>
                    <a:pt x="62" y="47"/>
                    <a:pt x="64" y="48"/>
                  </a:cubicBezTo>
                  <a:cubicBezTo>
                    <a:pt x="64" y="46"/>
                    <a:pt x="64" y="45"/>
                    <a:pt x="64" y="43"/>
                  </a:cubicBezTo>
                  <a:cubicBezTo>
                    <a:pt x="64" y="41"/>
                    <a:pt x="66" y="37"/>
                    <a:pt x="68" y="37"/>
                  </a:cubicBezTo>
                  <a:cubicBezTo>
                    <a:pt x="71" y="37"/>
                    <a:pt x="73" y="37"/>
                    <a:pt x="72" y="33"/>
                  </a:cubicBezTo>
                  <a:cubicBezTo>
                    <a:pt x="72" y="32"/>
                    <a:pt x="72" y="32"/>
                    <a:pt x="72" y="32"/>
                  </a:cubicBezTo>
                  <a:cubicBezTo>
                    <a:pt x="71" y="31"/>
                    <a:pt x="70" y="30"/>
                    <a:pt x="69" y="30"/>
                  </a:cubicBezTo>
                  <a:cubicBezTo>
                    <a:pt x="68" y="30"/>
                    <a:pt x="66" y="32"/>
                    <a:pt x="65" y="3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0" name="Google Shape;320;p25"/>
            <p:cNvSpPr/>
            <p:nvPr/>
          </p:nvSpPr>
          <p:spPr>
            <a:xfrm>
              <a:off x="4921250" y="1958975"/>
              <a:ext cx="69850" cy="85725"/>
            </a:xfrm>
            <a:custGeom>
              <a:avLst/>
              <a:gdLst/>
              <a:ahLst/>
              <a:cxnLst/>
              <a:rect l="l" t="t" r="r" b="b"/>
              <a:pathLst>
                <a:path w="25" h="31" extrusionOk="0">
                  <a:moveTo>
                    <a:pt x="18" y="8"/>
                  </a:moveTo>
                  <a:cubicBezTo>
                    <a:pt x="17" y="5"/>
                    <a:pt x="14" y="4"/>
                    <a:pt x="13" y="4"/>
                  </a:cubicBezTo>
                  <a:cubicBezTo>
                    <a:pt x="11" y="4"/>
                    <a:pt x="8" y="0"/>
                    <a:pt x="6" y="0"/>
                  </a:cubicBezTo>
                  <a:cubicBezTo>
                    <a:pt x="5" y="0"/>
                    <a:pt x="2" y="1"/>
                    <a:pt x="0" y="1"/>
                  </a:cubicBezTo>
                  <a:cubicBezTo>
                    <a:pt x="2" y="5"/>
                    <a:pt x="5" y="9"/>
                    <a:pt x="6" y="11"/>
                  </a:cubicBezTo>
                  <a:cubicBezTo>
                    <a:pt x="8" y="13"/>
                    <a:pt x="12" y="20"/>
                    <a:pt x="11" y="22"/>
                  </a:cubicBezTo>
                  <a:cubicBezTo>
                    <a:pt x="9" y="23"/>
                    <a:pt x="10" y="29"/>
                    <a:pt x="12" y="31"/>
                  </a:cubicBezTo>
                  <a:cubicBezTo>
                    <a:pt x="13" y="30"/>
                    <a:pt x="17" y="25"/>
                    <a:pt x="17" y="24"/>
                  </a:cubicBezTo>
                  <a:cubicBezTo>
                    <a:pt x="17" y="22"/>
                    <a:pt x="17" y="19"/>
                    <a:pt x="20" y="20"/>
                  </a:cubicBezTo>
                  <a:cubicBezTo>
                    <a:pt x="23" y="21"/>
                    <a:pt x="25" y="22"/>
                    <a:pt x="25" y="21"/>
                  </a:cubicBezTo>
                  <a:cubicBezTo>
                    <a:pt x="25" y="20"/>
                    <a:pt x="24" y="17"/>
                    <a:pt x="23" y="16"/>
                  </a:cubicBezTo>
                  <a:cubicBezTo>
                    <a:pt x="22" y="15"/>
                    <a:pt x="19" y="11"/>
                    <a:pt x="18" y="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1" name="Google Shape;321;p25"/>
            <p:cNvSpPr/>
            <p:nvPr/>
          </p:nvSpPr>
          <p:spPr>
            <a:xfrm>
              <a:off x="4818063" y="2081213"/>
              <a:ext cx="141288" cy="77788"/>
            </a:xfrm>
            <a:custGeom>
              <a:avLst/>
              <a:gdLst/>
              <a:ahLst/>
              <a:cxnLst/>
              <a:rect l="l" t="t" r="r" b="b"/>
              <a:pathLst>
                <a:path w="51" h="28" extrusionOk="0">
                  <a:moveTo>
                    <a:pt x="40" y="0"/>
                  </a:moveTo>
                  <a:cubicBezTo>
                    <a:pt x="38" y="0"/>
                    <a:pt x="32" y="0"/>
                    <a:pt x="30" y="2"/>
                  </a:cubicBezTo>
                  <a:cubicBezTo>
                    <a:pt x="29" y="4"/>
                    <a:pt x="26" y="5"/>
                    <a:pt x="25" y="4"/>
                  </a:cubicBezTo>
                  <a:cubicBezTo>
                    <a:pt x="23" y="4"/>
                    <a:pt x="17" y="4"/>
                    <a:pt x="16" y="4"/>
                  </a:cubicBezTo>
                  <a:cubicBezTo>
                    <a:pt x="15" y="4"/>
                    <a:pt x="8" y="3"/>
                    <a:pt x="7" y="3"/>
                  </a:cubicBezTo>
                  <a:cubicBezTo>
                    <a:pt x="7" y="4"/>
                    <a:pt x="5" y="1"/>
                    <a:pt x="3" y="0"/>
                  </a:cubicBezTo>
                  <a:cubicBezTo>
                    <a:pt x="3" y="0"/>
                    <a:pt x="3" y="1"/>
                    <a:pt x="2" y="1"/>
                  </a:cubicBezTo>
                  <a:cubicBezTo>
                    <a:pt x="1" y="2"/>
                    <a:pt x="0" y="5"/>
                    <a:pt x="2" y="7"/>
                  </a:cubicBezTo>
                  <a:cubicBezTo>
                    <a:pt x="4" y="8"/>
                    <a:pt x="6" y="12"/>
                    <a:pt x="5" y="12"/>
                  </a:cubicBezTo>
                  <a:cubicBezTo>
                    <a:pt x="3" y="12"/>
                    <a:pt x="2" y="14"/>
                    <a:pt x="2" y="15"/>
                  </a:cubicBezTo>
                  <a:cubicBezTo>
                    <a:pt x="2" y="16"/>
                    <a:pt x="1" y="18"/>
                    <a:pt x="2" y="19"/>
                  </a:cubicBezTo>
                  <a:cubicBezTo>
                    <a:pt x="3" y="19"/>
                    <a:pt x="6" y="23"/>
                    <a:pt x="6" y="24"/>
                  </a:cubicBezTo>
                  <a:cubicBezTo>
                    <a:pt x="7" y="25"/>
                    <a:pt x="8" y="25"/>
                    <a:pt x="8" y="26"/>
                  </a:cubicBezTo>
                  <a:cubicBezTo>
                    <a:pt x="11" y="26"/>
                    <a:pt x="17" y="26"/>
                    <a:pt x="19" y="26"/>
                  </a:cubicBezTo>
                  <a:cubicBezTo>
                    <a:pt x="21" y="27"/>
                    <a:pt x="27" y="28"/>
                    <a:pt x="27" y="28"/>
                  </a:cubicBezTo>
                  <a:cubicBezTo>
                    <a:pt x="29" y="28"/>
                    <a:pt x="31" y="27"/>
                    <a:pt x="30" y="26"/>
                  </a:cubicBezTo>
                  <a:cubicBezTo>
                    <a:pt x="30" y="25"/>
                    <a:pt x="33" y="24"/>
                    <a:pt x="34" y="24"/>
                  </a:cubicBezTo>
                  <a:cubicBezTo>
                    <a:pt x="34" y="23"/>
                    <a:pt x="34" y="22"/>
                    <a:pt x="34" y="22"/>
                  </a:cubicBezTo>
                  <a:cubicBezTo>
                    <a:pt x="35" y="21"/>
                    <a:pt x="40" y="21"/>
                    <a:pt x="42" y="22"/>
                  </a:cubicBezTo>
                  <a:cubicBezTo>
                    <a:pt x="44" y="22"/>
                    <a:pt x="45" y="22"/>
                    <a:pt x="46" y="21"/>
                  </a:cubicBezTo>
                  <a:cubicBezTo>
                    <a:pt x="45" y="20"/>
                    <a:pt x="45" y="19"/>
                    <a:pt x="45" y="19"/>
                  </a:cubicBezTo>
                  <a:cubicBezTo>
                    <a:pt x="43" y="19"/>
                    <a:pt x="41" y="14"/>
                    <a:pt x="43" y="13"/>
                  </a:cubicBezTo>
                  <a:cubicBezTo>
                    <a:pt x="45" y="13"/>
                    <a:pt x="47" y="7"/>
                    <a:pt x="49" y="6"/>
                  </a:cubicBezTo>
                  <a:cubicBezTo>
                    <a:pt x="50" y="6"/>
                    <a:pt x="51" y="5"/>
                    <a:pt x="51" y="5"/>
                  </a:cubicBezTo>
                  <a:cubicBezTo>
                    <a:pt x="49" y="4"/>
                    <a:pt x="47" y="3"/>
                    <a:pt x="46" y="2"/>
                  </a:cubicBezTo>
                  <a:cubicBezTo>
                    <a:pt x="45" y="1"/>
                    <a:pt x="42" y="1"/>
                    <a:pt x="40"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2" name="Google Shape;322;p25"/>
            <p:cNvSpPr/>
            <p:nvPr/>
          </p:nvSpPr>
          <p:spPr>
            <a:xfrm>
              <a:off x="4778375" y="2128838"/>
              <a:ext cx="61913" cy="44450"/>
            </a:xfrm>
            <a:custGeom>
              <a:avLst/>
              <a:gdLst/>
              <a:ahLst/>
              <a:cxnLst/>
              <a:rect l="l" t="t" r="r" b="b"/>
              <a:pathLst>
                <a:path w="22" h="16" extrusionOk="0">
                  <a:moveTo>
                    <a:pt x="5" y="16"/>
                  </a:moveTo>
                  <a:cubicBezTo>
                    <a:pt x="5" y="16"/>
                    <a:pt x="5" y="16"/>
                    <a:pt x="5" y="16"/>
                  </a:cubicBezTo>
                  <a:cubicBezTo>
                    <a:pt x="5" y="16"/>
                    <a:pt x="5" y="16"/>
                    <a:pt x="6" y="16"/>
                  </a:cubicBezTo>
                  <a:cubicBezTo>
                    <a:pt x="6" y="16"/>
                    <a:pt x="6" y="16"/>
                    <a:pt x="6" y="16"/>
                  </a:cubicBezTo>
                  <a:cubicBezTo>
                    <a:pt x="6" y="16"/>
                    <a:pt x="6" y="16"/>
                    <a:pt x="6" y="16"/>
                  </a:cubicBezTo>
                  <a:cubicBezTo>
                    <a:pt x="6" y="16"/>
                    <a:pt x="6" y="16"/>
                    <a:pt x="6" y="16"/>
                  </a:cubicBezTo>
                  <a:cubicBezTo>
                    <a:pt x="7" y="16"/>
                    <a:pt x="8" y="16"/>
                    <a:pt x="9" y="16"/>
                  </a:cubicBezTo>
                  <a:cubicBezTo>
                    <a:pt x="9" y="16"/>
                    <a:pt x="9" y="16"/>
                    <a:pt x="9" y="16"/>
                  </a:cubicBezTo>
                  <a:cubicBezTo>
                    <a:pt x="9" y="16"/>
                    <a:pt x="9" y="16"/>
                    <a:pt x="10" y="16"/>
                  </a:cubicBezTo>
                  <a:cubicBezTo>
                    <a:pt x="10" y="16"/>
                    <a:pt x="10" y="16"/>
                    <a:pt x="10" y="16"/>
                  </a:cubicBezTo>
                  <a:cubicBezTo>
                    <a:pt x="10" y="15"/>
                    <a:pt x="10" y="15"/>
                    <a:pt x="11" y="15"/>
                  </a:cubicBezTo>
                  <a:cubicBezTo>
                    <a:pt x="13" y="15"/>
                    <a:pt x="13" y="13"/>
                    <a:pt x="14" y="13"/>
                  </a:cubicBezTo>
                  <a:cubicBezTo>
                    <a:pt x="15" y="14"/>
                    <a:pt x="21" y="11"/>
                    <a:pt x="22" y="10"/>
                  </a:cubicBezTo>
                  <a:cubicBezTo>
                    <a:pt x="22" y="9"/>
                    <a:pt x="22" y="9"/>
                    <a:pt x="22" y="9"/>
                  </a:cubicBezTo>
                  <a:cubicBezTo>
                    <a:pt x="22" y="8"/>
                    <a:pt x="21" y="8"/>
                    <a:pt x="20" y="7"/>
                  </a:cubicBezTo>
                  <a:cubicBezTo>
                    <a:pt x="20" y="6"/>
                    <a:pt x="17" y="2"/>
                    <a:pt x="16" y="2"/>
                  </a:cubicBezTo>
                  <a:cubicBezTo>
                    <a:pt x="16" y="2"/>
                    <a:pt x="16" y="2"/>
                    <a:pt x="16" y="1"/>
                  </a:cubicBezTo>
                  <a:cubicBezTo>
                    <a:pt x="16" y="1"/>
                    <a:pt x="16" y="1"/>
                    <a:pt x="16" y="1"/>
                  </a:cubicBezTo>
                  <a:cubicBezTo>
                    <a:pt x="16" y="1"/>
                    <a:pt x="16" y="1"/>
                    <a:pt x="16" y="0"/>
                  </a:cubicBezTo>
                  <a:cubicBezTo>
                    <a:pt x="10" y="1"/>
                    <a:pt x="2" y="3"/>
                    <a:pt x="2" y="3"/>
                  </a:cubicBezTo>
                  <a:cubicBezTo>
                    <a:pt x="2" y="3"/>
                    <a:pt x="2" y="3"/>
                    <a:pt x="2" y="3"/>
                  </a:cubicBezTo>
                  <a:cubicBezTo>
                    <a:pt x="1" y="5"/>
                    <a:pt x="0" y="9"/>
                    <a:pt x="1" y="11"/>
                  </a:cubicBezTo>
                  <a:cubicBezTo>
                    <a:pt x="1" y="13"/>
                    <a:pt x="3" y="14"/>
                    <a:pt x="5" y="1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3" name="Google Shape;323;p25"/>
            <p:cNvSpPr/>
            <p:nvPr/>
          </p:nvSpPr>
          <p:spPr>
            <a:xfrm>
              <a:off x="4818063" y="1841500"/>
              <a:ext cx="401638" cy="233363"/>
            </a:xfrm>
            <a:custGeom>
              <a:avLst/>
              <a:gdLst/>
              <a:ahLst/>
              <a:cxnLst/>
              <a:rect l="l" t="t" r="r" b="b"/>
              <a:pathLst>
                <a:path w="144" h="84" extrusionOk="0">
                  <a:moveTo>
                    <a:pt x="128" y="52"/>
                  </a:moveTo>
                  <a:cubicBezTo>
                    <a:pt x="129" y="52"/>
                    <a:pt x="133" y="48"/>
                    <a:pt x="134" y="48"/>
                  </a:cubicBezTo>
                  <a:cubicBezTo>
                    <a:pt x="135" y="48"/>
                    <a:pt x="141" y="49"/>
                    <a:pt x="141" y="48"/>
                  </a:cubicBezTo>
                  <a:cubicBezTo>
                    <a:pt x="141" y="47"/>
                    <a:pt x="143" y="44"/>
                    <a:pt x="142" y="43"/>
                  </a:cubicBezTo>
                  <a:cubicBezTo>
                    <a:pt x="142" y="43"/>
                    <a:pt x="140" y="41"/>
                    <a:pt x="140" y="40"/>
                  </a:cubicBezTo>
                  <a:cubicBezTo>
                    <a:pt x="141" y="40"/>
                    <a:pt x="143" y="40"/>
                    <a:pt x="143" y="38"/>
                  </a:cubicBezTo>
                  <a:cubicBezTo>
                    <a:pt x="143" y="37"/>
                    <a:pt x="141" y="37"/>
                    <a:pt x="141" y="36"/>
                  </a:cubicBezTo>
                  <a:cubicBezTo>
                    <a:pt x="141" y="35"/>
                    <a:pt x="144" y="34"/>
                    <a:pt x="144" y="33"/>
                  </a:cubicBezTo>
                  <a:cubicBezTo>
                    <a:pt x="143" y="31"/>
                    <a:pt x="141" y="31"/>
                    <a:pt x="139" y="30"/>
                  </a:cubicBezTo>
                  <a:cubicBezTo>
                    <a:pt x="137" y="29"/>
                    <a:pt x="134" y="29"/>
                    <a:pt x="132" y="28"/>
                  </a:cubicBezTo>
                  <a:cubicBezTo>
                    <a:pt x="130" y="27"/>
                    <a:pt x="126" y="28"/>
                    <a:pt x="126" y="27"/>
                  </a:cubicBezTo>
                  <a:cubicBezTo>
                    <a:pt x="126" y="26"/>
                    <a:pt x="123" y="24"/>
                    <a:pt x="122" y="23"/>
                  </a:cubicBezTo>
                  <a:cubicBezTo>
                    <a:pt x="121" y="22"/>
                    <a:pt x="119" y="22"/>
                    <a:pt x="118" y="23"/>
                  </a:cubicBezTo>
                  <a:cubicBezTo>
                    <a:pt x="116" y="24"/>
                    <a:pt x="115" y="24"/>
                    <a:pt x="113" y="23"/>
                  </a:cubicBezTo>
                  <a:cubicBezTo>
                    <a:pt x="112" y="23"/>
                    <a:pt x="111" y="21"/>
                    <a:pt x="110" y="22"/>
                  </a:cubicBezTo>
                  <a:cubicBezTo>
                    <a:pt x="108" y="22"/>
                    <a:pt x="106" y="22"/>
                    <a:pt x="107" y="20"/>
                  </a:cubicBezTo>
                  <a:cubicBezTo>
                    <a:pt x="107" y="18"/>
                    <a:pt x="104" y="14"/>
                    <a:pt x="103" y="14"/>
                  </a:cubicBezTo>
                  <a:cubicBezTo>
                    <a:pt x="102" y="13"/>
                    <a:pt x="98" y="14"/>
                    <a:pt x="97" y="12"/>
                  </a:cubicBezTo>
                  <a:cubicBezTo>
                    <a:pt x="96" y="11"/>
                    <a:pt x="95" y="9"/>
                    <a:pt x="95" y="8"/>
                  </a:cubicBezTo>
                  <a:cubicBezTo>
                    <a:pt x="96" y="7"/>
                    <a:pt x="95" y="3"/>
                    <a:pt x="94" y="2"/>
                  </a:cubicBezTo>
                  <a:cubicBezTo>
                    <a:pt x="93" y="0"/>
                    <a:pt x="89" y="1"/>
                    <a:pt x="88" y="1"/>
                  </a:cubicBezTo>
                  <a:cubicBezTo>
                    <a:pt x="86" y="2"/>
                    <a:pt x="84" y="1"/>
                    <a:pt x="82" y="1"/>
                  </a:cubicBezTo>
                  <a:cubicBezTo>
                    <a:pt x="81" y="2"/>
                    <a:pt x="80" y="3"/>
                    <a:pt x="79" y="3"/>
                  </a:cubicBezTo>
                  <a:cubicBezTo>
                    <a:pt x="78" y="3"/>
                    <a:pt x="77" y="3"/>
                    <a:pt x="76" y="2"/>
                  </a:cubicBezTo>
                  <a:cubicBezTo>
                    <a:pt x="74" y="3"/>
                    <a:pt x="71" y="3"/>
                    <a:pt x="71" y="3"/>
                  </a:cubicBezTo>
                  <a:cubicBezTo>
                    <a:pt x="71" y="3"/>
                    <a:pt x="66" y="7"/>
                    <a:pt x="66" y="9"/>
                  </a:cubicBezTo>
                  <a:cubicBezTo>
                    <a:pt x="66" y="10"/>
                    <a:pt x="66" y="13"/>
                    <a:pt x="65" y="11"/>
                  </a:cubicBezTo>
                  <a:cubicBezTo>
                    <a:pt x="64" y="10"/>
                    <a:pt x="59" y="10"/>
                    <a:pt x="58" y="11"/>
                  </a:cubicBezTo>
                  <a:cubicBezTo>
                    <a:pt x="56" y="12"/>
                    <a:pt x="55" y="8"/>
                    <a:pt x="52" y="9"/>
                  </a:cubicBezTo>
                  <a:cubicBezTo>
                    <a:pt x="50" y="10"/>
                    <a:pt x="47" y="8"/>
                    <a:pt x="47" y="9"/>
                  </a:cubicBezTo>
                  <a:cubicBezTo>
                    <a:pt x="47" y="10"/>
                    <a:pt x="44" y="9"/>
                    <a:pt x="42" y="8"/>
                  </a:cubicBezTo>
                  <a:cubicBezTo>
                    <a:pt x="40" y="7"/>
                    <a:pt x="36" y="8"/>
                    <a:pt x="34" y="7"/>
                  </a:cubicBezTo>
                  <a:cubicBezTo>
                    <a:pt x="33" y="5"/>
                    <a:pt x="24" y="5"/>
                    <a:pt x="21" y="5"/>
                  </a:cubicBezTo>
                  <a:cubicBezTo>
                    <a:pt x="17" y="5"/>
                    <a:pt x="17" y="7"/>
                    <a:pt x="15" y="8"/>
                  </a:cubicBezTo>
                  <a:cubicBezTo>
                    <a:pt x="14" y="10"/>
                    <a:pt x="12" y="9"/>
                    <a:pt x="11" y="9"/>
                  </a:cubicBezTo>
                  <a:cubicBezTo>
                    <a:pt x="11" y="10"/>
                    <a:pt x="11" y="11"/>
                    <a:pt x="12" y="12"/>
                  </a:cubicBezTo>
                  <a:cubicBezTo>
                    <a:pt x="12" y="13"/>
                    <a:pt x="16" y="18"/>
                    <a:pt x="15" y="20"/>
                  </a:cubicBezTo>
                  <a:cubicBezTo>
                    <a:pt x="14" y="21"/>
                    <a:pt x="12" y="21"/>
                    <a:pt x="11" y="23"/>
                  </a:cubicBezTo>
                  <a:cubicBezTo>
                    <a:pt x="10" y="24"/>
                    <a:pt x="4" y="29"/>
                    <a:pt x="4" y="30"/>
                  </a:cubicBezTo>
                  <a:cubicBezTo>
                    <a:pt x="4" y="31"/>
                    <a:pt x="5" y="35"/>
                    <a:pt x="4" y="36"/>
                  </a:cubicBezTo>
                  <a:cubicBezTo>
                    <a:pt x="3" y="37"/>
                    <a:pt x="0" y="40"/>
                    <a:pt x="0" y="42"/>
                  </a:cubicBezTo>
                  <a:cubicBezTo>
                    <a:pt x="0" y="43"/>
                    <a:pt x="2" y="45"/>
                    <a:pt x="4" y="46"/>
                  </a:cubicBezTo>
                  <a:cubicBezTo>
                    <a:pt x="5" y="46"/>
                    <a:pt x="5" y="46"/>
                    <a:pt x="5" y="47"/>
                  </a:cubicBezTo>
                  <a:cubicBezTo>
                    <a:pt x="7" y="46"/>
                    <a:pt x="8" y="46"/>
                    <a:pt x="8" y="46"/>
                  </a:cubicBezTo>
                  <a:cubicBezTo>
                    <a:pt x="10" y="46"/>
                    <a:pt x="15" y="48"/>
                    <a:pt x="16" y="48"/>
                  </a:cubicBezTo>
                  <a:cubicBezTo>
                    <a:pt x="18" y="48"/>
                    <a:pt x="21" y="48"/>
                    <a:pt x="21" y="49"/>
                  </a:cubicBezTo>
                  <a:cubicBezTo>
                    <a:pt x="22" y="50"/>
                    <a:pt x="24" y="49"/>
                    <a:pt x="25" y="48"/>
                  </a:cubicBezTo>
                  <a:cubicBezTo>
                    <a:pt x="26" y="47"/>
                    <a:pt x="27" y="48"/>
                    <a:pt x="29" y="48"/>
                  </a:cubicBezTo>
                  <a:cubicBezTo>
                    <a:pt x="30" y="48"/>
                    <a:pt x="33" y="47"/>
                    <a:pt x="33" y="45"/>
                  </a:cubicBezTo>
                  <a:cubicBezTo>
                    <a:pt x="34" y="44"/>
                    <a:pt x="41" y="42"/>
                    <a:pt x="43" y="42"/>
                  </a:cubicBezTo>
                  <a:cubicBezTo>
                    <a:pt x="45" y="42"/>
                    <a:pt x="48" y="46"/>
                    <a:pt x="50" y="46"/>
                  </a:cubicBezTo>
                  <a:cubicBezTo>
                    <a:pt x="51" y="46"/>
                    <a:pt x="54" y="47"/>
                    <a:pt x="55" y="50"/>
                  </a:cubicBezTo>
                  <a:cubicBezTo>
                    <a:pt x="56" y="53"/>
                    <a:pt x="59" y="57"/>
                    <a:pt x="60" y="58"/>
                  </a:cubicBezTo>
                  <a:cubicBezTo>
                    <a:pt x="61" y="59"/>
                    <a:pt x="62" y="62"/>
                    <a:pt x="62" y="63"/>
                  </a:cubicBezTo>
                  <a:cubicBezTo>
                    <a:pt x="62" y="64"/>
                    <a:pt x="60" y="63"/>
                    <a:pt x="57" y="62"/>
                  </a:cubicBezTo>
                  <a:cubicBezTo>
                    <a:pt x="54" y="61"/>
                    <a:pt x="54" y="64"/>
                    <a:pt x="54" y="66"/>
                  </a:cubicBezTo>
                  <a:cubicBezTo>
                    <a:pt x="54" y="67"/>
                    <a:pt x="50" y="72"/>
                    <a:pt x="49" y="73"/>
                  </a:cubicBezTo>
                  <a:cubicBezTo>
                    <a:pt x="48" y="74"/>
                    <a:pt x="50" y="75"/>
                    <a:pt x="52" y="75"/>
                  </a:cubicBezTo>
                  <a:cubicBezTo>
                    <a:pt x="53" y="75"/>
                    <a:pt x="55" y="73"/>
                    <a:pt x="56" y="73"/>
                  </a:cubicBezTo>
                  <a:cubicBezTo>
                    <a:pt x="57" y="73"/>
                    <a:pt x="58" y="74"/>
                    <a:pt x="59" y="75"/>
                  </a:cubicBezTo>
                  <a:cubicBezTo>
                    <a:pt x="59" y="71"/>
                    <a:pt x="60" y="72"/>
                    <a:pt x="63" y="69"/>
                  </a:cubicBezTo>
                  <a:cubicBezTo>
                    <a:pt x="67" y="66"/>
                    <a:pt x="67" y="62"/>
                    <a:pt x="70" y="61"/>
                  </a:cubicBezTo>
                  <a:cubicBezTo>
                    <a:pt x="73" y="60"/>
                    <a:pt x="74" y="59"/>
                    <a:pt x="79" y="60"/>
                  </a:cubicBezTo>
                  <a:cubicBezTo>
                    <a:pt x="83" y="60"/>
                    <a:pt x="77" y="63"/>
                    <a:pt x="80" y="65"/>
                  </a:cubicBezTo>
                  <a:cubicBezTo>
                    <a:pt x="83" y="67"/>
                    <a:pt x="92" y="64"/>
                    <a:pt x="93" y="67"/>
                  </a:cubicBezTo>
                  <a:cubicBezTo>
                    <a:pt x="93" y="69"/>
                    <a:pt x="82" y="72"/>
                    <a:pt x="82" y="73"/>
                  </a:cubicBezTo>
                  <a:cubicBezTo>
                    <a:pt x="82" y="74"/>
                    <a:pt x="88" y="75"/>
                    <a:pt x="90" y="76"/>
                  </a:cubicBezTo>
                  <a:cubicBezTo>
                    <a:pt x="92" y="78"/>
                    <a:pt x="90" y="81"/>
                    <a:pt x="91" y="83"/>
                  </a:cubicBezTo>
                  <a:cubicBezTo>
                    <a:pt x="91" y="84"/>
                    <a:pt x="95" y="83"/>
                    <a:pt x="97" y="81"/>
                  </a:cubicBezTo>
                  <a:cubicBezTo>
                    <a:pt x="100" y="79"/>
                    <a:pt x="102" y="80"/>
                    <a:pt x="105" y="78"/>
                  </a:cubicBezTo>
                  <a:cubicBezTo>
                    <a:pt x="108" y="76"/>
                    <a:pt x="115" y="78"/>
                    <a:pt x="116" y="76"/>
                  </a:cubicBezTo>
                  <a:cubicBezTo>
                    <a:pt x="116" y="75"/>
                    <a:pt x="114" y="74"/>
                    <a:pt x="107" y="74"/>
                  </a:cubicBezTo>
                  <a:cubicBezTo>
                    <a:pt x="101" y="75"/>
                    <a:pt x="101" y="69"/>
                    <a:pt x="101" y="68"/>
                  </a:cubicBezTo>
                  <a:cubicBezTo>
                    <a:pt x="101" y="66"/>
                    <a:pt x="107" y="61"/>
                    <a:pt x="111" y="61"/>
                  </a:cubicBezTo>
                  <a:cubicBezTo>
                    <a:pt x="115" y="61"/>
                    <a:pt x="118" y="60"/>
                    <a:pt x="121" y="58"/>
                  </a:cubicBezTo>
                  <a:cubicBezTo>
                    <a:pt x="123" y="57"/>
                    <a:pt x="125" y="57"/>
                    <a:pt x="128" y="56"/>
                  </a:cubicBezTo>
                  <a:cubicBezTo>
                    <a:pt x="127" y="55"/>
                    <a:pt x="127" y="53"/>
                    <a:pt x="128" y="5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4" name="Google Shape;324;p25"/>
            <p:cNvSpPr/>
            <p:nvPr/>
          </p:nvSpPr>
          <p:spPr>
            <a:xfrm>
              <a:off x="4840288" y="1724025"/>
              <a:ext cx="211138" cy="153988"/>
            </a:xfrm>
            <a:custGeom>
              <a:avLst/>
              <a:gdLst/>
              <a:ahLst/>
              <a:cxnLst/>
              <a:rect l="l" t="t" r="r" b="b"/>
              <a:pathLst>
                <a:path w="76" h="55" extrusionOk="0">
                  <a:moveTo>
                    <a:pt x="71" y="27"/>
                  </a:moveTo>
                  <a:cubicBezTo>
                    <a:pt x="70" y="26"/>
                    <a:pt x="69" y="23"/>
                    <a:pt x="67" y="22"/>
                  </a:cubicBezTo>
                  <a:cubicBezTo>
                    <a:pt x="64" y="21"/>
                    <a:pt x="65" y="18"/>
                    <a:pt x="63" y="17"/>
                  </a:cubicBezTo>
                  <a:cubicBezTo>
                    <a:pt x="61" y="16"/>
                    <a:pt x="62" y="13"/>
                    <a:pt x="62" y="11"/>
                  </a:cubicBezTo>
                  <a:cubicBezTo>
                    <a:pt x="62" y="9"/>
                    <a:pt x="62" y="6"/>
                    <a:pt x="61" y="6"/>
                  </a:cubicBezTo>
                  <a:cubicBezTo>
                    <a:pt x="60" y="5"/>
                    <a:pt x="56" y="3"/>
                    <a:pt x="54" y="4"/>
                  </a:cubicBezTo>
                  <a:cubicBezTo>
                    <a:pt x="52" y="5"/>
                    <a:pt x="50" y="5"/>
                    <a:pt x="49" y="4"/>
                  </a:cubicBezTo>
                  <a:cubicBezTo>
                    <a:pt x="49" y="2"/>
                    <a:pt x="47" y="1"/>
                    <a:pt x="45" y="2"/>
                  </a:cubicBezTo>
                  <a:cubicBezTo>
                    <a:pt x="43" y="2"/>
                    <a:pt x="42" y="1"/>
                    <a:pt x="41" y="1"/>
                  </a:cubicBezTo>
                  <a:cubicBezTo>
                    <a:pt x="41" y="0"/>
                    <a:pt x="41" y="0"/>
                    <a:pt x="41" y="0"/>
                  </a:cubicBezTo>
                  <a:cubicBezTo>
                    <a:pt x="40" y="0"/>
                    <a:pt x="39" y="0"/>
                    <a:pt x="38" y="1"/>
                  </a:cubicBezTo>
                  <a:cubicBezTo>
                    <a:pt x="37" y="2"/>
                    <a:pt x="37" y="4"/>
                    <a:pt x="35" y="4"/>
                  </a:cubicBezTo>
                  <a:cubicBezTo>
                    <a:pt x="33" y="4"/>
                    <a:pt x="32" y="3"/>
                    <a:pt x="30" y="5"/>
                  </a:cubicBezTo>
                  <a:cubicBezTo>
                    <a:pt x="28" y="6"/>
                    <a:pt x="27" y="8"/>
                    <a:pt x="27" y="9"/>
                  </a:cubicBezTo>
                  <a:cubicBezTo>
                    <a:pt x="28" y="10"/>
                    <a:pt x="28" y="12"/>
                    <a:pt x="27" y="12"/>
                  </a:cubicBezTo>
                  <a:cubicBezTo>
                    <a:pt x="25" y="12"/>
                    <a:pt x="25" y="14"/>
                    <a:pt x="24" y="14"/>
                  </a:cubicBezTo>
                  <a:cubicBezTo>
                    <a:pt x="22" y="15"/>
                    <a:pt x="20" y="17"/>
                    <a:pt x="20" y="18"/>
                  </a:cubicBezTo>
                  <a:cubicBezTo>
                    <a:pt x="20" y="19"/>
                    <a:pt x="20" y="22"/>
                    <a:pt x="19" y="22"/>
                  </a:cubicBezTo>
                  <a:cubicBezTo>
                    <a:pt x="18" y="22"/>
                    <a:pt x="14" y="22"/>
                    <a:pt x="13" y="23"/>
                  </a:cubicBezTo>
                  <a:cubicBezTo>
                    <a:pt x="13" y="25"/>
                    <a:pt x="11" y="26"/>
                    <a:pt x="9" y="25"/>
                  </a:cubicBezTo>
                  <a:cubicBezTo>
                    <a:pt x="8" y="25"/>
                    <a:pt x="6" y="25"/>
                    <a:pt x="4" y="25"/>
                  </a:cubicBezTo>
                  <a:cubicBezTo>
                    <a:pt x="4" y="25"/>
                    <a:pt x="4" y="25"/>
                    <a:pt x="3" y="26"/>
                  </a:cubicBezTo>
                  <a:cubicBezTo>
                    <a:pt x="3" y="28"/>
                    <a:pt x="3" y="30"/>
                    <a:pt x="5" y="32"/>
                  </a:cubicBezTo>
                  <a:cubicBezTo>
                    <a:pt x="6" y="33"/>
                    <a:pt x="7" y="38"/>
                    <a:pt x="5" y="39"/>
                  </a:cubicBezTo>
                  <a:cubicBezTo>
                    <a:pt x="3" y="39"/>
                    <a:pt x="0" y="41"/>
                    <a:pt x="0" y="43"/>
                  </a:cubicBezTo>
                  <a:cubicBezTo>
                    <a:pt x="0" y="44"/>
                    <a:pt x="4" y="45"/>
                    <a:pt x="3" y="47"/>
                  </a:cubicBezTo>
                  <a:cubicBezTo>
                    <a:pt x="3" y="48"/>
                    <a:pt x="3" y="50"/>
                    <a:pt x="3" y="51"/>
                  </a:cubicBezTo>
                  <a:cubicBezTo>
                    <a:pt x="4" y="51"/>
                    <a:pt x="6" y="52"/>
                    <a:pt x="7" y="50"/>
                  </a:cubicBezTo>
                  <a:cubicBezTo>
                    <a:pt x="9" y="49"/>
                    <a:pt x="9" y="47"/>
                    <a:pt x="13" y="47"/>
                  </a:cubicBezTo>
                  <a:cubicBezTo>
                    <a:pt x="16" y="47"/>
                    <a:pt x="25" y="47"/>
                    <a:pt x="26" y="49"/>
                  </a:cubicBezTo>
                  <a:cubicBezTo>
                    <a:pt x="28" y="50"/>
                    <a:pt x="32" y="49"/>
                    <a:pt x="34" y="50"/>
                  </a:cubicBezTo>
                  <a:cubicBezTo>
                    <a:pt x="36" y="51"/>
                    <a:pt x="39" y="52"/>
                    <a:pt x="39" y="51"/>
                  </a:cubicBezTo>
                  <a:cubicBezTo>
                    <a:pt x="39" y="50"/>
                    <a:pt x="42" y="52"/>
                    <a:pt x="44" y="51"/>
                  </a:cubicBezTo>
                  <a:cubicBezTo>
                    <a:pt x="47" y="50"/>
                    <a:pt x="48" y="54"/>
                    <a:pt x="50" y="53"/>
                  </a:cubicBezTo>
                  <a:cubicBezTo>
                    <a:pt x="51" y="52"/>
                    <a:pt x="56" y="52"/>
                    <a:pt x="57" y="53"/>
                  </a:cubicBezTo>
                  <a:cubicBezTo>
                    <a:pt x="58" y="55"/>
                    <a:pt x="58" y="52"/>
                    <a:pt x="58" y="51"/>
                  </a:cubicBezTo>
                  <a:cubicBezTo>
                    <a:pt x="58" y="49"/>
                    <a:pt x="63" y="45"/>
                    <a:pt x="63" y="45"/>
                  </a:cubicBezTo>
                  <a:cubicBezTo>
                    <a:pt x="63" y="45"/>
                    <a:pt x="66" y="45"/>
                    <a:pt x="68" y="44"/>
                  </a:cubicBezTo>
                  <a:cubicBezTo>
                    <a:pt x="68" y="44"/>
                    <a:pt x="68" y="43"/>
                    <a:pt x="67" y="41"/>
                  </a:cubicBezTo>
                  <a:cubicBezTo>
                    <a:pt x="66" y="37"/>
                    <a:pt x="65" y="35"/>
                    <a:pt x="66" y="34"/>
                  </a:cubicBezTo>
                  <a:cubicBezTo>
                    <a:pt x="67" y="32"/>
                    <a:pt x="70" y="35"/>
                    <a:pt x="72" y="34"/>
                  </a:cubicBezTo>
                  <a:cubicBezTo>
                    <a:pt x="73" y="34"/>
                    <a:pt x="76" y="32"/>
                    <a:pt x="76" y="31"/>
                  </a:cubicBezTo>
                  <a:cubicBezTo>
                    <a:pt x="75" y="29"/>
                    <a:pt x="73" y="27"/>
                    <a:pt x="71" y="2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5" name="Google Shape;325;p25"/>
            <p:cNvSpPr/>
            <p:nvPr/>
          </p:nvSpPr>
          <p:spPr>
            <a:xfrm>
              <a:off x="4786313" y="1662113"/>
              <a:ext cx="168275" cy="79375"/>
            </a:xfrm>
            <a:custGeom>
              <a:avLst/>
              <a:gdLst/>
              <a:ahLst/>
              <a:cxnLst/>
              <a:rect l="l" t="t" r="r" b="b"/>
              <a:pathLst>
                <a:path w="60" h="28" extrusionOk="0">
                  <a:moveTo>
                    <a:pt x="20" y="20"/>
                  </a:moveTo>
                  <a:cubicBezTo>
                    <a:pt x="23" y="20"/>
                    <a:pt x="28" y="21"/>
                    <a:pt x="31" y="20"/>
                  </a:cubicBezTo>
                  <a:cubicBezTo>
                    <a:pt x="34" y="19"/>
                    <a:pt x="34" y="22"/>
                    <a:pt x="35" y="22"/>
                  </a:cubicBezTo>
                  <a:cubicBezTo>
                    <a:pt x="37" y="21"/>
                    <a:pt x="41" y="24"/>
                    <a:pt x="43" y="26"/>
                  </a:cubicBezTo>
                  <a:cubicBezTo>
                    <a:pt x="44" y="27"/>
                    <a:pt x="46" y="27"/>
                    <a:pt x="47" y="28"/>
                  </a:cubicBezTo>
                  <a:cubicBezTo>
                    <a:pt x="47" y="28"/>
                    <a:pt x="48" y="27"/>
                    <a:pt x="49" y="27"/>
                  </a:cubicBezTo>
                  <a:cubicBezTo>
                    <a:pt x="51" y="25"/>
                    <a:pt x="52" y="26"/>
                    <a:pt x="54" y="26"/>
                  </a:cubicBezTo>
                  <a:cubicBezTo>
                    <a:pt x="56" y="26"/>
                    <a:pt x="56" y="24"/>
                    <a:pt x="57" y="23"/>
                  </a:cubicBezTo>
                  <a:cubicBezTo>
                    <a:pt x="58" y="22"/>
                    <a:pt x="59" y="22"/>
                    <a:pt x="60" y="22"/>
                  </a:cubicBezTo>
                  <a:cubicBezTo>
                    <a:pt x="59" y="21"/>
                    <a:pt x="59" y="18"/>
                    <a:pt x="58" y="17"/>
                  </a:cubicBezTo>
                  <a:cubicBezTo>
                    <a:pt x="57" y="16"/>
                    <a:pt x="55" y="14"/>
                    <a:pt x="55" y="12"/>
                  </a:cubicBezTo>
                  <a:cubicBezTo>
                    <a:pt x="56" y="11"/>
                    <a:pt x="56" y="9"/>
                    <a:pt x="55" y="8"/>
                  </a:cubicBezTo>
                  <a:cubicBezTo>
                    <a:pt x="54" y="7"/>
                    <a:pt x="53" y="7"/>
                    <a:pt x="53" y="6"/>
                  </a:cubicBezTo>
                  <a:cubicBezTo>
                    <a:pt x="50" y="6"/>
                    <a:pt x="46" y="5"/>
                    <a:pt x="46" y="5"/>
                  </a:cubicBezTo>
                  <a:cubicBezTo>
                    <a:pt x="44" y="6"/>
                    <a:pt x="38" y="1"/>
                    <a:pt x="37" y="1"/>
                  </a:cubicBezTo>
                  <a:cubicBezTo>
                    <a:pt x="37" y="0"/>
                    <a:pt x="33" y="0"/>
                    <a:pt x="29" y="1"/>
                  </a:cubicBezTo>
                  <a:cubicBezTo>
                    <a:pt x="27" y="3"/>
                    <a:pt x="28" y="5"/>
                    <a:pt x="28" y="9"/>
                  </a:cubicBezTo>
                  <a:cubicBezTo>
                    <a:pt x="28" y="13"/>
                    <a:pt x="24" y="12"/>
                    <a:pt x="22" y="12"/>
                  </a:cubicBezTo>
                  <a:cubicBezTo>
                    <a:pt x="19" y="12"/>
                    <a:pt x="16" y="5"/>
                    <a:pt x="14" y="3"/>
                  </a:cubicBezTo>
                  <a:cubicBezTo>
                    <a:pt x="13" y="2"/>
                    <a:pt x="9" y="5"/>
                    <a:pt x="7" y="7"/>
                  </a:cubicBezTo>
                  <a:cubicBezTo>
                    <a:pt x="4" y="9"/>
                    <a:pt x="5" y="12"/>
                    <a:pt x="3" y="13"/>
                  </a:cubicBezTo>
                  <a:cubicBezTo>
                    <a:pt x="2" y="15"/>
                    <a:pt x="0" y="18"/>
                    <a:pt x="2" y="21"/>
                  </a:cubicBezTo>
                  <a:cubicBezTo>
                    <a:pt x="2" y="21"/>
                    <a:pt x="2" y="21"/>
                    <a:pt x="2" y="22"/>
                  </a:cubicBezTo>
                  <a:cubicBezTo>
                    <a:pt x="5" y="21"/>
                    <a:pt x="7" y="21"/>
                    <a:pt x="9" y="20"/>
                  </a:cubicBezTo>
                  <a:cubicBezTo>
                    <a:pt x="11" y="18"/>
                    <a:pt x="18" y="20"/>
                    <a:pt x="20" y="2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6" name="Google Shape;326;p25"/>
            <p:cNvSpPr/>
            <p:nvPr/>
          </p:nvSpPr>
          <p:spPr>
            <a:xfrm>
              <a:off x="4786313" y="1712913"/>
              <a:ext cx="131763" cy="84138"/>
            </a:xfrm>
            <a:custGeom>
              <a:avLst/>
              <a:gdLst/>
              <a:ahLst/>
              <a:cxnLst/>
              <a:rect l="l" t="t" r="r" b="b"/>
              <a:pathLst>
                <a:path w="47" h="30" extrusionOk="0">
                  <a:moveTo>
                    <a:pt x="7" y="15"/>
                  </a:moveTo>
                  <a:cubicBezTo>
                    <a:pt x="8" y="16"/>
                    <a:pt x="11" y="17"/>
                    <a:pt x="12" y="17"/>
                  </a:cubicBezTo>
                  <a:cubicBezTo>
                    <a:pt x="13" y="16"/>
                    <a:pt x="16" y="18"/>
                    <a:pt x="16" y="19"/>
                  </a:cubicBezTo>
                  <a:cubicBezTo>
                    <a:pt x="16" y="21"/>
                    <a:pt x="15" y="25"/>
                    <a:pt x="16" y="25"/>
                  </a:cubicBezTo>
                  <a:cubicBezTo>
                    <a:pt x="17" y="25"/>
                    <a:pt x="22" y="27"/>
                    <a:pt x="23" y="29"/>
                  </a:cubicBezTo>
                  <a:cubicBezTo>
                    <a:pt x="25" y="29"/>
                    <a:pt x="27" y="29"/>
                    <a:pt x="28" y="29"/>
                  </a:cubicBezTo>
                  <a:cubicBezTo>
                    <a:pt x="30" y="30"/>
                    <a:pt x="32" y="29"/>
                    <a:pt x="32" y="27"/>
                  </a:cubicBezTo>
                  <a:cubicBezTo>
                    <a:pt x="33" y="26"/>
                    <a:pt x="37" y="26"/>
                    <a:pt x="38" y="26"/>
                  </a:cubicBezTo>
                  <a:cubicBezTo>
                    <a:pt x="39" y="26"/>
                    <a:pt x="39" y="23"/>
                    <a:pt x="39" y="22"/>
                  </a:cubicBezTo>
                  <a:cubicBezTo>
                    <a:pt x="39" y="21"/>
                    <a:pt x="41" y="19"/>
                    <a:pt x="43" y="18"/>
                  </a:cubicBezTo>
                  <a:cubicBezTo>
                    <a:pt x="44" y="18"/>
                    <a:pt x="44" y="16"/>
                    <a:pt x="46" y="16"/>
                  </a:cubicBezTo>
                  <a:cubicBezTo>
                    <a:pt x="47" y="16"/>
                    <a:pt x="47" y="14"/>
                    <a:pt x="46" y="13"/>
                  </a:cubicBezTo>
                  <a:cubicBezTo>
                    <a:pt x="46" y="12"/>
                    <a:pt x="47" y="11"/>
                    <a:pt x="47" y="10"/>
                  </a:cubicBezTo>
                  <a:cubicBezTo>
                    <a:pt x="46" y="9"/>
                    <a:pt x="44" y="9"/>
                    <a:pt x="43" y="8"/>
                  </a:cubicBezTo>
                  <a:cubicBezTo>
                    <a:pt x="41" y="6"/>
                    <a:pt x="37" y="3"/>
                    <a:pt x="35" y="4"/>
                  </a:cubicBezTo>
                  <a:cubicBezTo>
                    <a:pt x="34" y="4"/>
                    <a:pt x="34" y="1"/>
                    <a:pt x="31" y="2"/>
                  </a:cubicBezTo>
                  <a:cubicBezTo>
                    <a:pt x="28" y="3"/>
                    <a:pt x="23" y="2"/>
                    <a:pt x="20" y="2"/>
                  </a:cubicBezTo>
                  <a:cubicBezTo>
                    <a:pt x="18" y="2"/>
                    <a:pt x="11" y="0"/>
                    <a:pt x="9" y="2"/>
                  </a:cubicBezTo>
                  <a:cubicBezTo>
                    <a:pt x="7" y="3"/>
                    <a:pt x="5" y="3"/>
                    <a:pt x="2" y="4"/>
                  </a:cubicBezTo>
                  <a:cubicBezTo>
                    <a:pt x="4" y="7"/>
                    <a:pt x="3" y="10"/>
                    <a:pt x="2" y="12"/>
                  </a:cubicBezTo>
                  <a:cubicBezTo>
                    <a:pt x="0" y="14"/>
                    <a:pt x="1" y="14"/>
                    <a:pt x="2" y="14"/>
                  </a:cubicBezTo>
                  <a:cubicBezTo>
                    <a:pt x="4" y="14"/>
                    <a:pt x="6" y="14"/>
                    <a:pt x="7" y="1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7" name="Google Shape;327;p25"/>
            <p:cNvSpPr/>
            <p:nvPr/>
          </p:nvSpPr>
          <p:spPr>
            <a:xfrm>
              <a:off x="4465638" y="1982788"/>
              <a:ext cx="103188" cy="57150"/>
            </a:xfrm>
            <a:custGeom>
              <a:avLst/>
              <a:gdLst/>
              <a:ahLst/>
              <a:cxnLst/>
              <a:rect l="l" t="t" r="r" b="b"/>
              <a:pathLst>
                <a:path w="37" h="20" extrusionOk="0">
                  <a:moveTo>
                    <a:pt x="33" y="8"/>
                  </a:moveTo>
                  <a:cubicBezTo>
                    <a:pt x="31" y="9"/>
                    <a:pt x="29" y="6"/>
                    <a:pt x="29" y="6"/>
                  </a:cubicBezTo>
                  <a:cubicBezTo>
                    <a:pt x="29" y="5"/>
                    <a:pt x="28" y="3"/>
                    <a:pt x="29" y="2"/>
                  </a:cubicBezTo>
                  <a:cubicBezTo>
                    <a:pt x="27" y="2"/>
                    <a:pt x="25" y="1"/>
                    <a:pt x="24" y="0"/>
                  </a:cubicBezTo>
                  <a:cubicBezTo>
                    <a:pt x="22" y="0"/>
                    <a:pt x="20" y="0"/>
                    <a:pt x="19" y="0"/>
                  </a:cubicBezTo>
                  <a:cubicBezTo>
                    <a:pt x="17" y="1"/>
                    <a:pt x="14" y="1"/>
                    <a:pt x="12" y="1"/>
                  </a:cubicBezTo>
                  <a:cubicBezTo>
                    <a:pt x="12" y="1"/>
                    <a:pt x="11" y="2"/>
                    <a:pt x="11" y="2"/>
                  </a:cubicBezTo>
                  <a:cubicBezTo>
                    <a:pt x="9" y="2"/>
                    <a:pt x="7" y="4"/>
                    <a:pt x="7" y="5"/>
                  </a:cubicBezTo>
                  <a:cubicBezTo>
                    <a:pt x="6" y="7"/>
                    <a:pt x="2" y="9"/>
                    <a:pt x="1" y="12"/>
                  </a:cubicBezTo>
                  <a:cubicBezTo>
                    <a:pt x="0" y="15"/>
                    <a:pt x="1" y="16"/>
                    <a:pt x="2" y="14"/>
                  </a:cubicBezTo>
                  <a:cubicBezTo>
                    <a:pt x="4" y="12"/>
                    <a:pt x="6" y="13"/>
                    <a:pt x="6" y="15"/>
                  </a:cubicBezTo>
                  <a:cubicBezTo>
                    <a:pt x="6" y="16"/>
                    <a:pt x="8" y="17"/>
                    <a:pt x="7" y="19"/>
                  </a:cubicBezTo>
                  <a:cubicBezTo>
                    <a:pt x="7" y="19"/>
                    <a:pt x="7" y="19"/>
                    <a:pt x="7" y="19"/>
                  </a:cubicBezTo>
                  <a:cubicBezTo>
                    <a:pt x="10" y="19"/>
                    <a:pt x="13" y="18"/>
                    <a:pt x="14" y="18"/>
                  </a:cubicBezTo>
                  <a:cubicBezTo>
                    <a:pt x="16" y="18"/>
                    <a:pt x="18" y="13"/>
                    <a:pt x="18" y="13"/>
                  </a:cubicBezTo>
                  <a:cubicBezTo>
                    <a:pt x="19" y="12"/>
                    <a:pt x="21" y="16"/>
                    <a:pt x="23" y="18"/>
                  </a:cubicBezTo>
                  <a:cubicBezTo>
                    <a:pt x="25" y="20"/>
                    <a:pt x="25" y="17"/>
                    <a:pt x="25" y="15"/>
                  </a:cubicBezTo>
                  <a:cubicBezTo>
                    <a:pt x="25" y="14"/>
                    <a:pt x="27" y="13"/>
                    <a:pt x="28" y="14"/>
                  </a:cubicBezTo>
                  <a:cubicBezTo>
                    <a:pt x="29" y="14"/>
                    <a:pt x="32" y="14"/>
                    <a:pt x="32" y="13"/>
                  </a:cubicBezTo>
                  <a:cubicBezTo>
                    <a:pt x="32" y="11"/>
                    <a:pt x="33" y="12"/>
                    <a:pt x="34" y="12"/>
                  </a:cubicBezTo>
                  <a:cubicBezTo>
                    <a:pt x="35" y="12"/>
                    <a:pt x="35" y="10"/>
                    <a:pt x="35" y="10"/>
                  </a:cubicBezTo>
                  <a:cubicBezTo>
                    <a:pt x="37" y="8"/>
                    <a:pt x="37" y="8"/>
                    <a:pt x="37" y="8"/>
                  </a:cubicBezTo>
                  <a:cubicBezTo>
                    <a:pt x="36" y="8"/>
                    <a:pt x="34" y="7"/>
                    <a:pt x="33" y="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8" name="Google Shape;328;p25"/>
            <p:cNvSpPr/>
            <p:nvPr/>
          </p:nvSpPr>
          <p:spPr>
            <a:xfrm>
              <a:off x="4465638" y="1768475"/>
              <a:ext cx="201613" cy="225425"/>
            </a:xfrm>
            <a:custGeom>
              <a:avLst/>
              <a:gdLst/>
              <a:ahLst/>
              <a:cxnLst/>
              <a:rect l="l" t="t" r="r" b="b"/>
              <a:pathLst>
                <a:path w="72" h="81" extrusionOk="0">
                  <a:moveTo>
                    <a:pt x="9" y="21"/>
                  </a:moveTo>
                  <a:cubicBezTo>
                    <a:pt x="7" y="24"/>
                    <a:pt x="4" y="24"/>
                    <a:pt x="5" y="25"/>
                  </a:cubicBezTo>
                  <a:cubicBezTo>
                    <a:pt x="5" y="25"/>
                    <a:pt x="8" y="28"/>
                    <a:pt x="7" y="29"/>
                  </a:cubicBezTo>
                  <a:cubicBezTo>
                    <a:pt x="7" y="30"/>
                    <a:pt x="6" y="29"/>
                    <a:pt x="6" y="32"/>
                  </a:cubicBezTo>
                  <a:cubicBezTo>
                    <a:pt x="6" y="34"/>
                    <a:pt x="2" y="34"/>
                    <a:pt x="1" y="34"/>
                  </a:cubicBezTo>
                  <a:cubicBezTo>
                    <a:pt x="0" y="34"/>
                    <a:pt x="1" y="36"/>
                    <a:pt x="1" y="38"/>
                  </a:cubicBezTo>
                  <a:cubicBezTo>
                    <a:pt x="0" y="39"/>
                    <a:pt x="0" y="43"/>
                    <a:pt x="0" y="44"/>
                  </a:cubicBezTo>
                  <a:cubicBezTo>
                    <a:pt x="0" y="45"/>
                    <a:pt x="2" y="48"/>
                    <a:pt x="2" y="49"/>
                  </a:cubicBezTo>
                  <a:cubicBezTo>
                    <a:pt x="2" y="50"/>
                    <a:pt x="0" y="51"/>
                    <a:pt x="0" y="52"/>
                  </a:cubicBezTo>
                  <a:cubicBezTo>
                    <a:pt x="1" y="53"/>
                    <a:pt x="2" y="54"/>
                    <a:pt x="3" y="59"/>
                  </a:cubicBezTo>
                  <a:cubicBezTo>
                    <a:pt x="4" y="59"/>
                    <a:pt x="4" y="59"/>
                    <a:pt x="5" y="60"/>
                  </a:cubicBezTo>
                  <a:cubicBezTo>
                    <a:pt x="6" y="61"/>
                    <a:pt x="7" y="62"/>
                    <a:pt x="10" y="62"/>
                  </a:cubicBezTo>
                  <a:cubicBezTo>
                    <a:pt x="12" y="62"/>
                    <a:pt x="13" y="64"/>
                    <a:pt x="14" y="64"/>
                  </a:cubicBezTo>
                  <a:cubicBezTo>
                    <a:pt x="15" y="63"/>
                    <a:pt x="18" y="64"/>
                    <a:pt x="16" y="66"/>
                  </a:cubicBezTo>
                  <a:cubicBezTo>
                    <a:pt x="13" y="68"/>
                    <a:pt x="13" y="71"/>
                    <a:pt x="12" y="73"/>
                  </a:cubicBezTo>
                  <a:cubicBezTo>
                    <a:pt x="12" y="74"/>
                    <a:pt x="12" y="76"/>
                    <a:pt x="12" y="78"/>
                  </a:cubicBezTo>
                  <a:cubicBezTo>
                    <a:pt x="14" y="78"/>
                    <a:pt x="17" y="78"/>
                    <a:pt x="19" y="77"/>
                  </a:cubicBezTo>
                  <a:cubicBezTo>
                    <a:pt x="20" y="77"/>
                    <a:pt x="22" y="77"/>
                    <a:pt x="24" y="77"/>
                  </a:cubicBezTo>
                  <a:cubicBezTo>
                    <a:pt x="25" y="78"/>
                    <a:pt x="27" y="79"/>
                    <a:pt x="29" y="79"/>
                  </a:cubicBezTo>
                  <a:cubicBezTo>
                    <a:pt x="29" y="79"/>
                    <a:pt x="29" y="78"/>
                    <a:pt x="30" y="78"/>
                  </a:cubicBezTo>
                  <a:cubicBezTo>
                    <a:pt x="31" y="78"/>
                    <a:pt x="33" y="81"/>
                    <a:pt x="34" y="80"/>
                  </a:cubicBezTo>
                  <a:cubicBezTo>
                    <a:pt x="35" y="78"/>
                    <a:pt x="38" y="78"/>
                    <a:pt x="39" y="79"/>
                  </a:cubicBezTo>
                  <a:cubicBezTo>
                    <a:pt x="40" y="80"/>
                    <a:pt x="42" y="80"/>
                    <a:pt x="44" y="79"/>
                  </a:cubicBezTo>
                  <a:cubicBezTo>
                    <a:pt x="45" y="77"/>
                    <a:pt x="51" y="76"/>
                    <a:pt x="52" y="77"/>
                  </a:cubicBezTo>
                  <a:cubicBezTo>
                    <a:pt x="53" y="77"/>
                    <a:pt x="56" y="79"/>
                    <a:pt x="55" y="75"/>
                  </a:cubicBezTo>
                  <a:cubicBezTo>
                    <a:pt x="54" y="70"/>
                    <a:pt x="58" y="71"/>
                    <a:pt x="58" y="70"/>
                  </a:cubicBezTo>
                  <a:cubicBezTo>
                    <a:pt x="59" y="68"/>
                    <a:pt x="63" y="67"/>
                    <a:pt x="63" y="66"/>
                  </a:cubicBezTo>
                  <a:cubicBezTo>
                    <a:pt x="62" y="65"/>
                    <a:pt x="56" y="61"/>
                    <a:pt x="54" y="60"/>
                  </a:cubicBezTo>
                  <a:cubicBezTo>
                    <a:pt x="53" y="59"/>
                    <a:pt x="53" y="55"/>
                    <a:pt x="52" y="53"/>
                  </a:cubicBezTo>
                  <a:cubicBezTo>
                    <a:pt x="51" y="51"/>
                    <a:pt x="49" y="49"/>
                    <a:pt x="51" y="49"/>
                  </a:cubicBezTo>
                  <a:cubicBezTo>
                    <a:pt x="53" y="48"/>
                    <a:pt x="58" y="47"/>
                    <a:pt x="60" y="46"/>
                  </a:cubicBezTo>
                  <a:cubicBezTo>
                    <a:pt x="61" y="44"/>
                    <a:pt x="65" y="44"/>
                    <a:pt x="66" y="43"/>
                  </a:cubicBezTo>
                  <a:cubicBezTo>
                    <a:pt x="67" y="41"/>
                    <a:pt x="70" y="43"/>
                    <a:pt x="70" y="42"/>
                  </a:cubicBezTo>
                  <a:cubicBezTo>
                    <a:pt x="71" y="41"/>
                    <a:pt x="72" y="39"/>
                    <a:pt x="71" y="38"/>
                  </a:cubicBezTo>
                  <a:cubicBezTo>
                    <a:pt x="70" y="37"/>
                    <a:pt x="69" y="35"/>
                    <a:pt x="69" y="31"/>
                  </a:cubicBezTo>
                  <a:cubicBezTo>
                    <a:pt x="68" y="28"/>
                    <a:pt x="68" y="29"/>
                    <a:pt x="68" y="27"/>
                  </a:cubicBezTo>
                  <a:cubicBezTo>
                    <a:pt x="68" y="26"/>
                    <a:pt x="67" y="24"/>
                    <a:pt x="66" y="23"/>
                  </a:cubicBezTo>
                  <a:cubicBezTo>
                    <a:pt x="65" y="23"/>
                    <a:pt x="64" y="22"/>
                    <a:pt x="65" y="20"/>
                  </a:cubicBezTo>
                  <a:cubicBezTo>
                    <a:pt x="66" y="18"/>
                    <a:pt x="66" y="13"/>
                    <a:pt x="65" y="12"/>
                  </a:cubicBezTo>
                  <a:cubicBezTo>
                    <a:pt x="65" y="11"/>
                    <a:pt x="65" y="11"/>
                    <a:pt x="65" y="11"/>
                  </a:cubicBezTo>
                  <a:cubicBezTo>
                    <a:pt x="65" y="11"/>
                    <a:pt x="65" y="10"/>
                    <a:pt x="65" y="10"/>
                  </a:cubicBezTo>
                  <a:cubicBezTo>
                    <a:pt x="64" y="8"/>
                    <a:pt x="63" y="7"/>
                    <a:pt x="60" y="7"/>
                  </a:cubicBezTo>
                  <a:cubicBezTo>
                    <a:pt x="57" y="7"/>
                    <a:pt x="62" y="4"/>
                    <a:pt x="61" y="2"/>
                  </a:cubicBezTo>
                  <a:cubicBezTo>
                    <a:pt x="59" y="1"/>
                    <a:pt x="56" y="5"/>
                    <a:pt x="54" y="4"/>
                  </a:cubicBezTo>
                  <a:cubicBezTo>
                    <a:pt x="51" y="3"/>
                    <a:pt x="47" y="8"/>
                    <a:pt x="44" y="10"/>
                  </a:cubicBezTo>
                  <a:cubicBezTo>
                    <a:pt x="42" y="12"/>
                    <a:pt x="38" y="9"/>
                    <a:pt x="40" y="7"/>
                  </a:cubicBezTo>
                  <a:cubicBezTo>
                    <a:pt x="42" y="4"/>
                    <a:pt x="40" y="4"/>
                    <a:pt x="37" y="5"/>
                  </a:cubicBezTo>
                  <a:cubicBezTo>
                    <a:pt x="35" y="6"/>
                    <a:pt x="31" y="5"/>
                    <a:pt x="32" y="2"/>
                  </a:cubicBezTo>
                  <a:cubicBezTo>
                    <a:pt x="32" y="2"/>
                    <a:pt x="31" y="1"/>
                    <a:pt x="31" y="0"/>
                  </a:cubicBezTo>
                  <a:cubicBezTo>
                    <a:pt x="30" y="1"/>
                    <a:pt x="29" y="1"/>
                    <a:pt x="28" y="0"/>
                  </a:cubicBezTo>
                  <a:cubicBezTo>
                    <a:pt x="27" y="0"/>
                    <a:pt x="24" y="0"/>
                    <a:pt x="21" y="0"/>
                  </a:cubicBezTo>
                  <a:cubicBezTo>
                    <a:pt x="22" y="1"/>
                    <a:pt x="23" y="2"/>
                    <a:pt x="22" y="4"/>
                  </a:cubicBezTo>
                  <a:cubicBezTo>
                    <a:pt x="21" y="6"/>
                    <a:pt x="23" y="7"/>
                    <a:pt x="24" y="10"/>
                  </a:cubicBezTo>
                  <a:cubicBezTo>
                    <a:pt x="26" y="13"/>
                    <a:pt x="21" y="12"/>
                    <a:pt x="21" y="14"/>
                  </a:cubicBezTo>
                  <a:cubicBezTo>
                    <a:pt x="21" y="16"/>
                    <a:pt x="16" y="14"/>
                    <a:pt x="15" y="13"/>
                  </a:cubicBezTo>
                  <a:cubicBezTo>
                    <a:pt x="13" y="12"/>
                    <a:pt x="9" y="13"/>
                    <a:pt x="9" y="14"/>
                  </a:cubicBezTo>
                  <a:cubicBezTo>
                    <a:pt x="9" y="14"/>
                    <a:pt x="9" y="15"/>
                    <a:pt x="9" y="15"/>
                  </a:cubicBezTo>
                  <a:cubicBezTo>
                    <a:pt x="9" y="18"/>
                    <a:pt x="10" y="20"/>
                    <a:pt x="9" y="21"/>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9" name="Google Shape;329;p25"/>
            <p:cNvSpPr/>
            <p:nvPr/>
          </p:nvSpPr>
          <p:spPr>
            <a:xfrm>
              <a:off x="4792663" y="1222375"/>
              <a:ext cx="236538" cy="376238"/>
            </a:xfrm>
            <a:custGeom>
              <a:avLst/>
              <a:gdLst/>
              <a:ahLst/>
              <a:cxnLst/>
              <a:rect l="l" t="t" r="r" b="b"/>
              <a:pathLst>
                <a:path w="85" h="135" extrusionOk="0">
                  <a:moveTo>
                    <a:pt x="72" y="113"/>
                  </a:moveTo>
                  <a:cubicBezTo>
                    <a:pt x="74" y="109"/>
                    <a:pt x="82" y="106"/>
                    <a:pt x="84" y="102"/>
                  </a:cubicBezTo>
                  <a:cubicBezTo>
                    <a:pt x="84" y="100"/>
                    <a:pt x="85" y="99"/>
                    <a:pt x="82" y="96"/>
                  </a:cubicBezTo>
                  <a:cubicBezTo>
                    <a:pt x="78" y="92"/>
                    <a:pt x="72" y="90"/>
                    <a:pt x="71" y="88"/>
                  </a:cubicBezTo>
                  <a:cubicBezTo>
                    <a:pt x="71" y="86"/>
                    <a:pt x="77" y="86"/>
                    <a:pt x="76" y="83"/>
                  </a:cubicBezTo>
                  <a:cubicBezTo>
                    <a:pt x="76" y="81"/>
                    <a:pt x="73" y="81"/>
                    <a:pt x="72" y="79"/>
                  </a:cubicBezTo>
                  <a:cubicBezTo>
                    <a:pt x="71" y="77"/>
                    <a:pt x="73" y="76"/>
                    <a:pt x="73" y="75"/>
                  </a:cubicBezTo>
                  <a:cubicBezTo>
                    <a:pt x="73" y="74"/>
                    <a:pt x="69" y="74"/>
                    <a:pt x="69" y="72"/>
                  </a:cubicBezTo>
                  <a:cubicBezTo>
                    <a:pt x="69" y="71"/>
                    <a:pt x="72" y="71"/>
                    <a:pt x="71" y="70"/>
                  </a:cubicBezTo>
                  <a:cubicBezTo>
                    <a:pt x="71" y="69"/>
                    <a:pt x="68" y="66"/>
                    <a:pt x="70" y="64"/>
                  </a:cubicBezTo>
                  <a:cubicBezTo>
                    <a:pt x="72" y="62"/>
                    <a:pt x="75" y="64"/>
                    <a:pt x="73" y="59"/>
                  </a:cubicBezTo>
                  <a:cubicBezTo>
                    <a:pt x="70" y="54"/>
                    <a:pt x="66" y="48"/>
                    <a:pt x="65" y="47"/>
                  </a:cubicBezTo>
                  <a:cubicBezTo>
                    <a:pt x="64" y="45"/>
                    <a:pt x="66" y="43"/>
                    <a:pt x="67" y="42"/>
                  </a:cubicBezTo>
                  <a:cubicBezTo>
                    <a:pt x="69" y="41"/>
                    <a:pt x="72" y="38"/>
                    <a:pt x="72" y="36"/>
                  </a:cubicBezTo>
                  <a:cubicBezTo>
                    <a:pt x="72" y="35"/>
                    <a:pt x="68" y="31"/>
                    <a:pt x="67" y="30"/>
                  </a:cubicBezTo>
                  <a:cubicBezTo>
                    <a:pt x="65" y="30"/>
                    <a:pt x="63" y="30"/>
                    <a:pt x="62" y="27"/>
                  </a:cubicBezTo>
                  <a:cubicBezTo>
                    <a:pt x="60" y="25"/>
                    <a:pt x="59" y="24"/>
                    <a:pt x="60" y="23"/>
                  </a:cubicBezTo>
                  <a:cubicBezTo>
                    <a:pt x="62" y="21"/>
                    <a:pt x="62" y="20"/>
                    <a:pt x="62" y="19"/>
                  </a:cubicBezTo>
                  <a:cubicBezTo>
                    <a:pt x="62" y="17"/>
                    <a:pt x="64" y="18"/>
                    <a:pt x="65" y="16"/>
                  </a:cubicBezTo>
                  <a:cubicBezTo>
                    <a:pt x="65" y="15"/>
                    <a:pt x="66" y="14"/>
                    <a:pt x="66" y="13"/>
                  </a:cubicBezTo>
                  <a:cubicBezTo>
                    <a:pt x="66" y="12"/>
                    <a:pt x="67" y="10"/>
                    <a:pt x="66" y="9"/>
                  </a:cubicBezTo>
                  <a:cubicBezTo>
                    <a:pt x="66" y="7"/>
                    <a:pt x="60" y="6"/>
                    <a:pt x="58" y="3"/>
                  </a:cubicBezTo>
                  <a:cubicBezTo>
                    <a:pt x="57" y="0"/>
                    <a:pt x="53" y="2"/>
                    <a:pt x="52" y="3"/>
                  </a:cubicBezTo>
                  <a:cubicBezTo>
                    <a:pt x="50" y="5"/>
                    <a:pt x="44" y="3"/>
                    <a:pt x="44" y="5"/>
                  </a:cubicBezTo>
                  <a:cubicBezTo>
                    <a:pt x="44" y="7"/>
                    <a:pt x="39" y="8"/>
                    <a:pt x="39" y="10"/>
                  </a:cubicBezTo>
                  <a:cubicBezTo>
                    <a:pt x="39" y="13"/>
                    <a:pt x="41" y="18"/>
                    <a:pt x="37" y="17"/>
                  </a:cubicBezTo>
                  <a:cubicBezTo>
                    <a:pt x="33" y="17"/>
                    <a:pt x="36" y="19"/>
                    <a:pt x="34" y="22"/>
                  </a:cubicBezTo>
                  <a:cubicBezTo>
                    <a:pt x="31" y="25"/>
                    <a:pt x="31" y="20"/>
                    <a:pt x="29" y="21"/>
                  </a:cubicBezTo>
                  <a:cubicBezTo>
                    <a:pt x="27" y="21"/>
                    <a:pt x="24" y="18"/>
                    <a:pt x="23" y="20"/>
                  </a:cubicBezTo>
                  <a:cubicBezTo>
                    <a:pt x="22" y="22"/>
                    <a:pt x="18" y="21"/>
                    <a:pt x="14" y="20"/>
                  </a:cubicBezTo>
                  <a:cubicBezTo>
                    <a:pt x="10" y="19"/>
                    <a:pt x="8" y="14"/>
                    <a:pt x="5" y="13"/>
                  </a:cubicBezTo>
                  <a:cubicBezTo>
                    <a:pt x="3" y="13"/>
                    <a:pt x="1" y="15"/>
                    <a:pt x="0" y="17"/>
                  </a:cubicBezTo>
                  <a:cubicBezTo>
                    <a:pt x="3" y="19"/>
                    <a:pt x="5" y="22"/>
                    <a:pt x="9" y="24"/>
                  </a:cubicBezTo>
                  <a:cubicBezTo>
                    <a:pt x="13" y="26"/>
                    <a:pt x="21" y="28"/>
                    <a:pt x="20" y="31"/>
                  </a:cubicBezTo>
                  <a:cubicBezTo>
                    <a:pt x="20" y="33"/>
                    <a:pt x="19" y="37"/>
                    <a:pt x="21" y="38"/>
                  </a:cubicBezTo>
                  <a:cubicBezTo>
                    <a:pt x="23" y="39"/>
                    <a:pt x="20" y="44"/>
                    <a:pt x="23" y="45"/>
                  </a:cubicBezTo>
                  <a:cubicBezTo>
                    <a:pt x="25" y="47"/>
                    <a:pt x="24" y="52"/>
                    <a:pt x="22" y="52"/>
                  </a:cubicBezTo>
                  <a:cubicBezTo>
                    <a:pt x="20" y="52"/>
                    <a:pt x="23" y="55"/>
                    <a:pt x="24" y="57"/>
                  </a:cubicBezTo>
                  <a:cubicBezTo>
                    <a:pt x="24" y="57"/>
                    <a:pt x="25" y="59"/>
                    <a:pt x="25" y="61"/>
                  </a:cubicBezTo>
                  <a:cubicBezTo>
                    <a:pt x="27" y="61"/>
                    <a:pt x="29" y="62"/>
                    <a:pt x="31" y="63"/>
                  </a:cubicBezTo>
                  <a:cubicBezTo>
                    <a:pt x="35" y="65"/>
                    <a:pt x="34" y="67"/>
                    <a:pt x="34" y="69"/>
                  </a:cubicBezTo>
                  <a:cubicBezTo>
                    <a:pt x="34" y="72"/>
                    <a:pt x="34" y="73"/>
                    <a:pt x="33" y="72"/>
                  </a:cubicBezTo>
                  <a:cubicBezTo>
                    <a:pt x="31" y="71"/>
                    <a:pt x="29" y="72"/>
                    <a:pt x="28" y="76"/>
                  </a:cubicBezTo>
                  <a:cubicBezTo>
                    <a:pt x="27" y="79"/>
                    <a:pt x="23" y="84"/>
                    <a:pt x="20" y="84"/>
                  </a:cubicBezTo>
                  <a:cubicBezTo>
                    <a:pt x="17" y="84"/>
                    <a:pt x="18" y="87"/>
                    <a:pt x="15" y="88"/>
                  </a:cubicBezTo>
                  <a:cubicBezTo>
                    <a:pt x="13" y="88"/>
                    <a:pt x="11" y="89"/>
                    <a:pt x="11" y="92"/>
                  </a:cubicBezTo>
                  <a:cubicBezTo>
                    <a:pt x="11" y="94"/>
                    <a:pt x="8" y="95"/>
                    <a:pt x="5" y="95"/>
                  </a:cubicBezTo>
                  <a:cubicBezTo>
                    <a:pt x="3" y="95"/>
                    <a:pt x="4" y="99"/>
                    <a:pt x="2" y="100"/>
                  </a:cubicBezTo>
                  <a:cubicBezTo>
                    <a:pt x="0" y="101"/>
                    <a:pt x="0" y="102"/>
                    <a:pt x="2" y="104"/>
                  </a:cubicBezTo>
                  <a:cubicBezTo>
                    <a:pt x="4" y="107"/>
                    <a:pt x="2" y="108"/>
                    <a:pt x="3" y="110"/>
                  </a:cubicBezTo>
                  <a:cubicBezTo>
                    <a:pt x="4" y="112"/>
                    <a:pt x="6" y="115"/>
                    <a:pt x="4" y="119"/>
                  </a:cubicBezTo>
                  <a:cubicBezTo>
                    <a:pt x="3" y="123"/>
                    <a:pt x="1" y="128"/>
                    <a:pt x="2" y="127"/>
                  </a:cubicBezTo>
                  <a:cubicBezTo>
                    <a:pt x="4" y="127"/>
                    <a:pt x="7" y="131"/>
                    <a:pt x="10" y="130"/>
                  </a:cubicBezTo>
                  <a:cubicBezTo>
                    <a:pt x="12" y="130"/>
                    <a:pt x="12" y="134"/>
                    <a:pt x="15" y="133"/>
                  </a:cubicBezTo>
                  <a:cubicBezTo>
                    <a:pt x="17" y="132"/>
                    <a:pt x="17" y="135"/>
                    <a:pt x="23" y="135"/>
                  </a:cubicBezTo>
                  <a:cubicBezTo>
                    <a:pt x="30" y="135"/>
                    <a:pt x="43" y="129"/>
                    <a:pt x="48" y="129"/>
                  </a:cubicBezTo>
                  <a:cubicBezTo>
                    <a:pt x="51" y="129"/>
                    <a:pt x="54" y="129"/>
                    <a:pt x="56" y="128"/>
                  </a:cubicBezTo>
                  <a:cubicBezTo>
                    <a:pt x="57" y="127"/>
                    <a:pt x="58" y="125"/>
                    <a:pt x="59" y="123"/>
                  </a:cubicBezTo>
                  <a:cubicBezTo>
                    <a:pt x="63" y="120"/>
                    <a:pt x="70" y="118"/>
                    <a:pt x="72" y="11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0" name="Google Shape;330;p25"/>
            <p:cNvSpPr/>
            <p:nvPr/>
          </p:nvSpPr>
          <p:spPr>
            <a:xfrm>
              <a:off x="5094288" y="2398713"/>
              <a:ext cx="471488" cy="379413"/>
            </a:xfrm>
            <a:custGeom>
              <a:avLst/>
              <a:gdLst/>
              <a:ahLst/>
              <a:cxnLst/>
              <a:rect l="l" t="t" r="r" b="b"/>
              <a:pathLst>
                <a:path w="169" h="136" extrusionOk="0">
                  <a:moveTo>
                    <a:pt x="101" y="29"/>
                  </a:moveTo>
                  <a:cubicBezTo>
                    <a:pt x="101" y="29"/>
                    <a:pt x="89" y="27"/>
                    <a:pt x="87" y="27"/>
                  </a:cubicBezTo>
                  <a:cubicBezTo>
                    <a:pt x="85" y="27"/>
                    <a:pt x="80" y="26"/>
                    <a:pt x="78" y="24"/>
                  </a:cubicBezTo>
                  <a:cubicBezTo>
                    <a:pt x="75" y="21"/>
                    <a:pt x="61" y="11"/>
                    <a:pt x="58" y="10"/>
                  </a:cubicBezTo>
                  <a:cubicBezTo>
                    <a:pt x="56" y="8"/>
                    <a:pt x="45" y="1"/>
                    <a:pt x="42" y="0"/>
                  </a:cubicBezTo>
                  <a:cubicBezTo>
                    <a:pt x="39" y="0"/>
                    <a:pt x="39" y="0"/>
                    <a:pt x="36" y="0"/>
                  </a:cubicBezTo>
                  <a:cubicBezTo>
                    <a:pt x="32" y="0"/>
                    <a:pt x="34" y="3"/>
                    <a:pt x="27" y="3"/>
                  </a:cubicBezTo>
                  <a:cubicBezTo>
                    <a:pt x="21" y="3"/>
                    <a:pt x="18" y="7"/>
                    <a:pt x="19" y="8"/>
                  </a:cubicBezTo>
                  <a:cubicBezTo>
                    <a:pt x="21" y="9"/>
                    <a:pt x="27" y="14"/>
                    <a:pt x="26" y="15"/>
                  </a:cubicBezTo>
                  <a:cubicBezTo>
                    <a:pt x="24" y="16"/>
                    <a:pt x="23" y="19"/>
                    <a:pt x="21" y="19"/>
                  </a:cubicBezTo>
                  <a:cubicBezTo>
                    <a:pt x="18" y="19"/>
                    <a:pt x="16" y="19"/>
                    <a:pt x="16" y="21"/>
                  </a:cubicBezTo>
                  <a:cubicBezTo>
                    <a:pt x="16" y="23"/>
                    <a:pt x="12" y="26"/>
                    <a:pt x="9" y="26"/>
                  </a:cubicBezTo>
                  <a:cubicBezTo>
                    <a:pt x="8" y="26"/>
                    <a:pt x="4" y="24"/>
                    <a:pt x="1" y="22"/>
                  </a:cubicBezTo>
                  <a:cubicBezTo>
                    <a:pt x="0" y="25"/>
                    <a:pt x="0" y="25"/>
                    <a:pt x="0" y="25"/>
                  </a:cubicBezTo>
                  <a:cubicBezTo>
                    <a:pt x="0" y="27"/>
                    <a:pt x="0" y="27"/>
                    <a:pt x="0" y="27"/>
                  </a:cubicBezTo>
                  <a:cubicBezTo>
                    <a:pt x="1" y="28"/>
                    <a:pt x="0" y="35"/>
                    <a:pt x="2" y="36"/>
                  </a:cubicBezTo>
                  <a:cubicBezTo>
                    <a:pt x="3" y="37"/>
                    <a:pt x="4" y="40"/>
                    <a:pt x="8" y="44"/>
                  </a:cubicBezTo>
                  <a:cubicBezTo>
                    <a:pt x="12" y="48"/>
                    <a:pt x="20" y="59"/>
                    <a:pt x="20" y="62"/>
                  </a:cubicBezTo>
                  <a:cubicBezTo>
                    <a:pt x="20" y="65"/>
                    <a:pt x="21" y="68"/>
                    <a:pt x="26" y="71"/>
                  </a:cubicBezTo>
                  <a:cubicBezTo>
                    <a:pt x="31" y="74"/>
                    <a:pt x="31" y="78"/>
                    <a:pt x="33" y="80"/>
                  </a:cubicBezTo>
                  <a:cubicBezTo>
                    <a:pt x="36" y="82"/>
                    <a:pt x="35" y="84"/>
                    <a:pt x="35" y="89"/>
                  </a:cubicBezTo>
                  <a:cubicBezTo>
                    <a:pt x="35" y="94"/>
                    <a:pt x="37" y="100"/>
                    <a:pt x="42" y="102"/>
                  </a:cubicBezTo>
                  <a:cubicBezTo>
                    <a:pt x="46" y="105"/>
                    <a:pt x="49" y="108"/>
                    <a:pt x="51" y="113"/>
                  </a:cubicBezTo>
                  <a:cubicBezTo>
                    <a:pt x="53" y="118"/>
                    <a:pt x="56" y="122"/>
                    <a:pt x="58" y="125"/>
                  </a:cubicBezTo>
                  <a:cubicBezTo>
                    <a:pt x="61" y="128"/>
                    <a:pt x="60" y="129"/>
                    <a:pt x="61" y="131"/>
                  </a:cubicBezTo>
                  <a:cubicBezTo>
                    <a:pt x="62" y="132"/>
                    <a:pt x="63" y="134"/>
                    <a:pt x="64" y="136"/>
                  </a:cubicBezTo>
                  <a:cubicBezTo>
                    <a:pt x="66" y="135"/>
                    <a:pt x="67" y="134"/>
                    <a:pt x="67" y="134"/>
                  </a:cubicBezTo>
                  <a:cubicBezTo>
                    <a:pt x="68" y="133"/>
                    <a:pt x="67" y="131"/>
                    <a:pt x="67" y="130"/>
                  </a:cubicBezTo>
                  <a:cubicBezTo>
                    <a:pt x="68" y="129"/>
                    <a:pt x="69" y="127"/>
                    <a:pt x="71" y="127"/>
                  </a:cubicBezTo>
                  <a:cubicBezTo>
                    <a:pt x="72" y="126"/>
                    <a:pt x="74" y="128"/>
                    <a:pt x="77" y="128"/>
                  </a:cubicBezTo>
                  <a:cubicBezTo>
                    <a:pt x="80" y="127"/>
                    <a:pt x="86" y="128"/>
                    <a:pt x="87" y="129"/>
                  </a:cubicBezTo>
                  <a:cubicBezTo>
                    <a:pt x="87" y="129"/>
                    <a:pt x="96" y="129"/>
                    <a:pt x="98" y="130"/>
                  </a:cubicBezTo>
                  <a:cubicBezTo>
                    <a:pt x="100" y="132"/>
                    <a:pt x="102" y="131"/>
                    <a:pt x="103" y="128"/>
                  </a:cubicBezTo>
                  <a:cubicBezTo>
                    <a:pt x="105" y="125"/>
                    <a:pt x="114" y="118"/>
                    <a:pt x="116" y="117"/>
                  </a:cubicBezTo>
                  <a:cubicBezTo>
                    <a:pt x="117" y="117"/>
                    <a:pt x="127" y="117"/>
                    <a:pt x="132" y="117"/>
                  </a:cubicBezTo>
                  <a:cubicBezTo>
                    <a:pt x="136" y="116"/>
                    <a:pt x="163" y="107"/>
                    <a:pt x="164" y="106"/>
                  </a:cubicBezTo>
                  <a:cubicBezTo>
                    <a:pt x="165" y="105"/>
                    <a:pt x="169" y="91"/>
                    <a:pt x="169" y="89"/>
                  </a:cubicBezTo>
                  <a:cubicBezTo>
                    <a:pt x="169" y="88"/>
                    <a:pt x="167" y="83"/>
                    <a:pt x="165" y="83"/>
                  </a:cubicBezTo>
                  <a:cubicBezTo>
                    <a:pt x="163" y="84"/>
                    <a:pt x="146" y="82"/>
                    <a:pt x="145" y="81"/>
                  </a:cubicBezTo>
                  <a:cubicBezTo>
                    <a:pt x="144" y="81"/>
                    <a:pt x="140" y="77"/>
                    <a:pt x="139" y="73"/>
                  </a:cubicBezTo>
                  <a:cubicBezTo>
                    <a:pt x="138" y="72"/>
                    <a:pt x="136" y="69"/>
                    <a:pt x="136" y="67"/>
                  </a:cubicBezTo>
                  <a:cubicBezTo>
                    <a:pt x="134" y="68"/>
                    <a:pt x="131" y="67"/>
                    <a:pt x="129" y="63"/>
                  </a:cubicBezTo>
                  <a:cubicBezTo>
                    <a:pt x="127" y="62"/>
                    <a:pt x="123" y="56"/>
                    <a:pt x="125" y="54"/>
                  </a:cubicBezTo>
                  <a:cubicBezTo>
                    <a:pt x="126" y="52"/>
                    <a:pt x="124" y="48"/>
                    <a:pt x="121" y="45"/>
                  </a:cubicBezTo>
                  <a:cubicBezTo>
                    <a:pt x="119" y="43"/>
                    <a:pt x="113" y="39"/>
                    <a:pt x="113" y="36"/>
                  </a:cubicBezTo>
                  <a:cubicBezTo>
                    <a:pt x="113" y="35"/>
                    <a:pt x="112" y="34"/>
                    <a:pt x="112" y="32"/>
                  </a:cubicBezTo>
                  <a:cubicBezTo>
                    <a:pt x="106" y="32"/>
                    <a:pt x="106" y="32"/>
                    <a:pt x="106" y="32"/>
                  </a:cubicBezTo>
                  <a:lnTo>
                    <a:pt x="101" y="29"/>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25"/>
            <p:cNvSpPr/>
            <p:nvPr/>
          </p:nvSpPr>
          <p:spPr>
            <a:xfrm>
              <a:off x="5481638" y="2574925"/>
              <a:ext cx="180975" cy="200025"/>
            </a:xfrm>
            <a:custGeom>
              <a:avLst/>
              <a:gdLst/>
              <a:ahLst/>
              <a:cxnLst/>
              <a:rect l="l" t="t" r="r" b="b"/>
              <a:pathLst>
                <a:path w="65" h="72" extrusionOk="0">
                  <a:moveTo>
                    <a:pt x="32" y="1"/>
                  </a:moveTo>
                  <a:cubicBezTo>
                    <a:pt x="32" y="7"/>
                    <a:pt x="32" y="7"/>
                    <a:pt x="32" y="7"/>
                  </a:cubicBezTo>
                  <a:cubicBezTo>
                    <a:pt x="27" y="14"/>
                    <a:pt x="27" y="14"/>
                    <a:pt x="27" y="14"/>
                  </a:cubicBezTo>
                  <a:cubicBezTo>
                    <a:pt x="25" y="20"/>
                    <a:pt x="25" y="20"/>
                    <a:pt x="25" y="20"/>
                  </a:cubicBezTo>
                  <a:cubicBezTo>
                    <a:pt x="25" y="20"/>
                    <a:pt x="26" y="21"/>
                    <a:pt x="26" y="20"/>
                  </a:cubicBezTo>
                  <a:cubicBezTo>
                    <a:pt x="28" y="20"/>
                    <a:pt x="30" y="25"/>
                    <a:pt x="30" y="26"/>
                  </a:cubicBezTo>
                  <a:cubicBezTo>
                    <a:pt x="30" y="28"/>
                    <a:pt x="26" y="42"/>
                    <a:pt x="25" y="43"/>
                  </a:cubicBezTo>
                  <a:cubicBezTo>
                    <a:pt x="24" y="44"/>
                    <a:pt x="10" y="48"/>
                    <a:pt x="0" y="51"/>
                  </a:cubicBezTo>
                  <a:cubicBezTo>
                    <a:pt x="2" y="56"/>
                    <a:pt x="6" y="64"/>
                    <a:pt x="10" y="72"/>
                  </a:cubicBezTo>
                  <a:cubicBezTo>
                    <a:pt x="11" y="71"/>
                    <a:pt x="11" y="71"/>
                    <a:pt x="12" y="71"/>
                  </a:cubicBezTo>
                  <a:cubicBezTo>
                    <a:pt x="17" y="68"/>
                    <a:pt x="22" y="69"/>
                    <a:pt x="25" y="68"/>
                  </a:cubicBezTo>
                  <a:cubicBezTo>
                    <a:pt x="29" y="67"/>
                    <a:pt x="25" y="65"/>
                    <a:pt x="28" y="62"/>
                  </a:cubicBezTo>
                  <a:cubicBezTo>
                    <a:pt x="31" y="60"/>
                    <a:pt x="36" y="61"/>
                    <a:pt x="37" y="61"/>
                  </a:cubicBezTo>
                  <a:cubicBezTo>
                    <a:pt x="39" y="60"/>
                    <a:pt x="40" y="54"/>
                    <a:pt x="42" y="53"/>
                  </a:cubicBezTo>
                  <a:cubicBezTo>
                    <a:pt x="45" y="52"/>
                    <a:pt x="48" y="53"/>
                    <a:pt x="48" y="51"/>
                  </a:cubicBezTo>
                  <a:cubicBezTo>
                    <a:pt x="47" y="48"/>
                    <a:pt x="48" y="40"/>
                    <a:pt x="50" y="40"/>
                  </a:cubicBezTo>
                  <a:cubicBezTo>
                    <a:pt x="53" y="39"/>
                    <a:pt x="57" y="37"/>
                    <a:pt x="57" y="35"/>
                  </a:cubicBezTo>
                  <a:cubicBezTo>
                    <a:pt x="57" y="34"/>
                    <a:pt x="62" y="29"/>
                    <a:pt x="63" y="26"/>
                  </a:cubicBezTo>
                  <a:cubicBezTo>
                    <a:pt x="65" y="23"/>
                    <a:pt x="65" y="22"/>
                    <a:pt x="63" y="22"/>
                  </a:cubicBezTo>
                  <a:cubicBezTo>
                    <a:pt x="61" y="21"/>
                    <a:pt x="57" y="15"/>
                    <a:pt x="56" y="13"/>
                  </a:cubicBezTo>
                  <a:cubicBezTo>
                    <a:pt x="55" y="11"/>
                    <a:pt x="48" y="12"/>
                    <a:pt x="43" y="8"/>
                  </a:cubicBezTo>
                  <a:cubicBezTo>
                    <a:pt x="40" y="6"/>
                    <a:pt x="39" y="3"/>
                    <a:pt x="38" y="0"/>
                  </a:cubicBezTo>
                  <a:cubicBezTo>
                    <a:pt x="36" y="1"/>
                    <a:pt x="36" y="1"/>
                    <a:pt x="36" y="1"/>
                  </a:cubicBezTo>
                  <a:lnTo>
                    <a:pt x="32" y="1"/>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2" name="Google Shape;332;p25"/>
            <p:cNvSpPr/>
            <p:nvPr/>
          </p:nvSpPr>
          <p:spPr>
            <a:xfrm>
              <a:off x="5453063" y="2549525"/>
              <a:ext cx="25400" cy="39688"/>
            </a:xfrm>
            <a:custGeom>
              <a:avLst/>
              <a:gdLst/>
              <a:ahLst/>
              <a:cxnLst/>
              <a:rect l="l" t="t" r="r" b="b"/>
              <a:pathLst>
                <a:path w="9" h="14" extrusionOk="0">
                  <a:moveTo>
                    <a:pt x="7" y="13"/>
                  </a:moveTo>
                  <a:cubicBezTo>
                    <a:pt x="7" y="13"/>
                    <a:pt x="7" y="12"/>
                    <a:pt x="7" y="11"/>
                  </a:cubicBezTo>
                  <a:cubicBezTo>
                    <a:pt x="8" y="9"/>
                    <a:pt x="9" y="2"/>
                    <a:pt x="6" y="1"/>
                  </a:cubicBezTo>
                  <a:cubicBezTo>
                    <a:pt x="2" y="0"/>
                    <a:pt x="1" y="7"/>
                    <a:pt x="1" y="9"/>
                  </a:cubicBezTo>
                  <a:cubicBezTo>
                    <a:pt x="1" y="9"/>
                    <a:pt x="0" y="9"/>
                    <a:pt x="0" y="9"/>
                  </a:cubicBezTo>
                  <a:cubicBezTo>
                    <a:pt x="2" y="13"/>
                    <a:pt x="5" y="14"/>
                    <a:pt x="7" y="1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3" name="Google Shape;333;p25"/>
            <p:cNvSpPr/>
            <p:nvPr/>
          </p:nvSpPr>
          <p:spPr>
            <a:xfrm>
              <a:off x="5481638" y="2543175"/>
              <a:ext cx="106363" cy="87313"/>
            </a:xfrm>
            <a:custGeom>
              <a:avLst/>
              <a:gdLst/>
              <a:ahLst/>
              <a:cxnLst/>
              <a:rect l="l" t="t" r="r" b="b"/>
              <a:pathLst>
                <a:path w="38" h="31" extrusionOk="0">
                  <a:moveTo>
                    <a:pt x="6" y="29"/>
                  </a:moveTo>
                  <a:cubicBezTo>
                    <a:pt x="7" y="30"/>
                    <a:pt x="20" y="31"/>
                    <a:pt x="25" y="31"/>
                  </a:cubicBezTo>
                  <a:cubicBezTo>
                    <a:pt x="27" y="25"/>
                    <a:pt x="27" y="25"/>
                    <a:pt x="27" y="25"/>
                  </a:cubicBezTo>
                  <a:cubicBezTo>
                    <a:pt x="32" y="18"/>
                    <a:pt x="32" y="18"/>
                    <a:pt x="32" y="18"/>
                  </a:cubicBezTo>
                  <a:cubicBezTo>
                    <a:pt x="32" y="12"/>
                    <a:pt x="32" y="12"/>
                    <a:pt x="32" y="12"/>
                  </a:cubicBezTo>
                  <a:cubicBezTo>
                    <a:pt x="36" y="12"/>
                    <a:pt x="36" y="12"/>
                    <a:pt x="36" y="12"/>
                  </a:cubicBezTo>
                  <a:cubicBezTo>
                    <a:pt x="38" y="11"/>
                    <a:pt x="38" y="11"/>
                    <a:pt x="38" y="11"/>
                  </a:cubicBezTo>
                  <a:cubicBezTo>
                    <a:pt x="37" y="6"/>
                    <a:pt x="37" y="1"/>
                    <a:pt x="36" y="1"/>
                  </a:cubicBezTo>
                  <a:cubicBezTo>
                    <a:pt x="35" y="0"/>
                    <a:pt x="29" y="7"/>
                    <a:pt x="26" y="11"/>
                  </a:cubicBezTo>
                  <a:cubicBezTo>
                    <a:pt x="24" y="16"/>
                    <a:pt x="17" y="20"/>
                    <a:pt x="11" y="19"/>
                  </a:cubicBezTo>
                  <a:cubicBezTo>
                    <a:pt x="5" y="17"/>
                    <a:pt x="3" y="20"/>
                    <a:pt x="2" y="21"/>
                  </a:cubicBezTo>
                  <a:cubicBezTo>
                    <a:pt x="1" y="21"/>
                    <a:pt x="1" y="21"/>
                    <a:pt x="0" y="21"/>
                  </a:cubicBezTo>
                  <a:cubicBezTo>
                    <a:pt x="1" y="25"/>
                    <a:pt x="5" y="29"/>
                    <a:pt x="6" y="2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4" name="Google Shape;334;p25"/>
            <p:cNvSpPr/>
            <p:nvPr/>
          </p:nvSpPr>
          <p:spPr>
            <a:xfrm>
              <a:off x="6542088" y="3003550"/>
              <a:ext cx="434975" cy="134938"/>
            </a:xfrm>
            <a:custGeom>
              <a:avLst/>
              <a:gdLst/>
              <a:ahLst/>
              <a:cxnLst/>
              <a:rect l="l" t="t" r="r" b="b"/>
              <a:pathLst>
                <a:path w="156" h="48" extrusionOk="0">
                  <a:moveTo>
                    <a:pt x="28" y="17"/>
                  </a:moveTo>
                  <a:cubicBezTo>
                    <a:pt x="28" y="12"/>
                    <a:pt x="23" y="12"/>
                    <a:pt x="22" y="9"/>
                  </a:cubicBezTo>
                  <a:cubicBezTo>
                    <a:pt x="21" y="5"/>
                    <a:pt x="19" y="7"/>
                    <a:pt x="18" y="5"/>
                  </a:cubicBezTo>
                  <a:cubicBezTo>
                    <a:pt x="18" y="5"/>
                    <a:pt x="18" y="4"/>
                    <a:pt x="18" y="4"/>
                  </a:cubicBezTo>
                  <a:cubicBezTo>
                    <a:pt x="15" y="5"/>
                    <a:pt x="16" y="7"/>
                    <a:pt x="15" y="7"/>
                  </a:cubicBezTo>
                  <a:cubicBezTo>
                    <a:pt x="14" y="7"/>
                    <a:pt x="9" y="8"/>
                    <a:pt x="9" y="6"/>
                  </a:cubicBezTo>
                  <a:cubicBezTo>
                    <a:pt x="9" y="5"/>
                    <a:pt x="8" y="2"/>
                    <a:pt x="5" y="1"/>
                  </a:cubicBezTo>
                  <a:cubicBezTo>
                    <a:pt x="3" y="1"/>
                    <a:pt x="2" y="1"/>
                    <a:pt x="0" y="1"/>
                  </a:cubicBezTo>
                  <a:cubicBezTo>
                    <a:pt x="2" y="5"/>
                    <a:pt x="2" y="10"/>
                    <a:pt x="2" y="13"/>
                  </a:cubicBezTo>
                  <a:cubicBezTo>
                    <a:pt x="2" y="18"/>
                    <a:pt x="9" y="26"/>
                    <a:pt x="11" y="29"/>
                  </a:cubicBezTo>
                  <a:cubicBezTo>
                    <a:pt x="12" y="32"/>
                    <a:pt x="14" y="33"/>
                    <a:pt x="18" y="36"/>
                  </a:cubicBezTo>
                  <a:cubicBezTo>
                    <a:pt x="23" y="40"/>
                    <a:pt x="32" y="45"/>
                    <a:pt x="34" y="44"/>
                  </a:cubicBezTo>
                  <a:cubicBezTo>
                    <a:pt x="36" y="43"/>
                    <a:pt x="31" y="35"/>
                    <a:pt x="28" y="33"/>
                  </a:cubicBezTo>
                  <a:cubicBezTo>
                    <a:pt x="26" y="30"/>
                    <a:pt x="28" y="23"/>
                    <a:pt x="28" y="17"/>
                  </a:cubicBezTo>
                  <a:close/>
                  <a:moveTo>
                    <a:pt x="150" y="8"/>
                  </a:moveTo>
                  <a:cubicBezTo>
                    <a:pt x="148" y="9"/>
                    <a:pt x="143" y="8"/>
                    <a:pt x="143" y="6"/>
                  </a:cubicBezTo>
                  <a:cubicBezTo>
                    <a:pt x="143" y="4"/>
                    <a:pt x="138" y="0"/>
                    <a:pt x="135" y="0"/>
                  </a:cubicBezTo>
                  <a:cubicBezTo>
                    <a:pt x="133" y="0"/>
                    <a:pt x="129" y="6"/>
                    <a:pt x="129" y="8"/>
                  </a:cubicBezTo>
                  <a:cubicBezTo>
                    <a:pt x="129" y="10"/>
                    <a:pt x="124" y="10"/>
                    <a:pt x="125" y="14"/>
                  </a:cubicBezTo>
                  <a:cubicBezTo>
                    <a:pt x="125" y="15"/>
                    <a:pt x="124" y="15"/>
                    <a:pt x="123" y="16"/>
                  </a:cubicBezTo>
                  <a:cubicBezTo>
                    <a:pt x="124" y="19"/>
                    <a:pt x="124" y="21"/>
                    <a:pt x="123" y="20"/>
                  </a:cubicBezTo>
                  <a:cubicBezTo>
                    <a:pt x="121" y="20"/>
                    <a:pt x="121" y="22"/>
                    <a:pt x="118" y="22"/>
                  </a:cubicBezTo>
                  <a:cubicBezTo>
                    <a:pt x="117" y="22"/>
                    <a:pt x="115" y="20"/>
                    <a:pt x="113" y="17"/>
                  </a:cubicBezTo>
                  <a:cubicBezTo>
                    <a:pt x="113" y="17"/>
                    <a:pt x="113" y="17"/>
                    <a:pt x="113" y="17"/>
                  </a:cubicBezTo>
                  <a:cubicBezTo>
                    <a:pt x="111" y="17"/>
                    <a:pt x="107" y="23"/>
                    <a:pt x="106" y="28"/>
                  </a:cubicBezTo>
                  <a:cubicBezTo>
                    <a:pt x="105" y="32"/>
                    <a:pt x="101" y="31"/>
                    <a:pt x="94" y="31"/>
                  </a:cubicBezTo>
                  <a:cubicBezTo>
                    <a:pt x="88" y="32"/>
                    <a:pt x="91" y="39"/>
                    <a:pt x="89" y="42"/>
                  </a:cubicBezTo>
                  <a:cubicBezTo>
                    <a:pt x="88" y="44"/>
                    <a:pt x="81" y="39"/>
                    <a:pt x="77" y="39"/>
                  </a:cubicBezTo>
                  <a:cubicBezTo>
                    <a:pt x="78" y="41"/>
                    <a:pt x="79" y="44"/>
                    <a:pt x="80" y="44"/>
                  </a:cubicBezTo>
                  <a:cubicBezTo>
                    <a:pt x="82" y="44"/>
                    <a:pt x="85" y="48"/>
                    <a:pt x="86" y="47"/>
                  </a:cubicBezTo>
                  <a:cubicBezTo>
                    <a:pt x="88" y="46"/>
                    <a:pt x="94" y="47"/>
                    <a:pt x="97" y="46"/>
                  </a:cubicBezTo>
                  <a:cubicBezTo>
                    <a:pt x="100" y="45"/>
                    <a:pt x="100" y="43"/>
                    <a:pt x="105" y="43"/>
                  </a:cubicBezTo>
                  <a:cubicBezTo>
                    <a:pt x="110" y="43"/>
                    <a:pt x="108" y="47"/>
                    <a:pt x="113" y="44"/>
                  </a:cubicBezTo>
                  <a:cubicBezTo>
                    <a:pt x="117" y="42"/>
                    <a:pt x="120" y="44"/>
                    <a:pt x="120" y="39"/>
                  </a:cubicBezTo>
                  <a:cubicBezTo>
                    <a:pt x="119" y="35"/>
                    <a:pt x="123" y="35"/>
                    <a:pt x="122" y="32"/>
                  </a:cubicBezTo>
                  <a:cubicBezTo>
                    <a:pt x="122" y="29"/>
                    <a:pt x="127" y="31"/>
                    <a:pt x="127" y="25"/>
                  </a:cubicBezTo>
                  <a:cubicBezTo>
                    <a:pt x="126" y="19"/>
                    <a:pt x="135" y="19"/>
                    <a:pt x="139" y="19"/>
                  </a:cubicBezTo>
                  <a:cubicBezTo>
                    <a:pt x="140" y="19"/>
                    <a:pt x="141" y="20"/>
                    <a:pt x="143" y="21"/>
                  </a:cubicBezTo>
                  <a:cubicBezTo>
                    <a:pt x="146" y="19"/>
                    <a:pt x="150" y="18"/>
                    <a:pt x="148" y="16"/>
                  </a:cubicBezTo>
                  <a:cubicBezTo>
                    <a:pt x="146" y="14"/>
                    <a:pt x="154" y="16"/>
                    <a:pt x="155" y="13"/>
                  </a:cubicBezTo>
                  <a:cubicBezTo>
                    <a:pt x="156" y="10"/>
                    <a:pt x="152" y="8"/>
                    <a:pt x="150" y="8"/>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5" name="Google Shape;335;p25"/>
            <p:cNvSpPr/>
            <p:nvPr/>
          </p:nvSpPr>
          <p:spPr>
            <a:xfrm>
              <a:off x="6856413" y="3048000"/>
              <a:ext cx="30163" cy="17463"/>
            </a:xfrm>
            <a:custGeom>
              <a:avLst/>
              <a:gdLst/>
              <a:ahLst/>
              <a:cxnLst/>
              <a:rect l="l" t="t" r="r" b="b"/>
              <a:pathLst>
                <a:path w="11" h="6" extrusionOk="0">
                  <a:moveTo>
                    <a:pt x="5" y="6"/>
                  </a:moveTo>
                  <a:cubicBezTo>
                    <a:pt x="8" y="6"/>
                    <a:pt x="8" y="4"/>
                    <a:pt x="10" y="4"/>
                  </a:cubicBezTo>
                  <a:cubicBezTo>
                    <a:pt x="11" y="5"/>
                    <a:pt x="11" y="3"/>
                    <a:pt x="10" y="0"/>
                  </a:cubicBezTo>
                  <a:cubicBezTo>
                    <a:pt x="8" y="0"/>
                    <a:pt x="6" y="0"/>
                    <a:pt x="6" y="2"/>
                  </a:cubicBezTo>
                  <a:cubicBezTo>
                    <a:pt x="6" y="4"/>
                    <a:pt x="2" y="1"/>
                    <a:pt x="0" y="1"/>
                  </a:cubicBezTo>
                  <a:cubicBezTo>
                    <a:pt x="2" y="4"/>
                    <a:pt x="4" y="6"/>
                    <a:pt x="5" y="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6" name="Google Shape;336;p25"/>
            <p:cNvSpPr/>
            <p:nvPr/>
          </p:nvSpPr>
          <p:spPr>
            <a:xfrm>
              <a:off x="5187950" y="2262188"/>
              <a:ext cx="217488" cy="214313"/>
            </a:xfrm>
            <a:custGeom>
              <a:avLst/>
              <a:gdLst/>
              <a:ahLst/>
              <a:cxnLst/>
              <a:rect l="l" t="t" r="r" b="b"/>
              <a:pathLst>
                <a:path w="78" h="77" extrusionOk="0">
                  <a:moveTo>
                    <a:pt x="66" y="70"/>
                  </a:moveTo>
                  <a:cubicBezTo>
                    <a:pt x="67" y="69"/>
                    <a:pt x="67" y="67"/>
                    <a:pt x="69" y="67"/>
                  </a:cubicBezTo>
                  <a:cubicBezTo>
                    <a:pt x="71" y="67"/>
                    <a:pt x="73" y="68"/>
                    <a:pt x="75" y="70"/>
                  </a:cubicBezTo>
                  <a:cubicBezTo>
                    <a:pt x="76" y="69"/>
                    <a:pt x="77" y="69"/>
                    <a:pt x="78" y="68"/>
                  </a:cubicBezTo>
                  <a:cubicBezTo>
                    <a:pt x="76" y="66"/>
                    <a:pt x="74" y="63"/>
                    <a:pt x="74" y="62"/>
                  </a:cubicBezTo>
                  <a:cubicBezTo>
                    <a:pt x="74" y="59"/>
                    <a:pt x="71" y="58"/>
                    <a:pt x="71" y="56"/>
                  </a:cubicBezTo>
                  <a:cubicBezTo>
                    <a:pt x="71" y="55"/>
                    <a:pt x="73" y="52"/>
                    <a:pt x="72" y="51"/>
                  </a:cubicBezTo>
                  <a:cubicBezTo>
                    <a:pt x="70" y="50"/>
                    <a:pt x="70" y="47"/>
                    <a:pt x="68" y="46"/>
                  </a:cubicBezTo>
                  <a:cubicBezTo>
                    <a:pt x="65" y="46"/>
                    <a:pt x="58" y="42"/>
                    <a:pt x="59" y="40"/>
                  </a:cubicBezTo>
                  <a:cubicBezTo>
                    <a:pt x="59" y="38"/>
                    <a:pt x="56" y="36"/>
                    <a:pt x="55" y="36"/>
                  </a:cubicBezTo>
                  <a:cubicBezTo>
                    <a:pt x="54" y="35"/>
                    <a:pt x="52" y="29"/>
                    <a:pt x="54" y="28"/>
                  </a:cubicBezTo>
                  <a:cubicBezTo>
                    <a:pt x="56" y="28"/>
                    <a:pt x="55" y="22"/>
                    <a:pt x="57" y="22"/>
                  </a:cubicBezTo>
                  <a:cubicBezTo>
                    <a:pt x="59" y="22"/>
                    <a:pt x="58" y="19"/>
                    <a:pt x="58" y="17"/>
                  </a:cubicBezTo>
                  <a:cubicBezTo>
                    <a:pt x="59" y="15"/>
                    <a:pt x="57" y="14"/>
                    <a:pt x="55" y="14"/>
                  </a:cubicBezTo>
                  <a:cubicBezTo>
                    <a:pt x="53" y="14"/>
                    <a:pt x="51" y="12"/>
                    <a:pt x="51" y="10"/>
                  </a:cubicBezTo>
                  <a:cubicBezTo>
                    <a:pt x="51" y="8"/>
                    <a:pt x="47" y="4"/>
                    <a:pt x="48" y="3"/>
                  </a:cubicBezTo>
                  <a:cubicBezTo>
                    <a:pt x="47" y="8"/>
                    <a:pt x="41" y="1"/>
                    <a:pt x="39" y="2"/>
                  </a:cubicBezTo>
                  <a:cubicBezTo>
                    <a:pt x="37"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19" y="17"/>
                  </a:cubicBezTo>
                  <a:cubicBezTo>
                    <a:pt x="18" y="19"/>
                    <a:pt x="18" y="22"/>
                    <a:pt x="19" y="24"/>
                  </a:cubicBezTo>
                  <a:cubicBezTo>
                    <a:pt x="19" y="25"/>
                    <a:pt x="17" y="28"/>
                    <a:pt x="17" y="28"/>
                  </a:cubicBezTo>
                  <a:cubicBezTo>
                    <a:pt x="17" y="28"/>
                    <a:pt x="7" y="34"/>
                    <a:pt x="0" y="38"/>
                  </a:cubicBezTo>
                  <a:cubicBezTo>
                    <a:pt x="0" y="39"/>
                    <a:pt x="0" y="40"/>
                    <a:pt x="0" y="42"/>
                  </a:cubicBezTo>
                  <a:cubicBezTo>
                    <a:pt x="1" y="43"/>
                    <a:pt x="1" y="47"/>
                    <a:pt x="2" y="49"/>
                  </a:cubicBezTo>
                  <a:cubicBezTo>
                    <a:pt x="5" y="49"/>
                    <a:pt x="6" y="49"/>
                    <a:pt x="8" y="49"/>
                  </a:cubicBezTo>
                  <a:cubicBezTo>
                    <a:pt x="11" y="50"/>
                    <a:pt x="22" y="57"/>
                    <a:pt x="24" y="59"/>
                  </a:cubicBezTo>
                  <a:cubicBezTo>
                    <a:pt x="27" y="60"/>
                    <a:pt x="41" y="70"/>
                    <a:pt x="44" y="73"/>
                  </a:cubicBezTo>
                  <a:cubicBezTo>
                    <a:pt x="46" y="75"/>
                    <a:pt x="51" y="76"/>
                    <a:pt x="53" y="76"/>
                  </a:cubicBezTo>
                  <a:cubicBezTo>
                    <a:pt x="54" y="76"/>
                    <a:pt x="59" y="77"/>
                    <a:pt x="62" y="77"/>
                  </a:cubicBezTo>
                  <a:cubicBezTo>
                    <a:pt x="64" y="74"/>
                    <a:pt x="65" y="71"/>
                    <a:pt x="66" y="7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7" name="Google Shape;337;p25"/>
            <p:cNvSpPr/>
            <p:nvPr/>
          </p:nvSpPr>
          <p:spPr>
            <a:xfrm>
              <a:off x="5360988" y="2449513"/>
              <a:ext cx="44450" cy="38100"/>
            </a:xfrm>
            <a:custGeom>
              <a:avLst/>
              <a:gdLst/>
              <a:ahLst/>
              <a:cxnLst/>
              <a:rect l="l" t="t" r="r" b="b"/>
              <a:pathLst>
                <a:path w="16" h="14" extrusionOk="0">
                  <a:moveTo>
                    <a:pt x="5" y="11"/>
                  </a:moveTo>
                  <a:cubicBezTo>
                    <a:pt x="10" y="14"/>
                    <a:pt x="10" y="14"/>
                    <a:pt x="10" y="14"/>
                  </a:cubicBezTo>
                  <a:cubicBezTo>
                    <a:pt x="16" y="14"/>
                    <a:pt x="16" y="14"/>
                    <a:pt x="16" y="14"/>
                  </a:cubicBezTo>
                  <a:cubicBezTo>
                    <a:pt x="14" y="11"/>
                    <a:pt x="12" y="6"/>
                    <a:pt x="12" y="4"/>
                  </a:cubicBezTo>
                  <a:cubicBezTo>
                    <a:pt x="12" y="4"/>
                    <a:pt x="12" y="3"/>
                    <a:pt x="13" y="3"/>
                  </a:cubicBezTo>
                  <a:cubicBezTo>
                    <a:pt x="11" y="1"/>
                    <a:pt x="9" y="0"/>
                    <a:pt x="7" y="0"/>
                  </a:cubicBezTo>
                  <a:cubicBezTo>
                    <a:pt x="5" y="0"/>
                    <a:pt x="5" y="2"/>
                    <a:pt x="4" y="3"/>
                  </a:cubicBezTo>
                  <a:cubicBezTo>
                    <a:pt x="3" y="4"/>
                    <a:pt x="2" y="7"/>
                    <a:pt x="0" y="10"/>
                  </a:cubicBezTo>
                  <a:cubicBezTo>
                    <a:pt x="3" y="10"/>
                    <a:pt x="5" y="11"/>
                    <a:pt x="5" y="1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8" name="Google Shape;338;p25"/>
            <p:cNvSpPr/>
            <p:nvPr/>
          </p:nvSpPr>
          <p:spPr>
            <a:xfrm>
              <a:off x="4217988" y="1882775"/>
              <a:ext cx="328613" cy="276225"/>
            </a:xfrm>
            <a:custGeom>
              <a:avLst/>
              <a:gdLst/>
              <a:ahLst/>
              <a:cxnLst/>
              <a:rect l="l" t="t" r="r" b="b"/>
              <a:pathLst>
                <a:path w="118" h="99" extrusionOk="0">
                  <a:moveTo>
                    <a:pt x="103" y="23"/>
                  </a:moveTo>
                  <a:cubicBezTo>
                    <a:pt x="102" y="23"/>
                    <a:pt x="101" y="21"/>
                    <a:pt x="99" y="21"/>
                  </a:cubicBezTo>
                  <a:cubicBezTo>
                    <a:pt x="96" y="21"/>
                    <a:pt x="95" y="20"/>
                    <a:pt x="94" y="19"/>
                  </a:cubicBezTo>
                  <a:cubicBezTo>
                    <a:pt x="93" y="17"/>
                    <a:pt x="87" y="17"/>
                    <a:pt x="85" y="17"/>
                  </a:cubicBezTo>
                  <a:cubicBezTo>
                    <a:pt x="83" y="18"/>
                    <a:pt x="83" y="14"/>
                    <a:pt x="81" y="15"/>
                  </a:cubicBezTo>
                  <a:cubicBezTo>
                    <a:pt x="79" y="15"/>
                    <a:pt x="79" y="12"/>
                    <a:pt x="79" y="11"/>
                  </a:cubicBezTo>
                  <a:cubicBezTo>
                    <a:pt x="79" y="9"/>
                    <a:pt x="77" y="12"/>
                    <a:pt x="75" y="13"/>
                  </a:cubicBezTo>
                  <a:cubicBezTo>
                    <a:pt x="74" y="13"/>
                    <a:pt x="73" y="11"/>
                    <a:pt x="73" y="10"/>
                  </a:cubicBezTo>
                  <a:cubicBezTo>
                    <a:pt x="73" y="9"/>
                    <a:pt x="70" y="8"/>
                    <a:pt x="68" y="7"/>
                  </a:cubicBezTo>
                  <a:cubicBezTo>
                    <a:pt x="66" y="6"/>
                    <a:pt x="65" y="3"/>
                    <a:pt x="64" y="4"/>
                  </a:cubicBezTo>
                  <a:cubicBezTo>
                    <a:pt x="63" y="6"/>
                    <a:pt x="61" y="3"/>
                    <a:pt x="61" y="1"/>
                  </a:cubicBezTo>
                  <a:cubicBezTo>
                    <a:pt x="61" y="1"/>
                    <a:pt x="60" y="1"/>
                    <a:pt x="60" y="0"/>
                  </a:cubicBezTo>
                  <a:cubicBezTo>
                    <a:pt x="59" y="0"/>
                    <a:pt x="59" y="0"/>
                    <a:pt x="58" y="0"/>
                  </a:cubicBezTo>
                  <a:cubicBezTo>
                    <a:pt x="55" y="0"/>
                    <a:pt x="53" y="3"/>
                    <a:pt x="53" y="7"/>
                  </a:cubicBezTo>
                  <a:cubicBezTo>
                    <a:pt x="54" y="12"/>
                    <a:pt x="50" y="13"/>
                    <a:pt x="45" y="13"/>
                  </a:cubicBezTo>
                  <a:cubicBezTo>
                    <a:pt x="40" y="13"/>
                    <a:pt x="42" y="17"/>
                    <a:pt x="40" y="19"/>
                  </a:cubicBezTo>
                  <a:cubicBezTo>
                    <a:pt x="38" y="20"/>
                    <a:pt x="31" y="18"/>
                    <a:pt x="30" y="15"/>
                  </a:cubicBezTo>
                  <a:cubicBezTo>
                    <a:pt x="29" y="13"/>
                    <a:pt x="22" y="15"/>
                    <a:pt x="25" y="18"/>
                  </a:cubicBezTo>
                  <a:cubicBezTo>
                    <a:pt x="28" y="21"/>
                    <a:pt x="28" y="26"/>
                    <a:pt x="26" y="27"/>
                  </a:cubicBezTo>
                  <a:cubicBezTo>
                    <a:pt x="24" y="28"/>
                    <a:pt x="21" y="25"/>
                    <a:pt x="19" y="27"/>
                  </a:cubicBezTo>
                  <a:cubicBezTo>
                    <a:pt x="17" y="28"/>
                    <a:pt x="17" y="25"/>
                    <a:pt x="14" y="24"/>
                  </a:cubicBezTo>
                  <a:cubicBezTo>
                    <a:pt x="12" y="23"/>
                    <a:pt x="10" y="25"/>
                    <a:pt x="6" y="25"/>
                  </a:cubicBezTo>
                  <a:cubicBezTo>
                    <a:pt x="2" y="25"/>
                    <a:pt x="0" y="27"/>
                    <a:pt x="1" y="29"/>
                  </a:cubicBezTo>
                  <a:cubicBezTo>
                    <a:pt x="3" y="31"/>
                    <a:pt x="1" y="32"/>
                    <a:pt x="2" y="34"/>
                  </a:cubicBezTo>
                  <a:cubicBezTo>
                    <a:pt x="3" y="35"/>
                    <a:pt x="9" y="35"/>
                    <a:pt x="13" y="37"/>
                  </a:cubicBezTo>
                  <a:cubicBezTo>
                    <a:pt x="17" y="39"/>
                    <a:pt x="18" y="38"/>
                    <a:pt x="20" y="39"/>
                  </a:cubicBezTo>
                  <a:cubicBezTo>
                    <a:pt x="22" y="41"/>
                    <a:pt x="22" y="40"/>
                    <a:pt x="23" y="43"/>
                  </a:cubicBezTo>
                  <a:cubicBezTo>
                    <a:pt x="23" y="46"/>
                    <a:pt x="25" y="49"/>
                    <a:pt x="29" y="50"/>
                  </a:cubicBezTo>
                  <a:cubicBezTo>
                    <a:pt x="33" y="51"/>
                    <a:pt x="30" y="53"/>
                    <a:pt x="31" y="56"/>
                  </a:cubicBezTo>
                  <a:cubicBezTo>
                    <a:pt x="32" y="58"/>
                    <a:pt x="29" y="62"/>
                    <a:pt x="30" y="66"/>
                  </a:cubicBezTo>
                  <a:cubicBezTo>
                    <a:pt x="30" y="69"/>
                    <a:pt x="28" y="79"/>
                    <a:pt x="26" y="80"/>
                  </a:cubicBezTo>
                  <a:cubicBezTo>
                    <a:pt x="26" y="80"/>
                    <a:pt x="26" y="80"/>
                    <a:pt x="26" y="80"/>
                  </a:cubicBezTo>
                  <a:cubicBezTo>
                    <a:pt x="27" y="81"/>
                    <a:pt x="29" y="82"/>
                    <a:pt x="30" y="82"/>
                  </a:cubicBezTo>
                  <a:cubicBezTo>
                    <a:pt x="32" y="84"/>
                    <a:pt x="36" y="85"/>
                    <a:pt x="38" y="86"/>
                  </a:cubicBezTo>
                  <a:cubicBezTo>
                    <a:pt x="40" y="88"/>
                    <a:pt x="44" y="87"/>
                    <a:pt x="44" y="86"/>
                  </a:cubicBezTo>
                  <a:cubicBezTo>
                    <a:pt x="44" y="84"/>
                    <a:pt x="47" y="85"/>
                    <a:pt x="48" y="86"/>
                  </a:cubicBezTo>
                  <a:cubicBezTo>
                    <a:pt x="49" y="88"/>
                    <a:pt x="55" y="88"/>
                    <a:pt x="58" y="89"/>
                  </a:cubicBezTo>
                  <a:cubicBezTo>
                    <a:pt x="60" y="89"/>
                    <a:pt x="63" y="89"/>
                    <a:pt x="66" y="89"/>
                  </a:cubicBezTo>
                  <a:cubicBezTo>
                    <a:pt x="66" y="88"/>
                    <a:pt x="66" y="88"/>
                    <a:pt x="65" y="87"/>
                  </a:cubicBezTo>
                  <a:cubicBezTo>
                    <a:pt x="64" y="82"/>
                    <a:pt x="68" y="80"/>
                    <a:pt x="72" y="79"/>
                  </a:cubicBezTo>
                  <a:cubicBezTo>
                    <a:pt x="76" y="78"/>
                    <a:pt x="85" y="81"/>
                    <a:pt x="87" y="82"/>
                  </a:cubicBezTo>
                  <a:cubicBezTo>
                    <a:pt x="89" y="84"/>
                    <a:pt x="92" y="83"/>
                    <a:pt x="96" y="79"/>
                  </a:cubicBezTo>
                  <a:cubicBezTo>
                    <a:pt x="98" y="77"/>
                    <a:pt x="100" y="76"/>
                    <a:pt x="101" y="76"/>
                  </a:cubicBezTo>
                  <a:cubicBezTo>
                    <a:pt x="101" y="75"/>
                    <a:pt x="102" y="74"/>
                    <a:pt x="102" y="73"/>
                  </a:cubicBezTo>
                  <a:cubicBezTo>
                    <a:pt x="103" y="72"/>
                    <a:pt x="100" y="72"/>
                    <a:pt x="98" y="72"/>
                  </a:cubicBezTo>
                  <a:cubicBezTo>
                    <a:pt x="96" y="72"/>
                    <a:pt x="95" y="70"/>
                    <a:pt x="96" y="68"/>
                  </a:cubicBezTo>
                  <a:cubicBezTo>
                    <a:pt x="98" y="66"/>
                    <a:pt x="95" y="66"/>
                    <a:pt x="94" y="64"/>
                  </a:cubicBezTo>
                  <a:cubicBezTo>
                    <a:pt x="93" y="62"/>
                    <a:pt x="95" y="62"/>
                    <a:pt x="96" y="62"/>
                  </a:cubicBezTo>
                  <a:cubicBezTo>
                    <a:pt x="97" y="61"/>
                    <a:pt x="98" y="59"/>
                    <a:pt x="97" y="59"/>
                  </a:cubicBezTo>
                  <a:cubicBezTo>
                    <a:pt x="96" y="58"/>
                    <a:pt x="96" y="57"/>
                    <a:pt x="96" y="55"/>
                  </a:cubicBezTo>
                  <a:cubicBezTo>
                    <a:pt x="97" y="53"/>
                    <a:pt x="95" y="52"/>
                    <a:pt x="95" y="51"/>
                  </a:cubicBezTo>
                  <a:cubicBezTo>
                    <a:pt x="95" y="49"/>
                    <a:pt x="93" y="48"/>
                    <a:pt x="91" y="50"/>
                  </a:cubicBezTo>
                  <a:cubicBezTo>
                    <a:pt x="90" y="52"/>
                    <a:pt x="89" y="51"/>
                    <a:pt x="90" y="48"/>
                  </a:cubicBezTo>
                  <a:cubicBezTo>
                    <a:pt x="91" y="45"/>
                    <a:pt x="95" y="43"/>
                    <a:pt x="96" y="41"/>
                  </a:cubicBezTo>
                  <a:cubicBezTo>
                    <a:pt x="96" y="40"/>
                    <a:pt x="98" y="38"/>
                    <a:pt x="100" y="38"/>
                  </a:cubicBezTo>
                  <a:cubicBezTo>
                    <a:pt x="101" y="38"/>
                    <a:pt x="101" y="34"/>
                    <a:pt x="101" y="32"/>
                  </a:cubicBezTo>
                  <a:cubicBezTo>
                    <a:pt x="102" y="30"/>
                    <a:pt x="102" y="27"/>
                    <a:pt x="105" y="25"/>
                  </a:cubicBezTo>
                  <a:cubicBezTo>
                    <a:pt x="107" y="23"/>
                    <a:pt x="104" y="22"/>
                    <a:pt x="103" y="23"/>
                  </a:cubicBezTo>
                  <a:close/>
                  <a:moveTo>
                    <a:pt x="116" y="83"/>
                  </a:moveTo>
                  <a:cubicBezTo>
                    <a:pt x="114" y="83"/>
                    <a:pt x="114" y="85"/>
                    <a:pt x="111" y="87"/>
                  </a:cubicBezTo>
                  <a:cubicBezTo>
                    <a:pt x="107" y="89"/>
                    <a:pt x="111" y="99"/>
                    <a:pt x="114" y="98"/>
                  </a:cubicBezTo>
                  <a:cubicBezTo>
                    <a:pt x="118" y="98"/>
                    <a:pt x="117" y="83"/>
                    <a:pt x="116" y="83"/>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9" name="Google Shape;339;p25"/>
            <p:cNvSpPr/>
            <p:nvPr/>
          </p:nvSpPr>
          <p:spPr>
            <a:xfrm>
              <a:off x="2290763" y="2825750"/>
              <a:ext cx="52388" cy="26988"/>
            </a:xfrm>
            <a:custGeom>
              <a:avLst/>
              <a:gdLst/>
              <a:ahLst/>
              <a:cxnLst/>
              <a:rect l="l" t="t" r="r" b="b"/>
              <a:pathLst>
                <a:path w="19" h="10" extrusionOk="0">
                  <a:moveTo>
                    <a:pt x="18" y="4"/>
                  </a:moveTo>
                  <a:cubicBezTo>
                    <a:pt x="17" y="2"/>
                    <a:pt x="13" y="4"/>
                    <a:pt x="9" y="2"/>
                  </a:cubicBezTo>
                  <a:cubicBezTo>
                    <a:pt x="8" y="1"/>
                    <a:pt x="7" y="0"/>
                    <a:pt x="6" y="0"/>
                  </a:cubicBezTo>
                  <a:cubicBezTo>
                    <a:pt x="6" y="0"/>
                    <a:pt x="6" y="0"/>
                    <a:pt x="6" y="0"/>
                  </a:cubicBezTo>
                  <a:cubicBezTo>
                    <a:pt x="5" y="0"/>
                    <a:pt x="2" y="2"/>
                    <a:pt x="0" y="5"/>
                  </a:cubicBezTo>
                  <a:cubicBezTo>
                    <a:pt x="3" y="7"/>
                    <a:pt x="13" y="10"/>
                    <a:pt x="16" y="10"/>
                  </a:cubicBezTo>
                  <a:cubicBezTo>
                    <a:pt x="17" y="10"/>
                    <a:pt x="18" y="9"/>
                    <a:pt x="18" y="9"/>
                  </a:cubicBezTo>
                  <a:cubicBezTo>
                    <a:pt x="19" y="6"/>
                    <a:pt x="19" y="4"/>
                    <a:pt x="18" y="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0" name="Google Shape;340;p25"/>
            <p:cNvSpPr/>
            <p:nvPr/>
          </p:nvSpPr>
          <p:spPr>
            <a:xfrm>
              <a:off x="2306638" y="2782888"/>
              <a:ext cx="136525" cy="76200"/>
            </a:xfrm>
            <a:custGeom>
              <a:avLst/>
              <a:gdLst/>
              <a:ahLst/>
              <a:cxnLst/>
              <a:rect l="l" t="t" r="r" b="b"/>
              <a:pathLst>
                <a:path w="49" h="27" extrusionOk="0">
                  <a:moveTo>
                    <a:pt x="21" y="24"/>
                  </a:moveTo>
                  <a:cubicBezTo>
                    <a:pt x="21" y="23"/>
                    <a:pt x="19" y="19"/>
                    <a:pt x="23" y="19"/>
                  </a:cubicBezTo>
                  <a:cubicBezTo>
                    <a:pt x="28" y="19"/>
                    <a:pt x="31" y="18"/>
                    <a:pt x="32" y="15"/>
                  </a:cubicBezTo>
                  <a:cubicBezTo>
                    <a:pt x="33" y="12"/>
                    <a:pt x="38" y="14"/>
                    <a:pt x="40" y="14"/>
                  </a:cubicBezTo>
                  <a:cubicBezTo>
                    <a:pt x="41" y="13"/>
                    <a:pt x="45" y="10"/>
                    <a:pt x="49" y="10"/>
                  </a:cubicBezTo>
                  <a:cubicBezTo>
                    <a:pt x="49" y="6"/>
                    <a:pt x="44" y="7"/>
                    <a:pt x="40" y="3"/>
                  </a:cubicBezTo>
                  <a:cubicBezTo>
                    <a:pt x="36" y="0"/>
                    <a:pt x="28" y="1"/>
                    <a:pt x="23" y="3"/>
                  </a:cubicBezTo>
                  <a:cubicBezTo>
                    <a:pt x="18" y="5"/>
                    <a:pt x="13" y="1"/>
                    <a:pt x="8" y="4"/>
                  </a:cubicBezTo>
                  <a:cubicBezTo>
                    <a:pt x="8" y="4"/>
                    <a:pt x="8" y="4"/>
                    <a:pt x="8" y="4"/>
                  </a:cubicBezTo>
                  <a:cubicBezTo>
                    <a:pt x="7" y="5"/>
                    <a:pt x="5" y="7"/>
                    <a:pt x="4" y="9"/>
                  </a:cubicBezTo>
                  <a:cubicBezTo>
                    <a:pt x="0" y="11"/>
                    <a:pt x="1" y="14"/>
                    <a:pt x="0" y="15"/>
                  </a:cubicBezTo>
                  <a:cubicBezTo>
                    <a:pt x="1" y="15"/>
                    <a:pt x="2" y="16"/>
                    <a:pt x="3" y="17"/>
                  </a:cubicBezTo>
                  <a:cubicBezTo>
                    <a:pt x="7" y="19"/>
                    <a:pt x="11" y="17"/>
                    <a:pt x="12" y="19"/>
                  </a:cubicBezTo>
                  <a:cubicBezTo>
                    <a:pt x="13" y="19"/>
                    <a:pt x="13" y="21"/>
                    <a:pt x="12" y="24"/>
                  </a:cubicBezTo>
                  <a:cubicBezTo>
                    <a:pt x="13" y="23"/>
                    <a:pt x="13" y="23"/>
                    <a:pt x="15" y="24"/>
                  </a:cubicBezTo>
                  <a:cubicBezTo>
                    <a:pt x="16" y="25"/>
                    <a:pt x="15" y="26"/>
                    <a:pt x="15" y="27"/>
                  </a:cubicBezTo>
                  <a:cubicBezTo>
                    <a:pt x="18" y="26"/>
                    <a:pt x="18" y="26"/>
                    <a:pt x="18" y="26"/>
                  </a:cubicBezTo>
                  <a:cubicBezTo>
                    <a:pt x="18" y="26"/>
                    <a:pt x="20" y="25"/>
                    <a:pt x="21" y="2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1" name="Google Shape;341;p25"/>
            <p:cNvSpPr/>
            <p:nvPr/>
          </p:nvSpPr>
          <p:spPr>
            <a:xfrm>
              <a:off x="1682750" y="2387600"/>
              <a:ext cx="682625" cy="423863"/>
            </a:xfrm>
            <a:custGeom>
              <a:avLst/>
              <a:gdLst/>
              <a:ahLst/>
              <a:cxnLst/>
              <a:rect l="l" t="t" r="r" b="b"/>
              <a:pathLst>
                <a:path w="245" h="152" extrusionOk="0">
                  <a:moveTo>
                    <a:pt x="204" y="143"/>
                  </a:moveTo>
                  <a:cubicBezTo>
                    <a:pt x="205" y="143"/>
                    <a:pt x="214" y="144"/>
                    <a:pt x="215" y="142"/>
                  </a:cubicBezTo>
                  <a:cubicBezTo>
                    <a:pt x="216" y="140"/>
                    <a:pt x="208" y="135"/>
                    <a:pt x="209" y="134"/>
                  </a:cubicBezTo>
                  <a:cubicBezTo>
                    <a:pt x="210" y="134"/>
                    <a:pt x="210" y="128"/>
                    <a:pt x="212" y="128"/>
                  </a:cubicBezTo>
                  <a:cubicBezTo>
                    <a:pt x="213" y="128"/>
                    <a:pt x="226" y="129"/>
                    <a:pt x="226" y="128"/>
                  </a:cubicBezTo>
                  <a:cubicBezTo>
                    <a:pt x="227" y="128"/>
                    <a:pt x="229" y="124"/>
                    <a:pt x="231" y="123"/>
                  </a:cubicBezTo>
                  <a:cubicBezTo>
                    <a:pt x="232" y="123"/>
                    <a:pt x="234" y="124"/>
                    <a:pt x="235" y="126"/>
                  </a:cubicBezTo>
                  <a:cubicBezTo>
                    <a:pt x="237" y="124"/>
                    <a:pt x="238" y="119"/>
                    <a:pt x="239" y="115"/>
                  </a:cubicBezTo>
                  <a:cubicBezTo>
                    <a:pt x="239" y="110"/>
                    <a:pt x="238" y="108"/>
                    <a:pt x="240" y="106"/>
                  </a:cubicBezTo>
                  <a:cubicBezTo>
                    <a:pt x="243" y="103"/>
                    <a:pt x="245" y="103"/>
                    <a:pt x="245" y="99"/>
                  </a:cubicBezTo>
                  <a:cubicBezTo>
                    <a:pt x="244" y="95"/>
                    <a:pt x="241" y="99"/>
                    <a:pt x="238" y="97"/>
                  </a:cubicBezTo>
                  <a:cubicBezTo>
                    <a:pt x="235" y="96"/>
                    <a:pt x="232" y="97"/>
                    <a:pt x="225" y="98"/>
                  </a:cubicBezTo>
                  <a:cubicBezTo>
                    <a:pt x="218" y="99"/>
                    <a:pt x="214" y="102"/>
                    <a:pt x="215" y="107"/>
                  </a:cubicBezTo>
                  <a:cubicBezTo>
                    <a:pt x="215" y="112"/>
                    <a:pt x="212" y="110"/>
                    <a:pt x="212" y="114"/>
                  </a:cubicBezTo>
                  <a:cubicBezTo>
                    <a:pt x="213" y="119"/>
                    <a:pt x="207" y="119"/>
                    <a:pt x="207" y="122"/>
                  </a:cubicBezTo>
                  <a:cubicBezTo>
                    <a:pt x="207" y="124"/>
                    <a:pt x="202" y="122"/>
                    <a:pt x="201" y="121"/>
                  </a:cubicBezTo>
                  <a:cubicBezTo>
                    <a:pt x="200" y="120"/>
                    <a:pt x="184" y="125"/>
                    <a:pt x="182" y="125"/>
                  </a:cubicBezTo>
                  <a:cubicBezTo>
                    <a:pt x="180" y="125"/>
                    <a:pt x="176" y="121"/>
                    <a:pt x="173" y="121"/>
                  </a:cubicBezTo>
                  <a:cubicBezTo>
                    <a:pt x="170" y="121"/>
                    <a:pt x="169" y="116"/>
                    <a:pt x="168" y="112"/>
                  </a:cubicBezTo>
                  <a:cubicBezTo>
                    <a:pt x="168" y="109"/>
                    <a:pt x="162" y="105"/>
                    <a:pt x="160" y="102"/>
                  </a:cubicBezTo>
                  <a:cubicBezTo>
                    <a:pt x="157" y="99"/>
                    <a:pt x="157" y="91"/>
                    <a:pt x="157" y="86"/>
                  </a:cubicBezTo>
                  <a:cubicBezTo>
                    <a:pt x="157" y="81"/>
                    <a:pt x="156" y="73"/>
                    <a:pt x="159" y="64"/>
                  </a:cubicBezTo>
                  <a:cubicBezTo>
                    <a:pt x="160" y="63"/>
                    <a:pt x="160" y="61"/>
                    <a:pt x="160" y="60"/>
                  </a:cubicBezTo>
                  <a:cubicBezTo>
                    <a:pt x="159" y="60"/>
                    <a:pt x="158" y="59"/>
                    <a:pt x="157" y="59"/>
                  </a:cubicBezTo>
                  <a:cubicBezTo>
                    <a:pt x="154" y="59"/>
                    <a:pt x="147" y="55"/>
                    <a:pt x="146" y="55"/>
                  </a:cubicBezTo>
                  <a:cubicBezTo>
                    <a:pt x="144" y="55"/>
                    <a:pt x="144" y="52"/>
                    <a:pt x="143" y="50"/>
                  </a:cubicBezTo>
                  <a:cubicBezTo>
                    <a:pt x="142" y="49"/>
                    <a:pt x="143" y="45"/>
                    <a:pt x="141" y="44"/>
                  </a:cubicBezTo>
                  <a:cubicBezTo>
                    <a:pt x="140" y="43"/>
                    <a:pt x="135" y="39"/>
                    <a:pt x="134" y="33"/>
                  </a:cubicBezTo>
                  <a:cubicBezTo>
                    <a:pt x="132" y="28"/>
                    <a:pt x="123" y="25"/>
                    <a:pt x="119" y="25"/>
                  </a:cubicBezTo>
                  <a:cubicBezTo>
                    <a:pt x="116" y="25"/>
                    <a:pt x="114" y="32"/>
                    <a:pt x="113" y="33"/>
                  </a:cubicBezTo>
                  <a:cubicBezTo>
                    <a:pt x="112" y="33"/>
                    <a:pt x="106" y="29"/>
                    <a:pt x="104" y="28"/>
                  </a:cubicBezTo>
                  <a:cubicBezTo>
                    <a:pt x="102" y="27"/>
                    <a:pt x="101" y="25"/>
                    <a:pt x="101" y="23"/>
                  </a:cubicBezTo>
                  <a:cubicBezTo>
                    <a:pt x="101" y="20"/>
                    <a:pt x="97" y="17"/>
                    <a:pt x="96" y="16"/>
                  </a:cubicBezTo>
                  <a:cubicBezTo>
                    <a:pt x="95" y="16"/>
                    <a:pt x="87" y="8"/>
                    <a:pt x="87" y="8"/>
                  </a:cubicBezTo>
                  <a:cubicBezTo>
                    <a:pt x="74" y="8"/>
                    <a:pt x="74" y="8"/>
                    <a:pt x="74" y="8"/>
                  </a:cubicBezTo>
                  <a:cubicBezTo>
                    <a:pt x="71" y="12"/>
                    <a:pt x="71" y="12"/>
                    <a:pt x="71" y="12"/>
                  </a:cubicBezTo>
                  <a:cubicBezTo>
                    <a:pt x="49" y="12"/>
                    <a:pt x="49" y="12"/>
                    <a:pt x="49" y="12"/>
                  </a:cubicBezTo>
                  <a:cubicBezTo>
                    <a:pt x="49" y="12"/>
                    <a:pt x="31" y="5"/>
                    <a:pt x="28" y="5"/>
                  </a:cubicBezTo>
                  <a:cubicBezTo>
                    <a:pt x="25" y="4"/>
                    <a:pt x="19" y="0"/>
                    <a:pt x="19" y="0"/>
                  </a:cubicBezTo>
                  <a:cubicBezTo>
                    <a:pt x="0" y="2"/>
                    <a:pt x="0" y="2"/>
                    <a:pt x="0" y="2"/>
                  </a:cubicBezTo>
                  <a:cubicBezTo>
                    <a:pt x="1" y="4"/>
                    <a:pt x="3" y="6"/>
                    <a:pt x="5" y="9"/>
                  </a:cubicBezTo>
                  <a:cubicBezTo>
                    <a:pt x="8" y="14"/>
                    <a:pt x="11" y="22"/>
                    <a:pt x="11" y="25"/>
                  </a:cubicBezTo>
                  <a:cubicBezTo>
                    <a:pt x="12" y="27"/>
                    <a:pt x="17" y="30"/>
                    <a:pt x="21" y="33"/>
                  </a:cubicBezTo>
                  <a:cubicBezTo>
                    <a:pt x="26" y="35"/>
                    <a:pt x="26" y="42"/>
                    <a:pt x="25" y="43"/>
                  </a:cubicBezTo>
                  <a:cubicBezTo>
                    <a:pt x="25" y="45"/>
                    <a:pt x="19" y="42"/>
                    <a:pt x="19" y="44"/>
                  </a:cubicBezTo>
                  <a:cubicBezTo>
                    <a:pt x="18" y="45"/>
                    <a:pt x="26" y="52"/>
                    <a:pt x="29" y="51"/>
                  </a:cubicBezTo>
                  <a:cubicBezTo>
                    <a:pt x="32" y="51"/>
                    <a:pt x="33" y="53"/>
                    <a:pt x="38" y="57"/>
                  </a:cubicBezTo>
                  <a:cubicBezTo>
                    <a:pt x="42" y="61"/>
                    <a:pt x="42" y="65"/>
                    <a:pt x="40" y="67"/>
                  </a:cubicBezTo>
                  <a:cubicBezTo>
                    <a:pt x="38" y="68"/>
                    <a:pt x="43" y="71"/>
                    <a:pt x="49" y="75"/>
                  </a:cubicBezTo>
                  <a:cubicBezTo>
                    <a:pt x="55" y="79"/>
                    <a:pt x="57" y="83"/>
                    <a:pt x="58" y="85"/>
                  </a:cubicBezTo>
                  <a:cubicBezTo>
                    <a:pt x="58" y="87"/>
                    <a:pt x="61" y="85"/>
                    <a:pt x="62" y="83"/>
                  </a:cubicBezTo>
                  <a:cubicBezTo>
                    <a:pt x="63" y="80"/>
                    <a:pt x="60" y="79"/>
                    <a:pt x="60" y="76"/>
                  </a:cubicBezTo>
                  <a:cubicBezTo>
                    <a:pt x="60" y="73"/>
                    <a:pt x="55" y="74"/>
                    <a:pt x="53" y="73"/>
                  </a:cubicBezTo>
                  <a:cubicBezTo>
                    <a:pt x="51" y="73"/>
                    <a:pt x="53" y="68"/>
                    <a:pt x="51" y="66"/>
                  </a:cubicBezTo>
                  <a:cubicBezTo>
                    <a:pt x="49" y="64"/>
                    <a:pt x="47" y="59"/>
                    <a:pt x="46" y="55"/>
                  </a:cubicBezTo>
                  <a:cubicBezTo>
                    <a:pt x="45" y="51"/>
                    <a:pt x="39" y="47"/>
                    <a:pt x="37" y="43"/>
                  </a:cubicBezTo>
                  <a:cubicBezTo>
                    <a:pt x="35" y="38"/>
                    <a:pt x="32" y="35"/>
                    <a:pt x="31" y="34"/>
                  </a:cubicBezTo>
                  <a:cubicBezTo>
                    <a:pt x="29" y="33"/>
                    <a:pt x="33" y="31"/>
                    <a:pt x="32" y="30"/>
                  </a:cubicBezTo>
                  <a:cubicBezTo>
                    <a:pt x="30" y="28"/>
                    <a:pt x="28" y="28"/>
                    <a:pt x="25" y="27"/>
                  </a:cubicBezTo>
                  <a:cubicBezTo>
                    <a:pt x="23" y="26"/>
                    <a:pt x="21" y="24"/>
                    <a:pt x="21" y="21"/>
                  </a:cubicBezTo>
                  <a:cubicBezTo>
                    <a:pt x="21" y="18"/>
                    <a:pt x="19" y="11"/>
                    <a:pt x="18" y="9"/>
                  </a:cubicBezTo>
                  <a:cubicBezTo>
                    <a:pt x="17" y="7"/>
                    <a:pt x="20" y="7"/>
                    <a:pt x="21" y="8"/>
                  </a:cubicBezTo>
                  <a:cubicBezTo>
                    <a:pt x="22" y="9"/>
                    <a:pt x="23" y="10"/>
                    <a:pt x="24" y="9"/>
                  </a:cubicBezTo>
                  <a:cubicBezTo>
                    <a:pt x="25" y="9"/>
                    <a:pt x="27" y="9"/>
                    <a:pt x="28" y="11"/>
                  </a:cubicBezTo>
                  <a:cubicBezTo>
                    <a:pt x="29" y="13"/>
                    <a:pt x="32" y="11"/>
                    <a:pt x="33" y="12"/>
                  </a:cubicBezTo>
                  <a:cubicBezTo>
                    <a:pt x="35" y="13"/>
                    <a:pt x="30" y="14"/>
                    <a:pt x="35" y="22"/>
                  </a:cubicBezTo>
                  <a:cubicBezTo>
                    <a:pt x="40" y="31"/>
                    <a:pt x="36" y="26"/>
                    <a:pt x="36" y="32"/>
                  </a:cubicBezTo>
                  <a:cubicBezTo>
                    <a:pt x="36" y="37"/>
                    <a:pt x="39" y="35"/>
                    <a:pt x="40" y="34"/>
                  </a:cubicBezTo>
                  <a:cubicBezTo>
                    <a:pt x="41" y="33"/>
                    <a:pt x="43" y="35"/>
                    <a:pt x="46" y="38"/>
                  </a:cubicBezTo>
                  <a:cubicBezTo>
                    <a:pt x="48" y="41"/>
                    <a:pt x="53" y="41"/>
                    <a:pt x="53" y="43"/>
                  </a:cubicBezTo>
                  <a:cubicBezTo>
                    <a:pt x="53" y="45"/>
                    <a:pt x="53" y="48"/>
                    <a:pt x="56" y="48"/>
                  </a:cubicBezTo>
                  <a:cubicBezTo>
                    <a:pt x="60" y="49"/>
                    <a:pt x="60" y="52"/>
                    <a:pt x="62" y="53"/>
                  </a:cubicBezTo>
                  <a:cubicBezTo>
                    <a:pt x="64" y="53"/>
                    <a:pt x="64" y="55"/>
                    <a:pt x="63" y="57"/>
                  </a:cubicBezTo>
                  <a:cubicBezTo>
                    <a:pt x="62" y="60"/>
                    <a:pt x="63" y="62"/>
                    <a:pt x="68" y="64"/>
                  </a:cubicBezTo>
                  <a:cubicBezTo>
                    <a:pt x="73" y="66"/>
                    <a:pt x="71" y="66"/>
                    <a:pt x="75" y="70"/>
                  </a:cubicBezTo>
                  <a:cubicBezTo>
                    <a:pt x="79" y="73"/>
                    <a:pt x="90" y="86"/>
                    <a:pt x="92" y="89"/>
                  </a:cubicBezTo>
                  <a:cubicBezTo>
                    <a:pt x="94" y="92"/>
                    <a:pt x="95" y="95"/>
                    <a:pt x="96" y="98"/>
                  </a:cubicBezTo>
                  <a:cubicBezTo>
                    <a:pt x="97" y="100"/>
                    <a:pt x="94" y="101"/>
                    <a:pt x="96" y="104"/>
                  </a:cubicBezTo>
                  <a:cubicBezTo>
                    <a:pt x="97" y="106"/>
                    <a:pt x="93" y="105"/>
                    <a:pt x="93" y="106"/>
                  </a:cubicBezTo>
                  <a:cubicBezTo>
                    <a:pt x="93" y="108"/>
                    <a:pt x="96" y="116"/>
                    <a:pt x="100" y="116"/>
                  </a:cubicBezTo>
                  <a:cubicBezTo>
                    <a:pt x="104" y="117"/>
                    <a:pt x="108" y="122"/>
                    <a:pt x="111" y="124"/>
                  </a:cubicBezTo>
                  <a:cubicBezTo>
                    <a:pt x="114" y="127"/>
                    <a:pt x="119" y="126"/>
                    <a:pt x="124" y="128"/>
                  </a:cubicBezTo>
                  <a:cubicBezTo>
                    <a:pt x="129" y="130"/>
                    <a:pt x="133" y="134"/>
                    <a:pt x="140" y="136"/>
                  </a:cubicBezTo>
                  <a:cubicBezTo>
                    <a:pt x="147" y="138"/>
                    <a:pt x="154" y="141"/>
                    <a:pt x="158" y="144"/>
                  </a:cubicBezTo>
                  <a:cubicBezTo>
                    <a:pt x="163" y="147"/>
                    <a:pt x="168" y="146"/>
                    <a:pt x="174" y="143"/>
                  </a:cubicBezTo>
                  <a:cubicBezTo>
                    <a:pt x="181" y="141"/>
                    <a:pt x="185" y="144"/>
                    <a:pt x="189" y="145"/>
                  </a:cubicBezTo>
                  <a:cubicBezTo>
                    <a:pt x="191" y="146"/>
                    <a:pt x="194" y="149"/>
                    <a:pt x="198" y="152"/>
                  </a:cubicBezTo>
                  <a:cubicBezTo>
                    <a:pt x="201" y="148"/>
                    <a:pt x="204" y="143"/>
                    <a:pt x="204" y="143"/>
                  </a:cubicBezTo>
                  <a:close/>
                </a:path>
              </a:pathLst>
            </a:custGeom>
            <a:solidFill>
              <a:schemeClr val="accent5"/>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2" name="Google Shape;342;p25"/>
            <p:cNvSpPr/>
            <p:nvPr/>
          </p:nvSpPr>
          <p:spPr>
            <a:xfrm>
              <a:off x="2235200" y="2744788"/>
              <a:ext cx="93663" cy="95250"/>
            </a:xfrm>
            <a:custGeom>
              <a:avLst/>
              <a:gdLst/>
              <a:ahLst/>
              <a:cxnLst/>
              <a:rect l="l" t="t" r="r" b="b"/>
              <a:pathLst>
                <a:path w="34" h="34" extrusionOk="0">
                  <a:moveTo>
                    <a:pt x="30" y="23"/>
                  </a:moveTo>
                  <a:cubicBezTo>
                    <a:pt x="31" y="21"/>
                    <a:pt x="33" y="19"/>
                    <a:pt x="34" y="18"/>
                  </a:cubicBezTo>
                  <a:cubicBezTo>
                    <a:pt x="31" y="20"/>
                    <a:pt x="30" y="18"/>
                    <a:pt x="31" y="16"/>
                  </a:cubicBezTo>
                  <a:cubicBezTo>
                    <a:pt x="27" y="17"/>
                    <a:pt x="27" y="17"/>
                    <a:pt x="27" y="17"/>
                  </a:cubicBezTo>
                  <a:cubicBezTo>
                    <a:pt x="27" y="0"/>
                    <a:pt x="27" y="0"/>
                    <a:pt x="27" y="0"/>
                  </a:cubicBezTo>
                  <a:cubicBezTo>
                    <a:pt x="24" y="1"/>
                    <a:pt x="15" y="0"/>
                    <a:pt x="14" y="0"/>
                  </a:cubicBezTo>
                  <a:cubicBezTo>
                    <a:pt x="12" y="0"/>
                    <a:pt x="12" y="6"/>
                    <a:pt x="11" y="6"/>
                  </a:cubicBezTo>
                  <a:cubicBezTo>
                    <a:pt x="10" y="7"/>
                    <a:pt x="18" y="12"/>
                    <a:pt x="17" y="14"/>
                  </a:cubicBezTo>
                  <a:cubicBezTo>
                    <a:pt x="16" y="16"/>
                    <a:pt x="7" y="15"/>
                    <a:pt x="6" y="15"/>
                  </a:cubicBezTo>
                  <a:cubicBezTo>
                    <a:pt x="6" y="15"/>
                    <a:pt x="3" y="20"/>
                    <a:pt x="0" y="24"/>
                  </a:cubicBezTo>
                  <a:cubicBezTo>
                    <a:pt x="3" y="27"/>
                    <a:pt x="7" y="30"/>
                    <a:pt x="8" y="32"/>
                  </a:cubicBezTo>
                  <a:cubicBezTo>
                    <a:pt x="12" y="34"/>
                    <a:pt x="17" y="31"/>
                    <a:pt x="20" y="34"/>
                  </a:cubicBezTo>
                  <a:cubicBezTo>
                    <a:pt x="20" y="34"/>
                    <a:pt x="20" y="34"/>
                    <a:pt x="20" y="34"/>
                  </a:cubicBezTo>
                  <a:cubicBezTo>
                    <a:pt x="22" y="31"/>
                    <a:pt x="25" y="29"/>
                    <a:pt x="26" y="29"/>
                  </a:cubicBezTo>
                  <a:cubicBezTo>
                    <a:pt x="27" y="28"/>
                    <a:pt x="26" y="26"/>
                    <a:pt x="30" y="2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3" name="Google Shape;343;p25"/>
            <p:cNvSpPr/>
            <p:nvPr/>
          </p:nvSpPr>
          <p:spPr>
            <a:xfrm>
              <a:off x="2309813" y="2730500"/>
              <a:ext cx="28575" cy="61913"/>
            </a:xfrm>
            <a:custGeom>
              <a:avLst/>
              <a:gdLst/>
              <a:ahLst/>
              <a:cxnLst/>
              <a:rect l="l" t="t" r="r" b="b"/>
              <a:pathLst>
                <a:path w="10" h="22" extrusionOk="0">
                  <a:moveTo>
                    <a:pt x="1" y="5"/>
                  </a:moveTo>
                  <a:cubicBezTo>
                    <a:pt x="1" y="5"/>
                    <a:pt x="1" y="5"/>
                    <a:pt x="0" y="5"/>
                  </a:cubicBezTo>
                  <a:cubicBezTo>
                    <a:pt x="0" y="22"/>
                    <a:pt x="0" y="22"/>
                    <a:pt x="0" y="22"/>
                  </a:cubicBezTo>
                  <a:cubicBezTo>
                    <a:pt x="4" y="21"/>
                    <a:pt x="4" y="21"/>
                    <a:pt x="4" y="21"/>
                  </a:cubicBezTo>
                  <a:cubicBezTo>
                    <a:pt x="4" y="20"/>
                    <a:pt x="5" y="18"/>
                    <a:pt x="6" y="17"/>
                  </a:cubicBezTo>
                  <a:cubicBezTo>
                    <a:pt x="9" y="15"/>
                    <a:pt x="5" y="5"/>
                    <a:pt x="8" y="4"/>
                  </a:cubicBezTo>
                  <a:cubicBezTo>
                    <a:pt x="9" y="4"/>
                    <a:pt x="10" y="3"/>
                    <a:pt x="10" y="3"/>
                  </a:cubicBezTo>
                  <a:cubicBezTo>
                    <a:pt x="9" y="1"/>
                    <a:pt x="7" y="0"/>
                    <a:pt x="6" y="0"/>
                  </a:cubicBezTo>
                  <a:cubicBezTo>
                    <a:pt x="4" y="1"/>
                    <a:pt x="2" y="5"/>
                    <a:pt x="1" y="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4" name="Google Shape;344;p25"/>
            <p:cNvSpPr/>
            <p:nvPr/>
          </p:nvSpPr>
          <p:spPr>
            <a:xfrm>
              <a:off x="2638425" y="2689225"/>
              <a:ext cx="68263" cy="55563"/>
            </a:xfrm>
            <a:custGeom>
              <a:avLst/>
              <a:gdLst/>
              <a:ahLst/>
              <a:cxnLst/>
              <a:rect l="l" t="t" r="r" b="b"/>
              <a:pathLst>
                <a:path w="24" h="20" extrusionOk="0">
                  <a:moveTo>
                    <a:pt x="11" y="2"/>
                  </a:moveTo>
                  <a:cubicBezTo>
                    <a:pt x="7" y="4"/>
                    <a:pt x="16" y="10"/>
                    <a:pt x="16" y="13"/>
                  </a:cubicBezTo>
                  <a:cubicBezTo>
                    <a:pt x="16" y="16"/>
                    <a:pt x="2" y="12"/>
                    <a:pt x="1" y="16"/>
                  </a:cubicBezTo>
                  <a:cubicBezTo>
                    <a:pt x="0" y="18"/>
                    <a:pt x="6" y="20"/>
                    <a:pt x="11" y="18"/>
                  </a:cubicBezTo>
                  <a:cubicBezTo>
                    <a:pt x="16" y="17"/>
                    <a:pt x="19" y="18"/>
                    <a:pt x="22" y="20"/>
                  </a:cubicBezTo>
                  <a:cubicBezTo>
                    <a:pt x="23" y="14"/>
                    <a:pt x="23" y="8"/>
                    <a:pt x="24" y="4"/>
                  </a:cubicBezTo>
                  <a:cubicBezTo>
                    <a:pt x="19" y="3"/>
                    <a:pt x="14" y="0"/>
                    <a:pt x="11"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5" name="Google Shape;345;p25"/>
            <p:cNvSpPr/>
            <p:nvPr/>
          </p:nvSpPr>
          <p:spPr>
            <a:xfrm>
              <a:off x="2700338" y="2697163"/>
              <a:ext cx="74613" cy="50800"/>
            </a:xfrm>
            <a:custGeom>
              <a:avLst/>
              <a:gdLst/>
              <a:ahLst/>
              <a:cxnLst/>
              <a:rect l="l" t="t" r="r" b="b"/>
              <a:pathLst>
                <a:path w="27" h="18" extrusionOk="0">
                  <a:moveTo>
                    <a:pt x="11" y="13"/>
                  </a:moveTo>
                  <a:cubicBezTo>
                    <a:pt x="17" y="11"/>
                    <a:pt x="27" y="15"/>
                    <a:pt x="27" y="10"/>
                  </a:cubicBezTo>
                  <a:cubicBezTo>
                    <a:pt x="27" y="5"/>
                    <a:pt x="10" y="0"/>
                    <a:pt x="6" y="1"/>
                  </a:cubicBezTo>
                  <a:cubicBezTo>
                    <a:pt x="5" y="2"/>
                    <a:pt x="3" y="2"/>
                    <a:pt x="2" y="1"/>
                  </a:cubicBezTo>
                  <a:cubicBezTo>
                    <a:pt x="1" y="5"/>
                    <a:pt x="1" y="11"/>
                    <a:pt x="0" y="17"/>
                  </a:cubicBezTo>
                  <a:cubicBezTo>
                    <a:pt x="0" y="17"/>
                    <a:pt x="1" y="17"/>
                    <a:pt x="1" y="17"/>
                  </a:cubicBezTo>
                  <a:cubicBezTo>
                    <a:pt x="4" y="18"/>
                    <a:pt x="4" y="16"/>
                    <a:pt x="11" y="1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6" name="Google Shape;346;p25"/>
            <p:cNvSpPr/>
            <p:nvPr/>
          </p:nvSpPr>
          <p:spPr>
            <a:xfrm>
              <a:off x="2349500" y="2811463"/>
              <a:ext cx="93663" cy="96838"/>
            </a:xfrm>
            <a:custGeom>
              <a:avLst/>
              <a:gdLst/>
              <a:ahLst/>
              <a:cxnLst/>
              <a:rect l="l" t="t" r="r" b="b"/>
              <a:pathLst>
                <a:path w="34" h="35" extrusionOk="0">
                  <a:moveTo>
                    <a:pt x="19" y="33"/>
                  </a:moveTo>
                  <a:cubicBezTo>
                    <a:pt x="20" y="34"/>
                    <a:pt x="25" y="33"/>
                    <a:pt x="26" y="34"/>
                  </a:cubicBezTo>
                  <a:cubicBezTo>
                    <a:pt x="27" y="35"/>
                    <a:pt x="29" y="35"/>
                    <a:pt x="30" y="35"/>
                  </a:cubicBezTo>
                  <a:cubicBezTo>
                    <a:pt x="30" y="34"/>
                    <a:pt x="30" y="33"/>
                    <a:pt x="29" y="33"/>
                  </a:cubicBezTo>
                  <a:cubicBezTo>
                    <a:pt x="28" y="31"/>
                    <a:pt x="30" y="26"/>
                    <a:pt x="31" y="23"/>
                  </a:cubicBezTo>
                  <a:cubicBezTo>
                    <a:pt x="32" y="19"/>
                    <a:pt x="30" y="11"/>
                    <a:pt x="32" y="9"/>
                  </a:cubicBezTo>
                  <a:cubicBezTo>
                    <a:pt x="34" y="7"/>
                    <a:pt x="33" y="6"/>
                    <a:pt x="34" y="1"/>
                  </a:cubicBezTo>
                  <a:cubicBezTo>
                    <a:pt x="34" y="0"/>
                    <a:pt x="34" y="0"/>
                    <a:pt x="34" y="0"/>
                  </a:cubicBezTo>
                  <a:cubicBezTo>
                    <a:pt x="30" y="0"/>
                    <a:pt x="26" y="3"/>
                    <a:pt x="25" y="4"/>
                  </a:cubicBezTo>
                  <a:cubicBezTo>
                    <a:pt x="23" y="4"/>
                    <a:pt x="18" y="2"/>
                    <a:pt x="17" y="5"/>
                  </a:cubicBezTo>
                  <a:cubicBezTo>
                    <a:pt x="16" y="8"/>
                    <a:pt x="13" y="9"/>
                    <a:pt x="8" y="9"/>
                  </a:cubicBezTo>
                  <a:cubicBezTo>
                    <a:pt x="4" y="9"/>
                    <a:pt x="6" y="13"/>
                    <a:pt x="6" y="14"/>
                  </a:cubicBezTo>
                  <a:cubicBezTo>
                    <a:pt x="5" y="15"/>
                    <a:pt x="3" y="16"/>
                    <a:pt x="3" y="16"/>
                  </a:cubicBezTo>
                  <a:cubicBezTo>
                    <a:pt x="0" y="17"/>
                    <a:pt x="0" y="17"/>
                    <a:pt x="0" y="17"/>
                  </a:cubicBezTo>
                  <a:cubicBezTo>
                    <a:pt x="0" y="18"/>
                    <a:pt x="0" y="19"/>
                    <a:pt x="2" y="20"/>
                  </a:cubicBezTo>
                  <a:cubicBezTo>
                    <a:pt x="4" y="22"/>
                    <a:pt x="8" y="28"/>
                    <a:pt x="11" y="30"/>
                  </a:cubicBezTo>
                  <a:cubicBezTo>
                    <a:pt x="13" y="30"/>
                    <a:pt x="14" y="32"/>
                    <a:pt x="14" y="33"/>
                  </a:cubicBezTo>
                  <a:cubicBezTo>
                    <a:pt x="16" y="33"/>
                    <a:pt x="18" y="33"/>
                    <a:pt x="19" y="3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7" name="Google Shape;347;p25"/>
            <p:cNvSpPr/>
            <p:nvPr/>
          </p:nvSpPr>
          <p:spPr>
            <a:xfrm>
              <a:off x="2652713" y="3035300"/>
              <a:ext cx="892175" cy="914400"/>
            </a:xfrm>
            <a:custGeom>
              <a:avLst/>
              <a:gdLst/>
              <a:ahLst/>
              <a:cxnLst/>
              <a:rect l="l" t="t" r="r" b="b"/>
              <a:pathLst>
                <a:path w="320" h="328" extrusionOk="0">
                  <a:moveTo>
                    <a:pt x="170" y="324"/>
                  </a:moveTo>
                  <a:cubicBezTo>
                    <a:pt x="175" y="320"/>
                    <a:pt x="173" y="318"/>
                    <a:pt x="176" y="314"/>
                  </a:cubicBezTo>
                  <a:cubicBezTo>
                    <a:pt x="178" y="310"/>
                    <a:pt x="176" y="308"/>
                    <a:pt x="180" y="304"/>
                  </a:cubicBezTo>
                  <a:cubicBezTo>
                    <a:pt x="184" y="301"/>
                    <a:pt x="179" y="298"/>
                    <a:pt x="184" y="296"/>
                  </a:cubicBezTo>
                  <a:cubicBezTo>
                    <a:pt x="189" y="293"/>
                    <a:pt x="189" y="298"/>
                    <a:pt x="184" y="303"/>
                  </a:cubicBezTo>
                  <a:cubicBezTo>
                    <a:pt x="180" y="308"/>
                    <a:pt x="180" y="310"/>
                    <a:pt x="185" y="306"/>
                  </a:cubicBezTo>
                  <a:cubicBezTo>
                    <a:pt x="190" y="302"/>
                    <a:pt x="192" y="296"/>
                    <a:pt x="195" y="290"/>
                  </a:cubicBezTo>
                  <a:cubicBezTo>
                    <a:pt x="198" y="284"/>
                    <a:pt x="201" y="282"/>
                    <a:pt x="203" y="281"/>
                  </a:cubicBezTo>
                  <a:cubicBezTo>
                    <a:pt x="206" y="281"/>
                    <a:pt x="206" y="274"/>
                    <a:pt x="206" y="270"/>
                  </a:cubicBezTo>
                  <a:cubicBezTo>
                    <a:pt x="205" y="265"/>
                    <a:pt x="204" y="261"/>
                    <a:pt x="206" y="258"/>
                  </a:cubicBezTo>
                  <a:cubicBezTo>
                    <a:pt x="208" y="255"/>
                    <a:pt x="206" y="252"/>
                    <a:pt x="208" y="252"/>
                  </a:cubicBezTo>
                  <a:cubicBezTo>
                    <a:pt x="211" y="252"/>
                    <a:pt x="215" y="248"/>
                    <a:pt x="219" y="244"/>
                  </a:cubicBezTo>
                  <a:cubicBezTo>
                    <a:pt x="222" y="240"/>
                    <a:pt x="225" y="240"/>
                    <a:pt x="229" y="240"/>
                  </a:cubicBezTo>
                  <a:cubicBezTo>
                    <a:pt x="233" y="239"/>
                    <a:pt x="231" y="238"/>
                    <a:pt x="234" y="237"/>
                  </a:cubicBezTo>
                  <a:cubicBezTo>
                    <a:pt x="236" y="236"/>
                    <a:pt x="238" y="234"/>
                    <a:pt x="240" y="232"/>
                  </a:cubicBezTo>
                  <a:cubicBezTo>
                    <a:pt x="242" y="231"/>
                    <a:pt x="249" y="233"/>
                    <a:pt x="253" y="233"/>
                  </a:cubicBezTo>
                  <a:cubicBezTo>
                    <a:pt x="257" y="233"/>
                    <a:pt x="260" y="233"/>
                    <a:pt x="260" y="230"/>
                  </a:cubicBezTo>
                  <a:cubicBezTo>
                    <a:pt x="260" y="228"/>
                    <a:pt x="262" y="225"/>
                    <a:pt x="265" y="225"/>
                  </a:cubicBezTo>
                  <a:cubicBezTo>
                    <a:pt x="267" y="225"/>
                    <a:pt x="268" y="225"/>
                    <a:pt x="268" y="221"/>
                  </a:cubicBezTo>
                  <a:cubicBezTo>
                    <a:pt x="268" y="218"/>
                    <a:pt x="269" y="215"/>
                    <a:pt x="272" y="214"/>
                  </a:cubicBezTo>
                  <a:cubicBezTo>
                    <a:pt x="274" y="212"/>
                    <a:pt x="274" y="209"/>
                    <a:pt x="275" y="206"/>
                  </a:cubicBezTo>
                  <a:cubicBezTo>
                    <a:pt x="275" y="204"/>
                    <a:pt x="278" y="205"/>
                    <a:pt x="278" y="202"/>
                  </a:cubicBezTo>
                  <a:cubicBezTo>
                    <a:pt x="278" y="199"/>
                    <a:pt x="279" y="195"/>
                    <a:pt x="279" y="192"/>
                  </a:cubicBezTo>
                  <a:cubicBezTo>
                    <a:pt x="279" y="190"/>
                    <a:pt x="282" y="190"/>
                    <a:pt x="283" y="188"/>
                  </a:cubicBezTo>
                  <a:cubicBezTo>
                    <a:pt x="284" y="186"/>
                    <a:pt x="282" y="184"/>
                    <a:pt x="284" y="178"/>
                  </a:cubicBezTo>
                  <a:cubicBezTo>
                    <a:pt x="286" y="172"/>
                    <a:pt x="284" y="167"/>
                    <a:pt x="284" y="162"/>
                  </a:cubicBezTo>
                  <a:cubicBezTo>
                    <a:pt x="284" y="157"/>
                    <a:pt x="284" y="152"/>
                    <a:pt x="286" y="151"/>
                  </a:cubicBezTo>
                  <a:cubicBezTo>
                    <a:pt x="288" y="149"/>
                    <a:pt x="287" y="148"/>
                    <a:pt x="285" y="147"/>
                  </a:cubicBezTo>
                  <a:cubicBezTo>
                    <a:pt x="284" y="147"/>
                    <a:pt x="285" y="145"/>
                    <a:pt x="287" y="145"/>
                  </a:cubicBezTo>
                  <a:cubicBezTo>
                    <a:pt x="288" y="145"/>
                    <a:pt x="289" y="148"/>
                    <a:pt x="292" y="147"/>
                  </a:cubicBezTo>
                  <a:cubicBezTo>
                    <a:pt x="294" y="145"/>
                    <a:pt x="296" y="139"/>
                    <a:pt x="298" y="134"/>
                  </a:cubicBezTo>
                  <a:cubicBezTo>
                    <a:pt x="300" y="129"/>
                    <a:pt x="303" y="129"/>
                    <a:pt x="306" y="128"/>
                  </a:cubicBezTo>
                  <a:cubicBezTo>
                    <a:pt x="308" y="127"/>
                    <a:pt x="314" y="121"/>
                    <a:pt x="317" y="112"/>
                  </a:cubicBezTo>
                  <a:cubicBezTo>
                    <a:pt x="320" y="104"/>
                    <a:pt x="317" y="95"/>
                    <a:pt x="315" y="89"/>
                  </a:cubicBezTo>
                  <a:cubicBezTo>
                    <a:pt x="314" y="83"/>
                    <a:pt x="312" y="84"/>
                    <a:pt x="308" y="84"/>
                  </a:cubicBezTo>
                  <a:cubicBezTo>
                    <a:pt x="305" y="85"/>
                    <a:pt x="298" y="84"/>
                    <a:pt x="289" y="74"/>
                  </a:cubicBezTo>
                  <a:cubicBezTo>
                    <a:pt x="280" y="64"/>
                    <a:pt x="272" y="65"/>
                    <a:pt x="266" y="67"/>
                  </a:cubicBezTo>
                  <a:cubicBezTo>
                    <a:pt x="260" y="68"/>
                    <a:pt x="254" y="64"/>
                    <a:pt x="250" y="63"/>
                  </a:cubicBezTo>
                  <a:cubicBezTo>
                    <a:pt x="246" y="62"/>
                    <a:pt x="242" y="67"/>
                    <a:pt x="239" y="68"/>
                  </a:cubicBezTo>
                  <a:cubicBezTo>
                    <a:pt x="236" y="69"/>
                    <a:pt x="241" y="64"/>
                    <a:pt x="241" y="60"/>
                  </a:cubicBezTo>
                  <a:cubicBezTo>
                    <a:pt x="241" y="57"/>
                    <a:pt x="230" y="52"/>
                    <a:pt x="222" y="49"/>
                  </a:cubicBezTo>
                  <a:cubicBezTo>
                    <a:pt x="214" y="46"/>
                    <a:pt x="210" y="47"/>
                    <a:pt x="210" y="53"/>
                  </a:cubicBezTo>
                  <a:cubicBezTo>
                    <a:pt x="210" y="58"/>
                    <a:pt x="207" y="51"/>
                    <a:pt x="204" y="57"/>
                  </a:cubicBezTo>
                  <a:cubicBezTo>
                    <a:pt x="202" y="62"/>
                    <a:pt x="197" y="58"/>
                    <a:pt x="200" y="57"/>
                  </a:cubicBezTo>
                  <a:cubicBezTo>
                    <a:pt x="203" y="55"/>
                    <a:pt x="206" y="51"/>
                    <a:pt x="207" y="47"/>
                  </a:cubicBezTo>
                  <a:cubicBezTo>
                    <a:pt x="208" y="44"/>
                    <a:pt x="196" y="41"/>
                    <a:pt x="191" y="43"/>
                  </a:cubicBezTo>
                  <a:cubicBezTo>
                    <a:pt x="187" y="45"/>
                    <a:pt x="189" y="51"/>
                    <a:pt x="186" y="49"/>
                  </a:cubicBezTo>
                  <a:cubicBezTo>
                    <a:pt x="182" y="47"/>
                    <a:pt x="185" y="43"/>
                    <a:pt x="188" y="43"/>
                  </a:cubicBezTo>
                  <a:cubicBezTo>
                    <a:pt x="191" y="43"/>
                    <a:pt x="194" y="37"/>
                    <a:pt x="196" y="33"/>
                  </a:cubicBezTo>
                  <a:cubicBezTo>
                    <a:pt x="198" y="29"/>
                    <a:pt x="193" y="28"/>
                    <a:pt x="189" y="24"/>
                  </a:cubicBezTo>
                  <a:cubicBezTo>
                    <a:pt x="186" y="21"/>
                    <a:pt x="187" y="10"/>
                    <a:pt x="184" y="9"/>
                  </a:cubicBezTo>
                  <a:cubicBezTo>
                    <a:pt x="180" y="12"/>
                    <a:pt x="176" y="18"/>
                    <a:pt x="174" y="22"/>
                  </a:cubicBezTo>
                  <a:cubicBezTo>
                    <a:pt x="173" y="27"/>
                    <a:pt x="170" y="24"/>
                    <a:pt x="166" y="25"/>
                  </a:cubicBezTo>
                  <a:cubicBezTo>
                    <a:pt x="161" y="27"/>
                    <a:pt x="159" y="25"/>
                    <a:pt x="158" y="23"/>
                  </a:cubicBezTo>
                  <a:cubicBezTo>
                    <a:pt x="157" y="21"/>
                    <a:pt x="152" y="23"/>
                    <a:pt x="149" y="23"/>
                  </a:cubicBezTo>
                  <a:cubicBezTo>
                    <a:pt x="146" y="22"/>
                    <a:pt x="148" y="26"/>
                    <a:pt x="145" y="28"/>
                  </a:cubicBezTo>
                  <a:cubicBezTo>
                    <a:pt x="143" y="29"/>
                    <a:pt x="138" y="25"/>
                    <a:pt x="136" y="27"/>
                  </a:cubicBezTo>
                  <a:cubicBezTo>
                    <a:pt x="134" y="30"/>
                    <a:pt x="133" y="27"/>
                    <a:pt x="132" y="29"/>
                  </a:cubicBezTo>
                  <a:cubicBezTo>
                    <a:pt x="131" y="31"/>
                    <a:pt x="127" y="30"/>
                    <a:pt x="126" y="31"/>
                  </a:cubicBezTo>
                  <a:cubicBezTo>
                    <a:pt x="125" y="32"/>
                    <a:pt x="122" y="33"/>
                    <a:pt x="118" y="28"/>
                  </a:cubicBezTo>
                  <a:cubicBezTo>
                    <a:pt x="113" y="24"/>
                    <a:pt x="114" y="16"/>
                    <a:pt x="116" y="14"/>
                  </a:cubicBezTo>
                  <a:cubicBezTo>
                    <a:pt x="118" y="13"/>
                    <a:pt x="118" y="9"/>
                    <a:pt x="115" y="7"/>
                  </a:cubicBezTo>
                  <a:cubicBezTo>
                    <a:pt x="113" y="6"/>
                    <a:pt x="115" y="1"/>
                    <a:pt x="112" y="1"/>
                  </a:cubicBezTo>
                  <a:cubicBezTo>
                    <a:pt x="109" y="0"/>
                    <a:pt x="109" y="4"/>
                    <a:pt x="107" y="5"/>
                  </a:cubicBezTo>
                  <a:cubicBezTo>
                    <a:pt x="105" y="6"/>
                    <a:pt x="99" y="10"/>
                    <a:pt x="97" y="9"/>
                  </a:cubicBezTo>
                  <a:cubicBezTo>
                    <a:pt x="95" y="9"/>
                    <a:pt x="91" y="10"/>
                    <a:pt x="91" y="12"/>
                  </a:cubicBezTo>
                  <a:cubicBezTo>
                    <a:pt x="91" y="15"/>
                    <a:pt x="89" y="14"/>
                    <a:pt x="88" y="12"/>
                  </a:cubicBezTo>
                  <a:cubicBezTo>
                    <a:pt x="88" y="10"/>
                    <a:pt x="83" y="11"/>
                    <a:pt x="81" y="10"/>
                  </a:cubicBezTo>
                  <a:cubicBezTo>
                    <a:pt x="80" y="8"/>
                    <a:pt x="73" y="9"/>
                    <a:pt x="76" y="11"/>
                  </a:cubicBezTo>
                  <a:cubicBezTo>
                    <a:pt x="79" y="12"/>
                    <a:pt x="79" y="14"/>
                    <a:pt x="79" y="17"/>
                  </a:cubicBezTo>
                  <a:cubicBezTo>
                    <a:pt x="79" y="19"/>
                    <a:pt x="81" y="18"/>
                    <a:pt x="81" y="22"/>
                  </a:cubicBezTo>
                  <a:cubicBezTo>
                    <a:pt x="81" y="25"/>
                    <a:pt x="84" y="23"/>
                    <a:pt x="85" y="23"/>
                  </a:cubicBezTo>
                  <a:cubicBezTo>
                    <a:pt x="87" y="23"/>
                    <a:pt x="87" y="25"/>
                    <a:pt x="84" y="26"/>
                  </a:cubicBezTo>
                  <a:cubicBezTo>
                    <a:pt x="82" y="26"/>
                    <a:pt x="81" y="28"/>
                    <a:pt x="80" y="30"/>
                  </a:cubicBezTo>
                  <a:cubicBezTo>
                    <a:pt x="79" y="33"/>
                    <a:pt x="77" y="31"/>
                    <a:pt x="74" y="33"/>
                  </a:cubicBezTo>
                  <a:cubicBezTo>
                    <a:pt x="72" y="35"/>
                    <a:pt x="70" y="37"/>
                    <a:pt x="69" y="36"/>
                  </a:cubicBezTo>
                  <a:cubicBezTo>
                    <a:pt x="67" y="35"/>
                    <a:pt x="66" y="36"/>
                    <a:pt x="65" y="37"/>
                  </a:cubicBezTo>
                  <a:cubicBezTo>
                    <a:pt x="63" y="38"/>
                    <a:pt x="62" y="37"/>
                    <a:pt x="60" y="35"/>
                  </a:cubicBezTo>
                  <a:cubicBezTo>
                    <a:pt x="58" y="33"/>
                    <a:pt x="57" y="30"/>
                    <a:pt x="54" y="27"/>
                  </a:cubicBezTo>
                  <a:cubicBezTo>
                    <a:pt x="52" y="27"/>
                    <a:pt x="48" y="29"/>
                    <a:pt x="46" y="29"/>
                  </a:cubicBezTo>
                  <a:cubicBezTo>
                    <a:pt x="43" y="29"/>
                    <a:pt x="34" y="28"/>
                    <a:pt x="34" y="30"/>
                  </a:cubicBezTo>
                  <a:cubicBezTo>
                    <a:pt x="33" y="31"/>
                    <a:pt x="34" y="34"/>
                    <a:pt x="36" y="34"/>
                  </a:cubicBezTo>
                  <a:cubicBezTo>
                    <a:pt x="37" y="34"/>
                    <a:pt x="40" y="35"/>
                    <a:pt x="37" y="37"/>
                  </a:cubicBezTo>
                  <a:cubicBezTo>
                    <a:pt x="34" y="40"/>
                    <a:pt x="32" y="37"/>
                    <a:pt x="32" y="42"/>
                  </a:cubicBezTo>
                  <a:cubicBezTo>
                    <a:pt x="32" y="47"/>
                    <a:pt x="38" y="50"/>
                    <a:pt x="37" y="55"/>
                  </a:cubicBezTo>
                  <a:cubicBezTo>
                    <a:pt x="36" y="57"/>
                    <a:pt x="35" y="63"/>
                    <a:pt x="35" y="66"/>
                  </a:cubicBezTo>
                  <a:cubicBezTo>
                    <a:pt x="35" y="68"/>
                    <a:pt x="34" y="76"/>
                    <a:pt x="32" y="77"/>
                  </a:cubicBezTo>
                  <a:cubicBezTo>
                    <a:pt x="30" y="77"/>
                    <a:pt x="28" y="75"/>
                    <a:pt x="25" y="77"/>
                  </a:cubicBezTo>
                  <a:cubicBezTo>
                    <a:pt x="22" y="80"/>
                    <a:pt x="19" y="78"/>
                    <a:pt x="16" y="81"/>
                  </a:cubicBezTo>
                  <a:cubicBezTo>
                    <a:pt x="12" y="83"/>
                    <a:pt x="9" y="82"/>
                    <a:pt x="8" y="86"/>
                  </a:cubicBezTo>
                  <a:cubicBezTo>
                    <a:pt x="8" y="89"/>
                    <a:pt x="5" y="90"/>
                    <a:pt x="6" y="93"/>
                  </a:cubicBezTo>
                  <a:cubicBezTo>
                    <a:pt x="7" y="96"/>
                    <a:pt x="4" y="95"/>
                    <a:pt x="2" y="97"/>
                  </a:cubicBezTo>
                  <a:cubicBezTo>
                    <a:pt x="0" y="100"/>
                    <a:pt x="3" y="101"/>
                    <a:pt x="1" y="103"/>
                  </a:cubicBezTo>
                  <a:cubicBezTo>
                    <a:pt x="0" y="104"/>
                    <a:pt x="2" y="107"/>
                    <a:pt x="3" y="110"/>
                  </a:cubicBezTo>
                  <a:cubicBezTo>
                    <a:pt x="5" y="112"/>
                    <a:pt x="7" y="114"/>
                    <a:pt x="7" y="116"/>
                  </a:cubicBezTo>
                  <a:cubicBezTo>
                    <a:pt x="6" y="119"/>
                    <a:pt x="8" y="120"/>
                    <a:pt x="11" y="120"/>
                  </a:cubicBezTo>
                  <a:cubicBezTo>
                    <a:pt x="13" y="119"/>
                    <a:pt x="11" y="124"/>
                    <a:pt x="15" y="124"/>
                  </a:cubicBezTo>
                  <a:cubicBezTo>
                    <a:pt x="19" y="124"/>
                    <a:pt x="22" y="125"/>
                    <a:pt x="23" y="123"/>
                  </a:cubicBezTo>
                  <a:cubicBezTo>
                    <a:pt x="24" y="121"/>
                    <a:pt x="27" y="119"/>
                    <a:pt x="27" y="122"/>
                  </a:cubicBezTo>
                  <a:cubicBezTo>
                    <a:pt x="27" y="125"/>
                    <a:pt x="26" y="134"/>
                    <a:pt x="29" y="133"/>
                  </a:cubicBezTo>
                  <a:cubicBezTo>
                    <a:pt x="32" y="132"/>
                    <a:pt x="37" y="132"/>
                    <a:pt x="39" y="133"/>
                  </a:cubicBezTo>
                  <a:cubicBezTo>
                    <a:pt x="42" y="134"/>
                    <a:pt x="45" y="133"/>
                    <a:pt x="46" y="131"/>
                  </a:cubicBezTo>
                  <a:cubicBezTo>
                    <a:pt x="48" y="130"/>
                    <a:pt x="50" y="130"/>
                    <a:pt x="53" y="128"/>
                  </a:cubicBezTo>
                  <a:cubicBezTo>
                    <a:pt x="56" y="126"/>
                    <a:pt x="60" y="123"/>
                    <a:pt x="63" y="123"/>
                  </a:cubicBezTo>
                  <a:cubicBezTo>
                    <a:pt x="66" y="123"/>
                    <a:pt x="71" y="121"/>
                    <a:pt x="70" y="124"/>
                  </a:cubicBezTo>
                  <a:cubicBezTo>
                    <a:pt x="70" y="126"/>
                    <a:pt x="69" y="135"/>
                    <a:pt x="73" y="140"/>
                  </a:cubicBezTo>
                  <a:cubicBezTo>
                    <a:pt x="77" y="144"/>
                    <a:pt x="79" y="146"/>
                    <a:pt x="82" y="145"/>
                  </a:cubicBezTo>
                  <a:cubicBezTo>
                    <a:pt x="86" y="145"/>
                    <a:pt x="86" y="147"/>
                    <a:pt x="88" y="146"/>
                  </a:cubicBezTo>
                  <a:cubicBezTo>
                    <a:pt x="91" y="146"/>
                    <a:pt x="89" y="149"/>
                    <a:pt x="91" y="149"/>
                  </a:cubicBezTo>
                  <a:cubicBezTo>
                    <a:pt x="94" y="149"/>
                    <a:pt x="98" y="150"/>
                    <a:pt x="98" y="152"/>
                  </a:cubicBezTo>
                  <a:cubicBezTo>
                    <a:pt x="98" y="155"/>
                    <a:pt x="105" y="153"/>
                    <a:pt x="107" y="154"/>
                  </a:cubicBezTo>
                  <a:cubicBezTo>
                    <a:pt x="109" y="156"/>
                    <a:pt x="110" y="157"/>
                    <a:pt x="110" y="160"/>
                  </a:cubicBezTo>
                  <a:cubicBezTo>
                    <a:pt x="110" y="163"/>
                    <a:pt x="114" y="165"/>
                    <a:pt x="111" y="166"/>
                  </a:cubicBezTo>
                  <a:cubicBezTo>
                    <a:pt x="109" y="167"/>
                    <a:pt x="112" y="169"/>
                    <a:pt x="112" y="173"/>
                  </a:cubicBezTo>
                  <a:cubicBezTo>
                    <a:pt x="112" y="176"/>
                    <a:pt x="116" y="177"/>
                    <a:pt x="121" y="177"/>
                  </a:cubicBezTo>
                  <a:cubicBezTo>
                    <a:pt x="126" y="176"/>
                    <a:pt x="128" y="177"/>
                    <a:pt x="128" y="181"/>
                  </a:cubicBezTo>
                  <a:cubicBezTo>
                    <a:pt x="128" y="184"/>
                    <a:pt x="131" y="185"/>
                    <a:pt x="132" y="189"/>
                  </a:cubicBezTo>
                  <a:cubicBezTo>
                    <a:pt x="134" y="192"/>
                    <a:pt x="131" y="196"/>
                    <a:pt x="131" y="199"/>
                  </a:cubicBezTo>
                  <a:cubicBezTo>
                    <a:pt x="132" y="201"/>
                    <a:pt x="130" y="203"/>
                    <a:pt x="129" y="204"/>
                  </a:cubicBezTo>
                  <a:cubicBezTo>
                    <a:pt x="131" y="207"/>
                    <a:pt x="131" y="208"/>
                    <a:pt x="129" y="209"/>
                  </a:cubicBezTo>
                  <a:cubicBezTo>
                    <a:pt x="127" y="210"/>
                    <a:pt x="132" y="213"/>
                    <a:pt x="131" y="219"/>
                  </a:cubicBezTo>
                  <a:cubicBezTo>
                    <a:pt x="130" y="224"/>
                    <a:pt x="129" y="225"/>
                    <a:pt x="135" y="225"/>
                  </a:cubicBezTo>
                  <a:cubicBezTo>
                    <a:pt x="140" y="225"/>
                    <a:pt x="140" y="227"/>
                    <a:pt x="142" y="226"/>
                  </a:cubicBezTo>
                  <a:cubicBezTo>
                    <a:pt x="144" y="225"/>
                    <a:pt x="147" y="230"/>
                    <a:pt x="147" y="233"/>
                  </a:cubicBezTo>
                  <a:cubicBezTo>
                    <a:pt x="148" y="235"/>
                    <a:pt x="150" y="242"/>
                    <a:pt x="151" y="242"/>
                  </a:cubicBezTo>
                  <a:cubicBezTo>
                    <a:pt x="152" y="242"/>
                    <a:pt x="155" y="239"/>
                    <a:pt x="158" y="240"/>
                  </a:cubicBezTo>
                  <a:cubicBezTo>
                    <a:pt x="161" y="241"/>
                    <a:pt x="157" y="251"/>
                    <a:pt x="157" y="255"/>
                  </a:cubicBezTo>
                  <a:cubicBezTo>
                    <a:pt x="159" y="254"/>
                    <a:pt x="162" y="254"/>
                    <a:pt x="163" y="255"/>
                  </a:cubicBezTo>
                  <a:cubicBezTo>
                    <a:pt x="164" y="256"/>
                    <a:pt x="165" y="265"/>
                    <a:pt x="164" y="267"/>
                  </a:cubicBezTo>
                  <a:cubicBezTo>
                    <a:pt x="163" y="269"/>
                    <a:pt x="157" y="271"/>
                    <a:pt x="154" y="273"/>
                  </a:cubicBezTo>
                  <a:cubicBezTo>
                    <a:pt x="151" y="275"/>
                    <a:pt x="144" y="282"/>
                    <a:pt x="140" y="287"/>
                  </a:cubicBezTo>
                  <a:cubicBezTo>
                    <a:pt x="138" y="291"/>
                    <a:pt x="135" y="293"/>
                    <a:pt x="133" y="296"/>
                  </a:cubicBezTo>
                  <a:cubicBezTo>
                    <a:pt x="134" y="296"/>
                    <a:pt x="135" y="296"/>
                    <a:pt x="136" y="296"/>
                  </a:cubicBezTo>
                  <a:cubicBezTo>
                    <a:pt x="137" y="295"/>
                    <a:pt x="140" y="295"/>
                    <a:pt x="142" y="298"/>
                  </a:cubicBezTo>
                  <a:cubicBezTo>
                    <a:pt x="145" y="301"/>
                    <a:pt x="145" y="304"/>
                    <a:pt x="146" y="304"/>
                  </a:cubicBezTo>
                  <a:cubicBezTo>
                    <a:pt x="147" y="303"/>
                    <a:pt x="148" y="299"/>
                    <a:pt x="151" y="302"/>
                  </a:cubicBezTo>
                  <a:cubicBezTo>
                    <a:pt x="153" y="305"/>
                    <a:pt x="158" y="308"/>
                    <a:pt x="160" y="309"/>
                  </a:cubicBezTo>
                  <a:cubicBezTo>
                    <a:pt x="161" y="311"/>
                    <a:pt x="165" y="312"/>
                    <a:pt x="165" y="316"/>
                  </a:cubicBezTo>
                  <a:cubicBezTo>
                    <a:pt x="165" y="318"/>
                    <a:pt x="164" y="323"/>
                    <a:pt x="166" y="328"/>
                  </a:cubicBezTo>
                  <a:cubicBezTo>
                    <a:pt x="167" y="326"/>
                    <a:pt x="168" y="325"/>
                    <a:pt x="170" y="32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8" name="Google Shape;348;p25"/>
            <p:cNvSpPr/>
            <p:nvPr/>
          </p:nvSpPr>
          <p:spPr>
            <a:xfrm>
              <a:off x="3005138" y="3857625"/>
              <a:ext cx="111125" cy="122238"/>
            </a:xfrm>
            <a:custGeom>
              <a:avLst/>
              <a:gdLst/>
              <a:ahLst/>
              <a:cxnLst/>
              <a:rect l="l" t="t" r="r" b="b"/>
              <a:pathLst>
                <a:path w="40" h="44" extrusionOk="0">
                  <a:moveTo>
                    <a:pt x="39" y="21"/>
                  </a:moveTo>
                  <a:cubicBezTo>
                    <a:pt x="39" y="17"/>
                    <a:pt x="35" y="16"/>
                    <a:pt x="34" y="14"/>
                  </a:cubicBezTo>
                  <a:cubicBezTo>
                    <a:pt x="32" y="13"/>
                    <a:pt x="27" y="10"/>
                    <a:pt x="25" y="7"/>
                  </a:cubicBezTo>
                  <a:cubicBezTo>
                    <a:pt x="22" y="4"/>
                    <a:pt x="21" y="8"/>
                    <a:pt x="20" y="9"/>
                  </a:cubicBezTo>
                  <a:cubicBezTo>
                    <a:pt x="19" y="9"/>
                    <a:pt x="19" y="6"/>
                    <a:pt x="16" y="3"/>
                  </a:cubicBezTo>
                  <a:cubicBezTo>
                    <a:pt x="14" y="0"/>
                    <a:pt x="11" y="0"/>
                    <a:pt x="10" y="1"/>
                  </a:cubicBezTo>
                  <a:cubicBezTo>
                    <a:pt x="9" y="1"/>
                    <a:pt x="8" y="1"/>
                    <a:pt x="7" y="1"/>
                  </a:cubicBezTo>
                  <a:cubicBezTo>
                    <a:pt x="6" y="2"/>
                    <a:pt x="5" y="4"/>
                    <a:pt x="5" y="5"/>
                  </a:cubicBezTo>
                  <a:cubicBezTo>
                    <a:pt x="5" y="9"/>
                    <a:pt x="2" y="12"/>
                    <a:pt x="2" y="19"/>
                  </a:cubicBezTo>
                  <a:cubicBezTo>
                    <a:pt x="2" y="25"/>
                    <a:pt x="0" y="24"/>
                    <a:pt x="0" y="29"/>
                  </a:cubicBezTo>
                  <a:cubicBezTo>
                    <a:pt x="0" y="34"/>
                    <a:pt x="1" y="34"/>
                    <a:pt x="2" y="34"/>
                  </a:cubicBezTo>
                  <a:cubicBezTo>
                    <a:pt x="3" y="35"/>
                    <a:pt x="2" y="36"/>
                    <a:pt x="2" y="38"/>
                  </a:cubicBezTo>
                  <a:cubicBezTo>
                    <a:pt x="2" y="38"/>
                    <a:pt x="3" y="39"/>
                    <a:pt x="5" y="39"/>
                  </a:cubicBezTo>
                  <a:cubicBezTo>
                    <a:pt x="8" y="39"/>
                    <a:pt x="11" y="40"/>
                    <a:pt x="15" y="42"/>
                  </a:cubicBezTo>
                  <a:cubicBezTo>
                    <a:pt x="19" y="44"/>
                    <a:pt x="18" y="41"/>
                    <a:pt x="21" y="42"/>
                  </a:cubicBezTo>
                  <a:cubicBezTo>
                    <a:pt x="25" y="42"/>
                    <a:pt x="29" y="43"/>
                    <a:pt x="34" y="40"/>
                  </a:cubicBezTo>
                  <a:cubicBezTo>
                    <a:pt x="36" y="39"/>
                    <a:pt x="38" y="36"/>
                    <a:pt x="40" y="33"/>
                  </a:cubicBezTo>
                  <a:cubicBezTo>
                    <a:pt x="38" y="28"/>
                    <a:pt x="39" y="23"/>
                    <a:pt x="39" y="2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49" name="Google Shape;349;p25"/>
            <p:cNvSpPr/>
            <p:nvPr/>
          </p:nvSpPr>
          <p:spPr>
            <a:xfrm>
              <a:off x="2659063" y="3651250"/>
              <a:ext cx="454025" cy="896938"/>
            </a:xfrm>
            <a:custGeom>
              <a:avLst/>
              <a:gdLst/>
              <a:ahLst/>
              <a:cxnLst/>
              <a:rect l="l" t="t" r="r" b="b"/>
              <a:pathLst>
                <a:path w="163" h="322" extrusionOk="0">
                  <a:moveTo>
                    <a:pt x="62" y="315"/>
                  </a:moveTo>
                  <a:cubicBezTo>
                    <a:pt x="57" y="315"/>
                    <a:pt x="49" y="307"/>
                    <a:pt x="46" y="305"/>
                  </a:cubicBezTo>
                  <a:cubicBezTo>
                    <a:pt x="43" y="303"/>
                    <a:pt x="45" y="301"/>
                    <a:pt x="42" y="301"/>
                  </a:cubicBezTo>
                  <a:cubicBezTo>
                    <a:pt x="39" y="302"/>
                    <a:pt x="41" y="299"/>
                    <a:pt x="43" y="298"/>
                  </a:cubicBezTo>
                  <a:cubicBezTo>
                    <a:pt x="44" y="297"/>
                    <a:pt x="42" y="294"/>
                    <a:pt x="40" y="293"/>
                  </a:cubicBezTo>
                  <a:cubicBezTo>
                    <a:pt x="40" y="298"/>
                    <a:pt x="39" y="320"/>
                    <a:pt x="40" y="320"/>
                  </a:cubicBezTo>
                  <a:cubicBezTo>
                    <a:pt x="41" y="320"/>
                    <a:pt x="51" y="319"/>
                    <a:pt x="53" y="321"/>
                  </a:cubicBezTo>
                  <a:cubicBezTo>
                    <a:pt x="55" y="321"/>
                    <a:pt x="56" y="322"/>
                    <a:pt x="57" y="321"/>
                  </a:cubicBezTo>
                  <a:cubicBezTo>
                    <a:pt x="59" y="319"/>
                    <a:pt x="64" y="320"/>
                    <a:pt x="67" y="318"/>
                  </a:cubicBezTo>
                  <a:cubicBezTo>
                    <a:pt x="70" y="316"/>
                    <a:pt x="66" y="316"/>
                    <a:pt x="62" y="315"/>
                  </a:cubicBezTo>
                  <a:close/>
                  <a:moveTo>
                    <a:pt x="161" y="34"/>
                  </a:moveTo>
                  <a:cubicBezTo>
                    <a:pt x="160" y="33"/>
                    <a:pt x="157" y="33"/>
                    <a:pt x="155" y="34"/>
                  </a:cubicBezTo>
                  <a:cubicBezTo>
                    <a:pt x="155" y="34"/>
                    <a:pt x="155" y="34"/>
                    <a:pt x="155" y="34"/>
                  </a:cubicBezTo>
                  <a:cubicBezTo>
                    <a:pt x="156" y="38"/>
                    <a:pt x="154" y="46"/>
                    <a:pt x="151" y="46"/>
                  </a:cubicBezTo>
                  <a:cubicBezTo>
                    <a:pt x="149" y="46"/>
                    <a:pt x="147" y="50"/>
                    <a:pt x="145" y="49"/>
                  </a:cubicBezTo>
                  <a:cubicBezTo>
                    <a:pt x="143" y="49"/>
                    <a:pt x="140" y="52"/>
                    <a:pt x="138" y="51"/>
                  </a:cubicBezTo>
                  <a:cubicBezTo>
                    <a:pt x="135" y="49"/>
                    <a:pt x="132" y="51"/>
                    <a:pt x="130" y="50"/>
                  </a:cubicBezTo>
                  <a:cubicBezTo>
                    <a:pt x="128" y="49"/>
                    <a:pt x="123" y="50"/>
                    <a:pt x="123" y="48"/>
                  </a:cubicBezTo>
                  <a:cubicBezTo>
                    <a:pt x="123" y="47"/>
                    <a:pt x="125" y="47"/>
                    <a:pt x="125" y="43"/>
                  </a:cubicBezTo>
                  <a:cubicBezTo>
                    <a:pt x="125" y="39"/>
                    <a:pt x="133" y="34"/>
                    <a:pt x="132" y="32"/>
                  </a:cubicBezTo>
                  <a:cubicBezTo>
                    <a:pt x="131" y="30"/>
                    <a:pt x="118" y="27"/>
                    <a:pt x="117" y="25"/>
                  </a:cubicBezTo>
                  <a:cubicBezTo>
                    <a:pt x="115" y="22"/>
                    <a:pt x="113" y="21"/>
                    <a:pt x="108" y="20"/>
                  </a:cubicBezTo>
                  <a:cubicBezTo>
                    <a:pt x="103" y="20"/>
                    <a:pt x="103" y="17"/>
                    <a:pt x="99" y="15"/>
                  </a:cubicBezTo>
                  <a:cubicBezTo>
                    <a:pt x="95" y="12"/>
                    <a:pt x="90" y="6"/>
                    <a:pt x="88" y="3"/>
                  </a:cubicBezTo>
                  <a:cubicBezTo>
                    <a:pt x="85" y="3"/>
                    <a:pt x="81" y="2"/>
                    <a:pt x="80" y="3"/>
                  </a:cubicBezTo>
                  <a:cubicBezTo>
                    <a:pt x="79" y="5"/>
                    <a:pt x="77" y="11"/>
                    <a:pt x="75" y="8"/>
                  </a:cubicBezTo>
                  <a:cubicBezTo>
                    <a:pt x="73" y="5"/>
                    <a:pt x="69" y="5"/>
                    <a:pt x="66" y="4"/>
                  </a:cubicBezTo>
                  <a:cubicBezTo>
                    <a:pt x="62" y="4"/>
                    <a:pt x="62" y="0"/>
                    <a:pt x="59" y="4"/>
                  </a:cubicBezTo>
                  <a:cubicBezTo>
                    <a:pt x="57" y="6"/>
                    <a:pt x="55" y="8"/>
                    <a:pt x="53" y="9"/>
                  </a:cubicBezTo>
                  <a:cubicBezTo>
                    <a:pt x="52" y="13"/>
                    <a:pt x="52" y="17"/>
                    <a:pt x="51" y="19"/>
                  </a:cubicBezTo>
                  <a:cubicBezTo>
                    <a:pt x="50" y="20"/>
                    <a:pt x="42" y="24"/>
                    <a:pt x="42" y="26"/>
                  </a:cubicBezTo>
                  <a:cubicBezTo>
                    <a:pt x="42" y="28"/>
                    <a:pt x="43" y="30"/>
                    <a:pt x="41" y="32"/>
                  </a:cubicBezTo>
                  <a:cubicBezTo>
                    <a:pt x="40" y="33"/>
                    <a:pt x="45" y="39"/>
                    <a:pt x="42" y="40"/>
                  </a:cubicBezTo>
                  <a:cubicBezTo>
                    <a:pt x="39" y="42"/>
                    <a:pt x="44" y="44"/>
                    <a:pt x="42" y="46"/>
                  </a:cubicBezTo>
                  <a:cubicBezTo>
                    <a:pt x="41" y="47"/>
                    <a:pt x="37" y="48"/>
                    <a:pt x="37" y="50"/>
                  </a:cubicBezTo>
                  <a:cubicBezTo>
                    <a:pt x="37" y="51"/>
                    <a:pt x="37" y="55"/>
                    <a:pt x="35" y="56"/>
                  </a:cubicBezTo>
                  <a:cubicBezTo>
                    <a:pt x="33" y="57"/>
                    <a:pt x="31" y="61"/>
                    <a:pt x="31" y="64"/>
                  </a:cubicBezTo>
                  <a:cubicBezTo>
                    <a:pt x="31" y="66"/>
                    <a:pt x="28" y="64"/>
                    <a:pt x="29" y="68"/>
                  </a:cubicBezTo>
                  <a:cubicBezTo>
                    <a:pt x="30" y="71"/>
                    <a:pt x="32" y="75"/>
                    <a:pt x="29" y="76"/>
                  </a:cubicBezTo>
                  <a:cubicBezTo>
                    <a:pt x="27" y="77"/>
                    <a:pt x="27" y="82"/>
                    <a:pt x="26" y="82"/>
                  </a:cubicBezTo>
                  <a:cubicBezTo>
                    <a:pt x="24" y="82"/>
                    <a:pt x="24" y="88"/>
                    <a:pt x="26" y="91"/>
                  </a:cubicBezTo>
                  <a:cubicBezTo>
                    <a:pt x="28" y="94"/>
                    <a:pt x="29" y="96"/>
                    <a:pt x="29" y="99"/>
                  </a:cubicBezTo>
                  <a:cubicBezTo>
                    <a:pt x="29" y="102"/>
                    <a:pt x="31" y="103"/>
                    <a:pt x="30" y="106"/>
                  </a:cubicBezTo>
                  <a:cubicBezTo>
                    <a:pt x="30" y="109"/>
                    <a:pt x="30" y="112"/>
                    <a:pt x="28" y="113"/>
                  </a:cubicBezTo>
                  <a:cubicBezTo>
                    <a:pt x="27" y="114"/>
                    <a:pt x="28" y="118"/>
                    <a:pt x="26" y="119"/>
                  </a:cubicBezTo>
                  <a:cubicBezTo>
                    <a:pt x="24" y="120"/>
                    <a:pt x="28" y="127"/>
                    <a:pt x="26" y="129"/>
                  </a:cubicBezTo>
                  <a:cubicBezTo>
                    <a:pt x="24" y="130"/>
                    <a:pt x="20" y="131"/>
                    <a:pt x="20" y="137"/>
                  </a:cubicBezTo>
                  <a:cubicBezTo>
                    <a:pt x="20" y="142"/>
                    <a:pt x="21" y="145"/>
                    <a:pt x="20" y="147"/>
                  </a:cubicBezTo>
                  <a:cubicBezTo>
                    <a:pt x="20" y="149"/>
                    <a:pt x="23" y="149"/>
                    <a:pt x="22" y="152"/>
                  </a:cubicBezTo>
                  <a:cubicBezTo>
                    <a:pt x="22" y="155"/>
                    <a:pt x="18" y="153"/>
                    <a:pt x="17" y="155"/>
                  </a:cubicBezTo>
                  <a:cubicBezTo>
                    <a:pt x="17" y="157"/>
                    <a:pt x="18" y="161"/>
                    <a:pt x="17" y="161"/>
                  </a:cubicBezTo>
                  <a:cubicBezTo>
                    <a:pt x="16" y="161"/>
                    <a:pt x="15" y="163"/>
                    <a:pt x="15" y="166"/>
                  </a:cubicBezTo>
                  <a:cubicBezTo>
                    <a:pt x="15" y="170"/>
                    <a:pt x="13" y="170"/>
                    <a:pt x="13" y="172"/>
                  </a:cubicBezTo>
                  <a:cubicBezTo>
                    <a:pt x="12" y="173"/>
                    <a:pt x="14" y="175"/>
                    <a:pt x="14" y="177"/>
                  </a:cubicBezTo>
                  <a:cubicBezTo>
                    <a:pt x="14" y="179"/>
                    <a:pt x="16" y="186"/>
                    <a:pt x="14" y="186"/>
                  </a:cubicBezTo>
                  <a:cubicBezTo>
                    <a:pt x="12" y="186"/>
                    <a:pt x="11" y="193"/>
                    <a:pt x="13" y="194"/>
                  </a:cubicBezTo>
                  <a:cubicBezTo>
                    <a:pt x="14" y="195"/>
                    <a:pt x="14" y="197"/>
                    <a:pt x="13" y="199"/>
                  </a:cubicBezTo>
                  <a:cubicBezTo>
                    <a:pt x="13" y="200"/>
                    <a:pt x="17" y="202"/>
                    <a:pt x="15" y="204"/>
                  </a:cubicBezTo>
                  <a:cubicBezTo>
                    <a:pt x="12" y="206"/>
                    <a:pt x="14" y="209"/>
                    <a:pt x="17" y="208"/>
                  </a:cubicBezTo>
                  <a:cubicBezTo>
                    <a:pt x="19" y="207"/>
                    <a:pt x="21" y="212"/>
                    <a:pt x="18" y="212"/>
                  </a:cubicBezTo>
                  <a:cubicBezTo>
                    <a:pt x="16" y="212"/>
                    <a:pt x="13" y="212"/>
                    <a:pt x="15" y="213"/>
                  </a:cubicBezTo>
                  <a:cubicBezTo>
                    <a:pt x="17" y="215"/>
                    <a:pt x="19" y="217"/>
                    <a:pt x="16" y="219"/>
                  </a:cubicBezTo>
                  <a:cubicBezTo>
                    <a:pt x="13" y="220"/>
                    <a:pt x="16" y="222"/>
                    <a:pt x="15" y="225"/>
                  </a:cubicBezTo>
                  <a:cubicBezTo>
                    <a:pt x="14" y="228"/>
                    <a:pt x="17" y="230"/>
                    <a:pt x="15" y="231"/>
                  </a:cubicBezTo>
                  <a:cubicBezTo>
                    <a:pt x="12" y="232"/>
                    <a:pt x="16" y="236"/>
                    <a:pt x="12" y="237"/>
                  </a:cubicBezTo>
                  <a:cubicBezTo>
                    <a:pt x="9" y="237"/>
                    <a:pt x="11" y="240"/>
                    <a:pt x="9" y="242"/>
                  </a:cubicBezTo>
                  <a:cubicBezTo>
                    <a:pt x="7" y="244"/>
                    <a:pt x="12" y="247"/>
                    <a:pt x="9" y="248"/>
                  </a:cubicBezTo>
                  <a:cubicBezTo>
                    <a:pt x="7" y="250"/>
                    <a:pt x="9" y="254"/>
                    <a:pt x="6" y="254"/>
                  </a:cubicBezTo>
                  <a:cubicBezTo>
                    <a:pt x="3" y="254"/>
                    <a:pt x="2" y="257"/>
                    <a:pt x="2" y="259"/>
                  </a:cubicBezTo>
                  <a:cubicBezTo>
                    <a:pt x="1" y="261"/>
                    <a:pt x="0" y="264"/>
                    <a:pt x="2" y="267"/>
                  </a:cubicBezTo>
                  <a:cubicBezTo>
                    <a:pt x="4" y="269"/>
                    <a:pt x="1" y="271"/>
                    <a:pt x="3" y="272"/>
                  </a:cubicBezTo>
                  <a:cubicBezTo>
                    <a:pt x="5" y="273"/>
                    <a:pt x="12" y="271"/>
                    <a:pt x="11" y="274"/>
                  </a:cubicBezTo>
                  <a:cubicBezTo>
                    <a:pt x="10" y="277"/>
                    <a:pt x="10" y="283"/>
                    <a:pt x="11" y="283"/>
                  </a:cubicBezTo>
                  <a:cubicBezTo>
                    <a:pt x="12" y="283"/>
                    <a:pt x="13" y="287"/>
                    <a:pt x="15" y="287"/>
                  </a:cubicBezTo>
                  <a:cubicBezTo>
                    <a:pt x="17" y="287"/>
                    <a:pt x="26" y="286"/>
                    <a:pt x="29" y="287"/>
                  </a:cubicBezTo>
                  <a:cubicBezTo>
                    <a:pt x="31" y="287"/>
                    <a:pt x="33" y="288"/>
                    <a:pt x="34" y="289"/>
                  </a:cubicBezTo>
                  <a:cubicBezTo>
                    <a:pt x="36" y="288"/>
                    <a:pt x="40" y="291"/>
                    <a:pt x="41" y="290"/>
                  </a:cubicBezTo>
                  <a:cubicBezTo>
                    <a:pt x="42" y="289"/>
                    <a:pt x="37" y="284"/>
                    <a:pt x="37" y="283"/>
                  </a:cubicBezTo>
                  <a:cubicBezTo>
                    <a:pt x="37" y="281"/>
                    <a:pt x="36" y="278"/>
                    <a:pt x="36" y="277"/>
                  </a:cubicBezTo>
                  <a:cubicBezTo>
                    <a:pt x="36" y="275"/>
                    <a:pt x="35" y="271"/>
                    <a:pt x="38" y="269"/>
                  </a:cubicBezTo>
                  <a:cubicBezTo>
                    <a:pt x="40" y="267"/>
                    <a:pt x="40" y="266"/>
                    <a:pt x="42" y="266"/>
                  </a:cubicBezTo>
                  <a:cubicBezTo>
                    <a:pt x="44" y="266"/>
                    <a:pt x="47" y="264"/>
                    <a:pt x="47" y="260"/>
                  </a:cubicBezTo>
                  <a:cubicBezTo>
                    <a:pt x="47" y="256"/>
                    <a:pt x="49" y="254"/>
                    <a:pt x="53" y="251"/>
                  </a:cubicBezTo>
                  <a:cubicBezTo>
                    <a:pt x="57" y="248"/>
                    <a:pt x="63" y="245"/>
                    <a:pt x="62" y="243"/>
                  </a:cubicBezTo>
                  <a:cubicBezTo>
                    <a:pt x="61" y="242"/>
                    <a:pt x="64" y="237"/>
                    <a:pt x="64" y="236"/>
                  </a:cubicBezTo>
                  <a:cubicBezTo>
                    <a:pt x="64" y="234"/>
                    <a:pt x="57" y="234"/>
                    <a:pt x="55" y="233"/>
                  </a:cubicBezTo>
                  <a:cubicBezTo>
                    <a:pt x="54" y="233"/>
                    <a:pt x="46" y="228"/>
                    <a:pt x="50" y="221"/>
                  </a:cubicBezTo>
                  <a:cubicBezTo>
                    <a:pt x="54" y="215"/>
                    <a:pt x="61" y="214"/>
                    <a:pt x="63" y="214"/>
                  </a:cubicBezTo>
                  <a:cubicBezTo>
                    <a:pt x="65" y="213"/>
                    <a:pt x="63" y="210"/>
                    <a:pt x="65" y="209"/>
                  </a:cubicBezTo>
                  <a:cubicBezTo>
                    <a:pt x="67" y="208"/>
                    <a:pt x="67" y="206"/>
                    <a:pt x="67" y="204"/>
                  </a:cubicBezTo>
                  <a:cubicBezTo>
                    <a:pt x="67" y="201"/>
                    <a:pt x="67" y="196"/>
                    <a:pt x="70" y="196"/>
                  </a:cubicBezTo>
                  <a:cubicBezTo>
                    <a:pt x="74" y="195"/>
                    <a:pt x="75" y="193"/>
                    <a:pt x="73" y="193"/>
                  </a:cubicBezTo>
                  <a:cubicBezTo>
                    <a:pt x="71" y="192"/>
                    <a:pt x="70" y="190"/>
                    <a:pt x="73" y="190"/>
                  </a:cubicBezTo>
                  <a:cubicBezTo>
                    <a:pt x="76" y="189"/>
                    <a:pt x="75" y="192"/>
                    <a:pt x="77" y="192"/>
                  </a:cubicBezTo>
                  <a:cubicBezTo>
                    <a:pt x="80" y="192"/>
                    <a:pt x="84" y="188"/>
                    <a:pt x="81" y="186"/>
                  </a:cubicBezTo>
                  <a:cubicBezTo>
                    <a:pt x="78" y="184"/>
                    <a:pt x="77" y="187"/>
                    <a:pt x="75" y="188"/>
                  </a:cubicBezTo>
                  <a:cubicBezTo>
                    <a:pt x="74" y="188"/>
                    <a:pt x="72" y="185"/>
                    <a:pt x="71" y="185"/>
                  </a:cubicBezTo>
                  <a:cubicBezTo>
                    <a:pt x="69" y="185"/>
                    <a:pt x="70" y="181"/>
                    <a:pt x="69" y="179"/>
                  </a:cubicBezTo>
                  <a:cubicBezTo>
                    <a:pt x="69" y="178"/>
                    <a:pt x="68" y="174"/>
                    <a:pt x="69" y="172"/>
                  </a:cubicBezTo>
                  <a:cubicBezTo>
                    <a:pt x="70" y="170"/>
                    <a:pt x="77" y="175"/>
                    <a:pt x="82" y="175"/>
                  </a:cubicBezTo>
                  <a:cubicBezTo>
                    <a:pt x="87" y="176"/>
                    <a:pt x="91" y="173"/>
                    <a:pt x="91" y="171"/>
                  </a:cubicBezTo>
                  <a:cubicBezTo>
                    <a:pt x="91" y="169"/>
                    <a:pt x="89" y="165"/>
                    <a:pt x="92" y="163"/>
                  </a:cubicBezTo>
                  <a:cubicBezTo>
                    <a:pt x="95" y="161"/>
                    <a:pt x="92" y="160"/>
                    <a:pt x="92" y="157"/>
                  </a:cubicBezTo>
                  <a:cubicBezTo>
                    <a:pt x="91" y="154"/>
                    <a:pt x="93" y="153"/>
                    <a:pt x="94" y="154"/>
                  </a:cubicBezTo>
                  <a:cubicBezTo>
                    <a:pt x="96" y="155"/>
                    <a:pt x="106" y="155"/>
                    <a:pt x="115" y="153"/>
                  </a:cubicBezTo>
                  <a:cubicBezTo>
                    <a:pt x="124" y="151"/>
                    <a:pt x="130" y="148"/>
                    <a:pt x="130" y="145"/>
                  </a:cubicBezTo>
                  <a:cubicBezTo>
                    <a:pt x="131" y="143"/>
                    <a:pt x="136" y="137"/>
                    <a:pt x="138" y="135"/>
                  </a:cubicBezTo>
                  <a:cubicBezTo>
                    <a:pt x="139" y="133"/>
                    <a:pt x="138" y="130"/>
                    <a:pt x="134" y="129"/>
                  </a:cubicBezTo>
                  <a:cubicBezTo>
                    <a:pt x="131" y="129"/>
                    <a:pt x="131" y="125"/>
                    <a:pt x="133" y="122"/>
                  </a:cubicBezTo>
                  <a:cubicBezTo>
                    <a:pt x="135" y="120"/>
                    <a:pt x="132" y="118"/>
                    <a:pt x="128" y="118"/>
                  </a:cubicBezTo>
                  <a:cubicBezTo>
                    <a:pt x="125" y="117"/>
                    <a:pt x="120" y="115"/>
                    <a:pt x="123" y="112"/>
                  </a:cubicBezTo>
                  <a:cubicBezTo>
                    <a:pt x="124" y="111"/>
                    <a:pt x="125" y="111"/>
                    <a:pt x="126" y="112"/>
                  </a:cubicBezTo>
                  <a:cubicBezTo>
                    <a:pt x="126" y="110"/>
                    <a:pt x="127" y="109"/>
                    <a:pt x="126" y="108"/>
                  </a:cubicBezTo>
                  <a:cubicBezTo>
                    <a:pt x="125" y="108"/>
                    <a:pt x="124" y="108"/>
                    <a:pt x="124" y="103"/>
                  </a:cubicBezTo>
                  <a:cubicBezTo>
                    <a:pt x="124" y="98"/>
                    <a:pt x="126" y="99"/>
                    <a:pt x="126" y="93"/>
                  </a:cubicBezTo>
                  <a:cubicBezTo>
                    <a:pt x="126" y="86"/>
                    <a:pt x="129" y="83"/>
                    <a:pt x="129" y="79"/>
                  </a:cubicBezTo>
                  <a:cubicBezTo>
                    <a:pt x="129" y="76"/>
                    <a:pt x="135" y="72"/>
                    <a:pt x="138" y="66"/>
                  </a:cubicBezTo>
                  <a:cubicBezTo>
                    <a:pt x="142" y="61"/>
                    <a:pt x="149" y="54"/>
                    <a:pt x="152" y="52"/>
                  </a:cubicBezTo>
                  <a:cubicBezTo>
                    <a:pt x="155" y="50"/>
                    <a:pt x="161" y="48"/>
                    <a:pt x="162" y="46"/>
                  </a:cubicBezTo>
                  <a:cubicBezTo>
                    <a:pt x="163" y="44"/>
                    <a:pt x="162" y="35"/>
                    <a:pt x="161" y="3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0" name="Google Shape;350;p25"/>
            <p:cNvSpPr/>
            <p:nvPr/>
          </p:nvSpPr>
          <p:spPr>
            <a:xfrm>
              <a:off x="2608263" y="3549650"/>
              <a:ext cx="198438" cy="1016000"/>
            </a:xfrm>
            <a:custGeom>
              <a:avLst/>
              <a:gdLst/>
              <a:ahLst/>
              <a:cxnLst/>
              <a:rect l="l" t="t" r="r" b="b"/>
              <a:pathLst>
                <a:path w="71" h="364" extrusionOk="0">
                  <a:moveTo>
                    <a:pt x="33" y="323"/>
                  </a:moveTo>
                  <a:cubicBezTo>
                    <a:pt x="31" y="323"/>
                    <a:pt x="30" y="319"/>
                    <a:pt x="29" y="319"/>
                  </a:cubicBezTo>
                  <a:cubicBezTo>
                    <a:pt x="28" y="319"/>
                    <a:pt x="28" y="313"/>
                    <a:pt x="29" y="310"/>
                  </a:cubicBezTo>
                  <a:cubicBezTo>
                    <a:pt x="30" y="307"/>
                    <a:pt x="23" y="309"/>
                    <a:pt x="21" y="308"/>
                  </a:cubicBezTo>
                  <a:cubicBezTo>
                    <a:pt x="19" y="307"/>
                    <a:pt x="22" y="305"/>
                    <a:pt x="20" y="303"/>
                  </a:cubicBezTo>
                  <a:cubicBezTo>
                    <a:pt x="18" y="300"/>
                    <a:pt x="19" y="297"/>
                    <a:pt x="20" y="295"/>
                  </a:cubicBezTo>
                  <a:cubicBezTo>
                    <a:pt x="20" y="293"/>
                    <a:pt x="21" y="290"/>
                    <a:pt x="24" y="290"/>
                  </a:cubicBezTo>
                  <a:cubicBezTo>
                    <a:pt x="27" y="290"/>
                    <a:pt x="25" y="286"/>
                    <a:pt x="27" y="284"/>
                  </a:cubicBezTo>
                  <a:cubicBezTo>
                    <a:pt x="30" y="283"/>
                    <a:pt x="25" y="280"/>
                    <a:pt x="27" y="278"/>
                  </a:cubicBezTo>
                  <a:cubicBezTo>
                    <a:pt x="29" y="276"/>
                    <a:pt x="27" y="273"/>
                    <a:pt x="30" y="273"/>
                  </a:cubicBezTo>
                  <a:cubicBezTo>
                    <a:pt x="34" y="272"/>
                    <a:pt x="30" y="268"/>
                    <a:pt x="33" y="267"/>
                  </a:cubicBezTo>
                  <a:cubicBezTo>
                    <a:pt x="35" y="266"/>
                    <a:pt x="32" y="264"/>
                    <a:pt x="33" y="261"/>
                  </a:cubicBezTo>
                  <a:cubicBezTo>
                    <a:pt x="34" y="258"/>
                    <a:pt x="31" y="256"/>
                    <a:pt x="34" y="255"/>
                  </a:cubicBezTo>
                  <a:cubicBezTo>
                    <a:pt x="37" y="253"/>
                    <a:pt x="35" y="251"/>
                    <a:pt x="33" y="249"/>
                  </a:cubicBezTo>
                  <a:cubicBezTo>
                    <a:pt x="31" y="248"/>
                    <a:pt x="34" y="248"/>
                    <a:pt x="36" y="248"/>
                  </a:cubicBezTo>
                  <a:cubicBezTo>
                    <a:pt x="39" y="248"/>
                    <a:pt x="37" y="243"/>
                    <a:pt x="35" y="244"/>
                  </a:cubicBezTo>
                  <a:cubicBezTo>
                    <a:pt x="32" y="245"/>
                    <a:pt x="30" y="242"/>
                    <a:pt x="33" y="240"/>
                  </a:cubicBezTo>
                  <a:cubicBezTo>
                    <a:pt x="35" y="238"/>
                    <a:pt x="31" y="236"/>
                    <a:pt x="31" y="235"/>
                  </a:cubicBezTo>
                  <a:cubicBezTo>
                    <a:pt x="32" y="233"/>
                    <a:pt x="32" y="231"/>
                    <a:pt x="31" y="230"/>
                  </a:cubicBezTo>
                  <a:cubicBezTo>
                    <a:pt x="29" y="229"/>
                    <a:pt x="30" y="222"/>
                    <a:pt x="32" y="222"/>
                  </a:cubicBezTo>
                  <a:cubicBezTo>
                    <a:pt x="34" y="222"/>
                    <a:pt x="32" y="215"/>
                    <a:pt x="32" y="213"/>
                  </a:cubicBezTo>
                  <a:cubicBezTo>
                    <a:pt x="32" y="211"/>
                    <a:pt x="30" y="209"/>
                    <a:pt x="31" y="208"/>
                  </a:cubicBezTo>
                  <a:cubicBezTo>
                    <a:pt x="31" y="206"/>
                    <a:pt x="33" y="206"/>
                    <a:pt x="33" y="202"/>
                  </a:cubicBezTo>
                  <a:cubicBezTo>
                    <a:pt x="33" y="199"/>
                    <a:pt x="34" y="197"/>
                    <a:pt x="35" y="197"/>
                  </a:cubicBezTo>
                  <a:cubicBezTo>
                    <a:pt x="36" y="197"/>
                    <a:pt x="35" y="193"/>
                    <a:pt x="35" y="191"/>
                  </a:cubicBezTo>
                  <a:cubicBezTo>
                    <a:pt x="36" y="189"/>
                    <a:pt x="40" y="191"/>
                    <a:pt x="40" y="188"/>
                  </a:cubicBezTo>
                  <a:cubicBezTo>
                    <a:pt x="41" y="185"/>
                    <a:pt x="38" y="185"/>
                    <a:pt x="38" y="183"/>
                  </a:cubicBezTo>
                  <a:cubicBezTo>
                    <a:pt x="39" y="181"/>
                    <a:pt x="38" y="178"/>
                    <a:pt x="38" y="173"/>
                  </a:cubicBezTo>
                  <a:cubicBezTo>
                    <a:pt x="38" y="167"/>
                    <a:pt x="42" y="166"/>
                    <a:pt x="44" y="165"/>
                  </a:cubicBezTo>
                  <a:cubicBezTo>
                    <a:pt x="46" y="163"/>
                    <a:pt x="42" y="156"/>
                    <a:pt x="44" y="155"/>
                  </a:cubicBezTo>
                  <a:cubicBezTo>
                    <a:pt x="46" y="154"/>
                    <a:pt x="45" y="150"/>
                    <a:pt x="46" y="149"/>
                  </a:cubicBezTo>
                  <a:cubicBezTo>
                    <a:pt x="48" y="148"/>
                    <a:pt x="48" y="145"/>
                    <a:pt x="48" y="142"/>
                  </a:cubicBezTo>
                  <a:cubicBezTo>
                    <a:pt x="49" y="139"/>
                    <a:pt x="47" y="138"/>
                    <a:pt x="47" y="135"/>
                  </a:cubicBezTo>
                  <a:cubicBezTo>
                    <a:pt x="47" y="132"/>
                    <a:pt x="46" y="130"/>
                    <a:pt x="44" y="127"/>
                  </a:cubicBezTo>
                  <a:cubicBezTo>
                    <a:pt x="42" y="124"/>
                    <a:pt x="42" y="118"/>
                    <a:pt x="44" y="118"/>
                  </a:cubicBezTo>
                  <a:cubicBezTo>
                    <a:pt x="45" y="118"/>
                    <a:pt x="45" y="113"/>
                    <a:pt x="47" y="112"/>
                  </a:cubicBezTo>
                  <a:cubicBezTo>
                    <a:pt x="50" y="111"/>
                    <a:pt x="48" y="107"/>
                    <a:pt x="47" y="104"/>
                  </a:cubicBezTo>
                  <a:cubicBezTo>
                    <a:pt x="46" y="100"/>
                    <a:pt x="49" y="102"/>
                    <a:pt x="49" y="100"/>
                  </a:cubicBezTo>
                  <a:cubicBezTo>
                    <a:pt x="49" y="97"/>
                    <a:pt x="51" y="93"/>
                    <a:pt x="53" y="92"/>
                  </a:cubicBezTo>
                  <a:cubicBezTo>
                    <a:pt x="55" y="91"/>
                    <a:pt x="55" y="87"/>
                    <a:pt x="55" y="86"/>
                  </a:cubicBezTo>
                  <a:cubicBezTo>
                    <a:pt x="55" y="84"/>
                    <a:pt x="59" y="83"/>
                    <a:pt x="60" y="82"/>
                  </a:cubicBezTo>
                  <a:cubicBezTo>
                    <a:pt x="62" y="80"/>
                    <a:pt x="57" y="78"/>
                    <a:pt x="60" y="76"/>
                  </a:cubicBezTo>
                  <a:cubicBezTo>
                    <a:pt x="63" y="75"/>
                    <a:pt x="58" y="69"/>
                    <a:pt x="59" y="68"/>
                  </a:cubicBezTo>
                  <a:cubicBezTo>
                    <a:pt x="61" y="66"/>
                    <a:pt x="60" y="64"/>
                    <a:pt x="60" y="62"/>
                  </a:cubicBezTo>
                  <a:cubicBezTo>
                    <a:pt x="60" y="60"/>
                    <a:pt x="68" y="56"/>
                    <a:pt x="69" y="55"/>
                  </a:cubicBezTo>
                  <a:cubicBezTo>
                    <a:pt x="70" y="53"/>
                    <a:pt x="70" y="49"/>
                    <a:pt x="71" y="45"/>
                  </a:cubicBezTo>
                  <a:cubicBezTo>
                    <a:pt x="68" y="47"/>
                    <a:pt x="66" y="48"/>
                    <a:pt x="66" y="47"/>
                  </a:cubicBezTo>
                  <a:cubicBezTo>
                    <a:pt x="65" y="45"/>
                    <a:pt x="66" y="40"/>
                    <a:pt x="64" y="38"/>
                  </a:cubicBezTo>
                  <a:cubicBezTo>
                    <a:pt x="62" y="36"/>
                    <a:pt x="63" y="32"/>
                    <a:pt x="61" y="31"/>
                  </a:cubicBezTo>
                  <a:cubicBezTo>
                    <a:pt x="59" y="30"/>
                    <a:pt x="56" y="25"/>
                    <a:pt x="58" y="24"/>
                  </a:cubicBezTo>
                  <a:cubicBezTo>
                    <a:pt x="60" y="23"/>
                    <a:pt x="58" y="20"/>
                    <a:pt x="60" y="18"/>
                  </a:cubicBezTo>
                  <a:cubicBezTo>
                    <a:pt x="61" y="17"/>
                    <a:pt x="59" y="17"/>
                    <a:pt x="56" y="14"/>
                  </a:cubicBezTo>
                  <a:cubicBezTo>
                    <a:pt x="54" y="11"/>
                    <a:pt x="57" y="7"/>
                    <a:pt x="54" y="5"/>
                  </a:cubicBezTo>
                  <a:cubicBezTo>
                    <a:pt x="52" y="3"/>
                    <a:pt x="52" y="0"/>
                    <a:pt x="51" y="2"/>
                  </a:cubicBezTo>
                  <a:cubicBezTo>
                    <a:pt x="50" y="3"/>
                    <a:pt x="50" y="7"/>
                    <a:pt x="48" y="8"/>
                  </a:cubicBezTo>
                  <a:cubicBezTo>
                    <a:pt x="47" y="8"/>
                    <a:pt x="47" y="9"/>
                    <a:pt x="46" y="9"/>
                  </a:cubicBezTo>
                  <a:cubicBezTo>
                    <a:pt x="46" y="11"/>
                    <a:pt x="45" y="15"/>
                    <a:pt x="46" y="17"/>
                  </a:cubicBezTo>
                  <a:cubicBezTo>
                    <a:pt x="47" y="19"/>
                    <a:pt x="47" y="32"/>
                    <a:pt x="46" y="37"/>
                  </a:cubicBezTo>
                  <a:cubicBezTo>
                    <a:pt x="45" y="42"/>
                    <a:pt x="44" y="46"/>
                    <a:pt x="43" y="49"/>
                  </a:cubicBezTo>
                  <a:cubicBezTo>
                    <a:pt x="42" y="52"/>
                    <a:pt x="46" y="53"/>
                    <a:pt x="44" y="54"/>
                  </a:cubicBezTo>
                  <a:cubicBezTo>
                    <a:pt x="43" y="55"/>
                    <a:pt x="43" y="59"/>
                    <a:pt x="43" y="65"/>
                  </a:cubicBezTo>
                  <a:cubicBezTo>
                    <a:pt x="43" y="70"/>
                    <a:pt x="40" y="80"/>
                    <a:pt x="40" y="83"/>
                  </a:cubicBezTo>
                  <a:cubicBezTo>
                    <a:pt x="40" y="86"/>
                    <a:pt x="37" y="88"/>
                    <a:pt x="38" y="91"/>
                  </a:cubicBezTo>
                  <a:cubicBezTo>
                    <a:pt x="38" y="95"/>
                    <a:pt x="36" y="97"/>
                    <a:pt x="34" y="98"/>
                  </a:cubicBezTo>
                  <a:cubicBezTo>
                    <a:pt x="32" y="100"/>
                    <a:pt x="37" y="105"/>
                    <a:pt x="37" y="108"/>
                  </a:cubicBezTo>
                  <a:cubicBezTo>
                    <a:pt x="37" y="111"/>
                    <a:pt x="33" y="112"/>
                    <a:pt x="34" y="117"/>
                  </a:cubicBezTo>
                  <a:cubicBezTo>
                    <a:pt x="35" y="123"/>
                    <a:pt x="34" y="132"/>
                    <a:pt x="34" y="134"/>
                  </a:cubicBezTo>
                  <a:cubicBezTo>
                    <a:pt x="34" y="136"/>
                    <a:pt x="32" y="136"/>
                    <a:pt x="32" y="140"/>
                  </a:cubicBezTo>
                  <a:cubicBezTo>
                    <a:pt x="33" y="144"/>
                    <a:pt x="30" y="145"/>
                    <a:pt x="29" y="150"/>
                  </a:cubicBezTo>
                  <a:cubicBezTo>
                    <a:pt x="29" y="155"/>
                    <a:pt x="25" y="163"/>
                    <a:pt x="23" y="167"/>
                  </a:cubicBezTo>
                  <a:cubicBezTo>
                    <a:pt x="22" y="171"/>
                    <a:pt x="22" y="173"/>
                    <a:pt x="19" y="173"/>
                  </a:cubicBezTo>
                  <a:cubicBezTo>
                    <a:pt x="17" y="173"/>
                    <a:pt x="17" y="176"/>
                    <a:pt x="18" y="179"/>
                  </a:cubicBezTo>
                  <a:cubicBezTo>
                    <a:pt x="20" y="183"/>
                    <a:pt x="17" y="186"/>
                    <a:pt x="19" y="190"/>
                  </a:cubicBezTo>
                  <a:cubicBezTo>
                    <a:pt x="22" y="193"/>
                    <a:pt x="21" y="194"/>
                    <a:pt x="20" y="198"/>
                  </a:cubicBezTo>
                  <a:cubicBezTo>
                    <a:pt x="19" y="201"/>
                    <a:pt x="17" y="201"/>
                    <a:pt x="17" y="204"/>
                  </a:cubicBezTo>
                  <a:cubicBezTo>
                    <a:pt x="17" y="208"/>
                    <a:pt x="15" y="210"/>
                    <a:pt x="16" y="214"/>
                  </a:cubicBezTo>
                  <a:cubicBezTo>
                    <a:pt x="18" y="218"/>
                    <a:pt x="17" y="219"/>
                    <a:pt x="16" y="219"/>
                  </a:cubicBezTo>
                  <a:cubicBezTo>
                    <a:pt x="14" y="219"/>
                    <a:pt x="13" y="222"/>
                    <a:pt x="12" y="228"/>
                  </a:cubicBezTo>
                  <a:cubicBezTo>
                    <a:pt x="11" y="233"/>
                    <a:pt x="12" y="233"/>
                    <a:pt x="16" y="233"/>
                  </a:cubicBezTo>
                  <a:cubicBezTo>
                    <a:pt x="20" y="233"/>
                    <a:pt x="17" y="218"/>
                    <a:pt x="19" y="218"/>
                  </a:cubicBezTo>
                  <a:cubicBezTo>
                    <a:pt x="22" y="218"/>
                    <a:pt x="20" y="216"/>
                    <a:pt x="22" y="215"/>
                  </a:cubicBezTo>
                  <a:cubicBezTo>
                    <a:pt x="25" y="215"/>
                    <a:pt x="23" y="218"/>
                    <a:pt x="25" y="218"/>
                  </a:cubicBezTo>
                  <a:cubicBezTo>
                    <a:pt x="26" y="219"/>
                    <a:pt x="28" y="220"/>
                    <a:pt x="25" y="222"/>
                  </a:cubicBezTo>
                  <a:cubicBezTo>
                    <a:pt x="23" y="224"/>
                    <a:pt x="26" y="227"/>
                    <a:pt x="24" y="229"/>
                  </a:cubicBezTo>
                  <a:cubicBezTo>
                    <a:pt x="23" y="231"/>
                    <a:pt x="21" y="233"/>
                    <a:pt x="22" y="235"/>
                  </a:cubicBezTo>
                  <a:cubicBezTo>
                    <a:pt x="24" y="237"/>
                    <a:pt x="21" y="237"/>
                    <a:pt x="21" y="240"/>
                  </a:cubicBezTo>
                  <a:cubicBezTo>
                    <a:pt x="21" y="243"/>
                    <a:pt x="23" y="244"/>
                    <a:pt x="21" y="244"/>
                  </a:cubicBezTo>
                  <a:cubicBezTo>
                    <a:pt x="20" y="245"/>
                    <a:pt x="23" y="247"/>
                    <a:pt x="21" y="248"/>
                  </a:cubicBezTo>
                  <a:cubicBezTo>
                    <a:pt x="19" y="248"/>
                    <a:pt x="21" y="250"/>
                    <a:pt x="22" y="252"/>
                  </a:cubicBezTo>
                  <a:cubicBezTo>
                    <a:pt x="23" y="255"/>
                    <a:pt x="19" y="253"/>
                    <a:pt x="17" y="255"/>
                  </a:cubicBezTo>
                  <a:cubicBezTo>
                    <a:pt x="16" y="256"/>
                    <a:pt x="19" y="258"/>
                    <a:pt x="18" y="260"/>
                  </a:cubicBezTo>
                  <a:cubicBezTo>
                    <a:pt x="17" y="262"/>
                    <a:pt x="14" y="259"/>
                    <a:pt x="13" y="258"/>
                  </a:cubicBezTo>
                  <a:cubicBezTo>
                    <a:pt x="12" y="257"/>
                    <a:pt x="15" y="255"/>
                    <a:pt x="17" y="253"/>
                  </a:cubicBezTo>
                  <a:cubicBezTo>
                    <a:pt x="18" y="251"/>
                    <a:pt x="15" y="246"/>
                    <a:pt x="12" y="247"/>
                  </a:cubicBezTo>
                  <a:cubicBezTo>
                    <a:pt x="10" y="248"/>
                    <a:pt x="15" y="251"/>
                    <a:pt x="15" y="253"/>
                  </a:cubicBezTo>
                  <a:cubicBezTo>
                    <a:pt x="15" y="256"/>
                    <a:pt x="11" y="253"/>
                    <a:pt x="11" y="255"/>
                  </a:cubicBezTo>
                  <a:cubicBezTo>
                    <a:pt x="11" y="258"/>
                    <a:pt x="8" y="257"/>
                    <a:pt x="6" y="259"/>
                  </a:cubicBezTo>
                  <a:cubicBezTo>
                    <a:pt x="4" y="260"/>
                    <a:pt x="8" y="262"/>
                    <a:pt x="6" y="262"/>
                  </a:cubicBezTo>
                  <a:cubicBezTo>
                    <a:pt x="5" y="263"/>
                    <a:pt x="2" y="265"/>
                    <a:pt x="1" y="267"/>
                  </a:cubicBezTo>
                  <a:cubicBezTo>
                    <a:pt x="1" y="269"/>
                    <a:pt x="3" y="269"/>
                    <a:pt x="3" y="268"/>
                  </a:cubicBezTo>
                  <a:cubicBezTo>
                    <a:pt x="3" y="266"/>
                    <a:pt x="6" y="265"/>
                    <a:pt x="7" y="268"/>
                  </a:cubicBezTo>
                  <a:cubicBezTo>
                    <a:pt x="8" y="270"/>
                    <a:pt x="9" y="268"/>
                    <a:pt x="12" y="268"/>
                  </a:cubicBezTo>
                  <a:cubicBezTo>
                    <a:pt x="14" y="269"/>
                    <a:pt x="14" y="272"/>
                    <a:pt x="13" y="272"/>
                  </a:cubicBezTo>
                  <a:cubicBezTo>
                    <a:pt x="11" y="272"/>
                    <a:pt x="10" y="275"/>
                    <a:pt x="10" y="277"/>
                  </a:cubicBezTo>
                  <a:cubicBezTo>
                    <a:pt x="10" y="280"/>
                    <a:pt x="15" y="277"/>
                    <a:pt x="17" y="278"/>
                  </a:cubicBezTo>
                  <a:cubicBezTo>
                    <a:pt x="20" y="279"/>
                    <a:pt x="19" y="282"/>
                    <a:pt x="18" y="281"/>
                  </a:cubicBezTo>
                  <a:cubicBezTo>
                    <a:pt x="16" y="280"/>
                    <a:pt x="14" y="278"/>
                    <a:pt x="12" y="280"/>
                  </a:cubicBezTo>
                  <a:cubicBezTo>
                    <a:pt x="11" y="282"/>
                    <a:pt x="9" y="281"/>
                    <a:pt x="8" y="280"/>
                  </a:cubicBezTo>
                  <a:cubicBezTo>
                    <a:pt x="6" y="280"/>
                    <a:pt x="0" y="283"/>
                    <a:pt x="2" y="285"/>
                  </a:cubicBezTo>
                  <a:cubicBezTo>
                    <a:pt x="4" y="286"/>
                    <a:pt x="4" y="288"/>
                    <a:pt x="5" y="288"/>
                  </a:cubicBezTo>
                  <a:cubicBezTo>
                    <a:pt x="6" y="288"/>
                    <a:pt x="8" y="287"/>
                    <a:pt x="9" y="286"/>
                  </a:cubicBezTo>
                  <a:cubicBezTo>
                    <a:pt x="10" y="284"/>
                    <a:pt x="12" y="283"/>
                    <a:pt x="13" y="286"/>
                  </a:cubicBezTo>
                  <a:cubicBezTo>
                    <a:pt x="13" y="289"/>
                    <a:pt x="9" y="288"/>
                    <a:pt x="8" y="290"/>
                  </a:cubicBezTo>
                  <a:cubicBezTo>
                    <a:pt x="8" y="291"/>
                    <a:pt x="6" y="293"/>
                    <a:pt x="4" y="294"/>
                  </a:cubicBezTo>
                  <a:cubicBezTo>
                    <a:pt x="2" y="296"/>
                    <a:pt x="4" y="299"/>
                    <a:pt x="6" y="298"/>
                  </a:cubicBezTo>
                  <a:cubicBezTo>
                    <a:pt x="8" y="297"/>
                    <a:pt x="5" y="300"/>
                    <a:pt x="8" y="300"/>
                  </a:cubicBezTo>
                  <a:cubicBezTo>
                    <a:pt x="10" y="301"/>
                    <a:pt x="11" y="299"/>
                    <a:pt x="10" y="297"/>
                  </a:cubicBezTo>
                  <a:cubicBezTo>
                    <a:pt x="10" y="295"/>
                    <a:pt x="12" y="291"/>
                    <a:pt x="14" y="293"/>
                  </a:cubicBezTo>
                  <a:cubicBezTo>
                    <a:pt x="16" y="295"/>
                    <a:pt x="13" y="297"/>
                    <a:pt x="13" y="299"/>
                  </a:cubicBezTo>
                  <a:cubicBezTo>
                    <a:pt x="13" y="301"/>
                    <a:pt x="11" y="303"/>
                    <a:pt x="11" y="305"/>
                  </a:cubicBezTo>
                  <a:cubicBezTo>
                    <a:pt x="11" y="307"/>
                    <a:pt x="9" y="306"/>
                    <a:pt x="9" y="308"/>
                  </a:cubicBezTo>
                  <a:cubicBezTo>
                    <a:pt x="9" y="310"/>
                    <a:pt x="4" y="309"/>
                    <a:pt x="7" y="310"/>
                  </a:cubicBezTo>
                  <a:cubicBezTo>
                    <a:pt x="9" y="312"/>
                    <a:pt x="5" y="314"/>
                    <a:pt x="6" y="315"/>
                  </a:cubicBezTo>
                  <a:cubicBezTo>
                    <a:pt x="8" y="316"/>
                    <a:pt x="9" y="313"/>
                    <a:pt x="11" y="314"/>
                  </a:cubicBezTo>
                  <a:cubicBezTo>
                    <a:pt x="13" y="315"/>
                    <a:pt x="12" y="315"/>
                    <a:pt x="15" y="314"/>
                  </a:cubicBezTo>
                  <a:cubicBezTo>
                    <a:pt x="17" y="313"/>
                    <a:pt x="19" y="316"/>
                    <a:pt x="16" y="317"/>
                  </a:cubicBezTo>
                  <a:cubicBezTo>
                    <a:pt x="14" y="317"/>
                    <a:pt x="12" y="320"/>
                    <a:pt x="13" y="320"/>
                  </a:cubicBezTo>
                  <a:cubicBezTo>
                    <a:pt x="14" y="321"/>
                    <a:pt x="17" y="319"/>
                    <a:pt x="17" y="321"/>
                  </a:cubicBezTo>
                  <a:cubicBezTo>
                    <a:pt x="18" y="323"/>
                    <a:pt x="20" y="323"/>
                    <a:pt x="20" y="320"/>
                  </a:cubicBezTo>
                  <a:cubicBezTo>
                    <a:pt x="20" y="318"/>
                    <a:pt x="25" y="320"/>
                    <a:pt x="25" y="322"/>
                  </a:cubicBezTo>
                  <a:cubicBezTo>
                    <a:pt x="26" y="324"/>
                    <a:pt x="21" y="325"/>
                    <a:pt x="18" y="325"/>
                  </a:cubicBezTo>
                  <a:cubicBezTo>
                    <a:pt x="16" y="324"/>
                    <a:pt x="14" y="327"/>
                    <a:pt x="16" y="330"/>
                  </a:cubicBezTo>
                  <a:cubicBezTo>
                    <a:pt x="18" y="332"/>
                    <a:pt x="20" y="330"/>
                    <a:pt x="22" y="328"/>
                  </a:cubicBezTo>
                  <a:cubicBezTo>
                    <a:pt x="24" y="326"/>
                    <a:pt x="33" y="326"/>
                    <a:pt x="34" y="328"/>
                  </a:cubicBezTo>
                  <a:cubicBezTo>
                    <a:pt x="35" y="330"/>
                    <a:pt x="30" y="329"/>
                    <a:pt x="29" y="330"/>
                  </a:cubicBezTo>
                  <a:cubicBezTo>
                    <a:pt x="29" y="331"/>
                    <a:pt x="25" y="332"/>
                    <a:pt x="24" y="331"/>
                  </a:cubicBezTo>
                  <a:cubicBezTo>
                    <a:pt x="24" y="329"/>
                    <a:pt x="20" y="331"/>
                    <a:pt x="20" y="334"/>
                  </a:cubicBezTo>
                  <a:cubicBezTo>
                    <a:pt x="19" y="336"/>
                    <a:pt x="17" y="336"/>
                    <a:pt x="20" y="337"/>
                  </a:cubicBezTo>
                  <a:cubicBezTo>
                    <a:pt x="23" y="338"/>
                    <a:pt x="22" y="333"/>
                    <a:pt x="27" y="334"/>
                  </a:cubicBezTo>
                  <a:cubicBezTo>
                    <a:pt x="32" y="334"/>
                    <a:pt x="35" y="329"/>
                    <a:pt x="36" y="332"/>
                  </a:cubicBezTo>
                  <a:cubicBezTo>
                    <a:pt x="38" y="335"/>
                    <a:pt x="32" y="337"/>
                    <a:pt x="30" y="335"/>
                  </a:cubicBezTo>
                  <a:cubicBezTo>
                    <a:pt x="28" y="334"/>
                    <a:pt x="26" y="337"/>
                    <a:pt x="26" y="339"/>
                  </a:cubicBezTo>
                  <a:cubicBezTo>
                    <a:pt x="26" y="342"/>
                    <a:pt x="20" y="339"/>
                    <a:pt x="17" y="338"/>
                  </a:cubicBezTo>
                  <a:cubicBezTo>
                    <a:pt x="15" y="338"/>
                    <a:pt x="16" y="341"/>
                    <a:pt x="18" y="344"/>
                  </a:cubicBezTo>
                  <a:cubicBezTo>
                    <a:pt x="21" y="346"/>
                    <a:pt x="22" y="343"/>
                    <a:pt x="25" y="345"/>
                  </a:cubicBezTo>
                  <a:cubicBezTo>
                    <a:pt x="28" y="347"/>
                    <a:pt x="28" y="349"/>
                    <a:pt x="31" y="347"/>
                  </a:cubicBezTo>
                  <a:cubicBezTo>
                    <a:pt x="33" y="345"/>
                    <a:pt x="31" y="346"/>
                    <a:pt x="29" y="345"/>
                  </a:cubicBezTo>
                  <a:cubicBezTo>
                    <a:pt x="28" y="344"/>
                    <a:pt x="29" y="341"/>
                    <a:pt x="32" y="342"/>
                  </a:cubicBezTo>
                  <a:cubicBezTo>
                    <a:pt x="36" y="344"/>
                    <a:pt x="40" y="341"/>
                    <a:pt x="39" y="337"/>
                  </a:cubicBezTo>
                  <a:cubicBezTo>
                    <a:pt x="37" y="332"/>
                    <a:pt x="42" y="330"/>
                    <a:pt x="46" y="329"/>
                  </a:cubicBezTo>
                  <a:cubicBezTo>
                    <a:pt x="50" y="328"/>
                    <a:pt x="48" y="332"/>
                    <a:pt x="45" y="333"/>
                  </a:cubicBezTo>
                  <a:cubicBezTo>
                    <a:pt x="42" y="334"/>
                    <a:pt x="41" y="335"/>
                    <a:pt x="43" y="338"/>
                  </a:cubicBezTo>
                  <a:cubicBezTo>
                    <a:pt x="46" y="340"/>
                    <a:pt x="49" y="336"/>
                    <a:pt x="51" y="338"/>
                  </a:cubicBezTo>
                  <a:cubicBezTo>
                    <a:pt x="53" y="340"/>
                    <a:pt x="47" y="340"/>
                    <a:pt x="46" y="341"/>
                  </a:cubicBezTo>
                  <a:cubicBezTo>
                    <a:pt x="45" y="343"/>
                    <a:pt x="50" y="346"/>
                    <a:pt x="47" y="347"/>
                  </a:cubicBezTo>
                  <a:cubicBezTo>
                    <a:pt x="44" y="349"/>
                    <a:pt x="45" y="341"/>
                    <a:pt x="43" y="341"/>
                  </a:cubicBezTo>
                  <a:cubicBezTo>
                    <a:pt x="41" y="340"/>
                    <a:pt x="40" y="341"/>
                    <a:pt x="42" y="346"/>
                  </a:cubicBezTo>
                  <a:cubicBezTo>
                    <a:pt x="43" y="350"/>
                    <a:pt x="39" y="346"/>
                    <a:pt x="38" y="344"/>
                  </a:cubicBezTo>
                  <a:cubicBezTo>
                    <a:pt x="36" y="342"/>
                    <a:pt x="33" y="345"/>
                    <a:pt x="36" y="347"/>
                  </a:cubicBezTo>
                  <a:cubicBezTo>
                    <a:pt x="38" y="349"/>
                    <a:pt x="31" y="347"/>
                    <a:pt x="31" y="350"/>
                  </a:cubicBezTo>
                  <a:cubicBezTo>
                    <a:pt x="31" y="354"/>
                    <a:pt x="34" y="351"/>
                    <a:pt x="37" y="352"/>
                  </a:cubicBezTo>
                  <a:cubicBezTo>
                    <a:pt x="41" y="352"/>
                    <a:pt x="39" y="357"/>
                    <a:pt x="41" y="359"/>
                  </a:cubicBezTo>
                  <a:cubicBezTo>
                    <a:pt x="44" y="361"/>
                    <a:pt x="42" y="353"/>
                    <a:pt x="44" y="353"/>
                  </a:cubicBezTo>
                  <a:cubicBezTo>
                    <a:pt x="47" y="352"/>
                    <a:pt x="44" y="358"/>
                    <a:pt x="50" y="360"/>
                  </a:cubicBezTo>
                  <a:cubicBezTo>
                    <a:pt x="55" y="362"/>
                    <a:pt x="50" y="359"/>
                    <a:pt x="53" y="357"/>
                  </a:cubicBezTo>
                  <a:cubicBezTo>
                    <a:pt x="55" y="355"/>
                    <a:pt x="59" y="363"/>
                    <a:pt x="61" y="363"/>
                  </a:cubicBezTo>
                  <a:cubicBezTo>
                    <a:pt x="64" y="364"/>
                    <a:pt x="62" y="360"/>
                    <a:pt x="60" y="358"/>
                  </a:cubicBezTo>
                  <a:cubicBezTo>
                    <a:pt x="58" y="356"/>
                    <a:pt x="62" y="357"/>
                    <a:pt x="65" y="358"/>
                  </a:cubicBezTo>
                  <a:cubicBezTo>
                    <a:pt x="67" y="359"/>
                    <a:pt x="70" y="359"/>
                    <a:pt x="70" y="357"/>
                  </a:cubicBezTo>
                  <a:cubicBezTo>
                    <a:pt x="70" y="356"/>
                    <a:pt x="71" y="356"/>
                    <a:pt x="71" y="357"/>
                  </a:cubicBezTo>
                  <a:cubicBezTo>
                    <a:pt x="69" y="355"/>
                    <a:pt x="59" y="356"/>
                    <a:pt x="58" y="356"/>
                  </a:cubicBezTo>
                  <a:cubicBezTo>
                    <a:pt x="57" y="356"/>
                    <a:pt x="58" y="334"/>
                    <a:pt x="58" y="329"/>
                  </a:cubicBezTo>
                  <a:cubicBezTo>
                    <a:pt x="58" y="329"/>
                    <a:pt x="57" y="329"/>
                    <a:pt x="57" y="329"/>
                  </a:cubicBezTo>
                  <a:cubicBezTo>
                    <a:pt x="55" y="329"/>
                    <a:pt x="50" y="330"/>
                    <a:pt x="51" y="326"/>
                  </a:cubicBezTo>
                  <a:cubicBezTo>
                    <a:pt x="51" y="326"/>
                    <a:pt x="51" y="325"/>
                    <a:pt x="52" y="325"/>
                  </a:cubicBezTo>
                  <a:cubicBezTo>
                    <a:pt x="51" y="324"/>
                    <a:pt x="49" y="323"/>
                    <a:pt x="47" y="323"/>
                  </a:cubicBezTo>
                  <a:cubicBezTo>
                    <a:pt x="44" y="322"/>
                    <a:pt x="35" y="323"/>
                    <a:pt x="33" y="32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1" name="Google Shape;351;p25"/>
            <p:cNvSpPr/>
            <p:nvPr/>
          </p:nvSpPr>
          <p:spPr>
            <a:xfrm>
              <a:off x="2903538" y="3595688"/>
              <a:ext cx="198438" cy="200025"/>
            </a:xfrm>
            <a:custGeom>
              <a:avLst/>
              <a:gdLst/>
              <a:ahLst/>
              <a:cxnLst/>
              <a:rect l="l" t="t" r="r" b="b"/>
              <a:pathLst>
                <a:path w="71" h="72" extrusionOk="0">
                  <a:moveTo>
                    <a:pt x="68" y="39"/>
                  </a:moveTo>
                  <a:cubicBezTo>
                    <a:pt x="65" y="38"/>
                    <a:pt x="62" y="41"/>
                    <a:pt x="61" y="41"/>
                  </a:cubicBezTo>
                  <a:cubicBezTo>
                    <a:pt x="60" y="41"/>
                    <a:pt x="58" y="34"/>
                    <a:pt x="57" y="32"/>
                  </a:cubicBezTo>
                  <a:cubicBezTo>
                    <a:pt x="57" y="29"/>
                    <a:pt x="54" y="24"/>
                    <a:pt x="52" y="25"/>
                  </a:cubicBezTo>
                  <a:cubicBezTo>
                    <a:pt x="50" y="26"/>
                    <a:pt x="50" y="24"/>
                    <a:pt x="45" y="24"/>
                  </a:cubicBezTo>
                  <a:cubicBezTo>
                    <a:pt x="39" y="24"/>
                    <a:pt x="40" y="23"/>
                    <a:pt x="41" y="18"/>
                  </a:cubicBezTo>
                  <a:cubicBezTo>
                    <a:pt x="42" y="12"/>
                    <a:pt x="37" y="9"/>
                    <a:pt x="39" y="8"/>
                  </a:cubicBezTo>
                  <a:cubicBezTo>
                    <a:pt x="41" y="7"/>
                    <a:pt x="41" y="6"/>
                    <a:pt x="39" y="3"/>
                  </a:cubicBezTo>
                  <a:cubicBezTo>
                    <a:pt x="38" y="4"/>
                    <a:pt x="38" y="4"/>
                    <a:pt x="38" y="4"/>
                  </a:cubicBezTo>
                  <a:cubicBezTo>
                    <a:pt x="36" y="4"/>
                    <a:pt x="33" y="1"/>
                    <a:pt x="30" y="1"/>
                  </a:cubicBezTo>
                  <a:cubicBezTo>
                    <a:pt x="27" y="1"/>
                    <a:pt x="23" y="0"/>
                    <a:pt x="21" y="2"/>
                  </a:cubicBezTo>
                  <a:cubicBezTo>
                    <a:pt x="18" y="3"/>
                    <a:pt x="14" y="1"/>
                    <a:pt x="11" y="3"/>
                  </a:cubicBezTo>
                  <a:cubicBezTo>
                    <a:pt x="8" y="5"/>
                    <a:pt x="5" y="9"/>
                    <a:pt x="5" y="11"/>
                  </a:cubicBezTo>
                  <a:cubicBezTo>
                    <a:pt x="5" y="12"/>
                    <a:pt x="4" y="23"/>
                    <a:pt x="2" y="23"/>
                  </a:cubicBezTo>
                  <a:cubicBezTo>
                    <a:pt x="2" y="23"/>
                    <a:pt x="1" y="23"/>
                    <a:pt x="0" y="23"/>
                  </a:cubicBezTo>
                  <a:cubicBezTo>
                    <a:pt x="2" y="26"/>
                    <a:pt x="7" y="32"/>
                    <a:pt x="11" y="35"/>
                  </a:cubicBezTo>
                  <a:cubicBezTo>
                    <a:pt x="15" y="37"/>
                    <a:pt x="15" y="40"/>
                    <a:pt x="20" y="40"/>
                  </a:cubicBezTo>
                  <a:cubicBezTo>
                    <a:pt x="25" y="41"/>
                    <a:pt x="27" y="42"/>
                    <a:pt x="29" y="45"/>
                  </a:cubicBezTo>
                  <a:cubicBezTo>
                    <a:pt x="30" y="47"/>
                    <a:pt x="43" y="50"/>
                    <a:pt x="44" y="52"/>
                  </a:cubicBezTo>
                  <a:cubicBezTo>
                    <a:pt x="45" y="54"/>
                    <a:pt x="37" y="59"/>
                    <a:pt x="37" y="63"/>
                  </a:cubicBezTo>
                  <a:cubicBezTo>
                    <a:pt x="37" y="67"/>
                    <a:pt x="35" y="67"/>
                    <a:pt x="35" y="68"/>
                  </a:cubicBezTo>
                  <a:cubicBezTo>
                    <a:pt x="35" y="70"/>
                    <a:pt x="40" y="69"/>
                    <a:pt x="42" y="70"/>
                  </a:cubicBezTo>
                  <a:cubicBezTo>
                    <a:pt x="44" y="71"/>
                    <a:pt x="47" y="69"/>
                    <a:pt x="50" y="71"/>
                  </a:cubicBezTo>
                  <a:cubicBezTo>
                    <a:pt x="52" y="72"/>
                    <a:pt x="55" y="69"/>
                    <a:pt x="57" y="69"/>
                  </a:cubicBezTo>
                  <a:cubicBezTo>
                    <a:pt x="59" y="70"/>
                    <a:pt x="61" y="66"/>
                    <a:pt x="63" y="66"/>
                  </a:cubicBezTo>
                  <a:cubicBezTo>
                    <a:pt x="66" y="66"/>
                    <a:pt x="68" y="58"/>
                    <a:pt x="67" y="54"/>
                  </a:cubicBezTo>
                  <a:cubicBezTo>
                    <a:pt x="67" y="51"/>
                    <a:pt x="71" y="41"/>
                    <a:pt x="68" y="3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2" name="Google Shape;352;p25"/>
            <p:cNvSpPr/>
            <p:nvPr/>
          </p:nvSpPr>
          <p:spPr>
            <a:xfrm>
              <a:off x="2382838" y="2903538"/>
              <a:ext cx="71438" cy="58738"/>
            </a:xfrm>
            <a:custGeom>
              <a:avLst/>
              <a:gdLst/>
              <a:ahLst/>
              <a:cxnLst/>
              <a:rect l="l" t="t" r="r" b="b"/>
              <a:pathLst>
                <a:path w="26" h="21" extrusionOk="0">
                  <a:moveTo>
                    <a:pt x="25" y="17"/>
                  </a:moveTo>
                  <a:cubicBezTo>
                    <a:pt x="25" y="16"/>
                    <a:pt x="25" y="14"/>
                    <a:pt x="26" y="12"/>
                  </a:cubicBezTo>
                  <a:cubicBezTo>
                    <a:pt x="23" y="9"/>
                    <a:pt x="20" y="4"/>
                    <a:pt x="18" y="2"/>
                  </a:cubicBezTo>
                  <a:cubicBezTo>
                    <a:pt x="17" y="2"/>
                    <a:pt x="15" y="2"/>
                    <a:pt x="14" y="1"/>
                  </a:cubicBezTo>
                  <a:cubicBezTo>
                    <a:pt x="13" y="0"/>
                    <a:pt x="8" y="1"/>
                    <a:pt x="7" y="0"/>
                  </a:cubicBezTo>
                  <a:cubicBezTo>
                    <a:pt x="6" y="0"/>
                    <a:pt x="4" y="0"/>
                    <a:pt x="2" y="0"/>
                  </a:cubicBezTo>
                  <a:cubicBezTo>
                    <a:pt x="3" y="1"/>
                    <a:pt x="2" y="2"/>
                    <a:pt x="1" y="3"/>
                  </a:cubicBezTo>
                  <a:cubicBezTo>
                    <a:pt x="0" y="4"/>
                    <a:pt x="0" y="8"/>
                    <a:pt x="4" y="10"/>
                  </a:cubicBezTo>
                  <a:cubicBezTo>
                    <a:pt x="8" y="11"/>
                    <a:pt x="6" y="9"/>
                    <a:pt x="8" y="9"/>
                  </a:cubicBezTo>
                  <a:cubicBezTo>
                    <a:pt x="10" y="9"/>
                    <a:pt x="10" y="12"/>
                    <a:pt x="12" y="12"/>
                  </a:cubicBezTo>
                  <a:cubicBezTo>
                    <a:pt x="14" y="12"/>
                    <a:pt x="18" y="14"/>
                    <a:pt x="18" y="17"/>
                  </a:cubicBezTo>
                  <a:cubicBezTo>
                    <a:pt x="17" y="20"/>
                    <a:pt x="19" y="21"/>
                    <a:pt x="22" y="21"/>
                  </a:cubicBezTo>
                  <a:cubicBezTo>
                    <a:pt x="23" y="21"/>
                    <a:pt x="23" y="21"/>
                    <a:pt x="24" y="21"/>
                  </a:cubicBezTo>
                  <a:cubicBezTo>
                    <a:pt x="25" y="19"/>
                    <a:pt x="25" y="18"/>
                    <a:pt x="25" y="1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3" name="Google Shape;353;p25"/>
            <p:cNvSpPr/>
            <p:nvPr/>
          </p:nvSpPr>
          <p:spPr>
            <a:xfrm>
              <a:off x="2449513" y="2932113"/>
              <a:ext cx="130175" cy="63500"/>
            </a:xfrm>
            <a:custGeom>
              <a:avLst/>
              <a:gdLst/>
              <a:ahLst/>
              <a:cxnLst/>
              <a:rect l="l" t="t" r="r" b="b"/>
              <a:pathLst>
                <a:path w="47" h="23" extrusionOk="0">
                  <a:moveTo>
                    <a:pt x="42" y="7"/>
                  </a:moveTo>
                  <a:cubicBezTo>
                    <a:pt x="39" y="3"/>
                    <a:pt x="34" y="3"/>
                    <a:pt x="31" y="1"/>
                  </a:cubicBezTo>
                  <a:cubicBezTo>
                    <a:pt x="28" y="0"/>
                    <a:pt x="23" y="2"/>
                    <a:pt x="19" y="6"/>
                  </a:cubicBezTo>
                  <a:cubicBezTo>
                    <a:pt x="15" y="10"/>
                    <a:pt x="10" y="7"/>
                    <a:pt x="7" y="5"/>
                  </a:cubicBezTo>
                  <a:cubicBezTo>
                    <a:pt x="5" y="5"/>
                    <a:pt x="4" y="3"/>
                    <a:pt x="2" y="2"/>
                  </a:cubicBezTo>
                  <a:cubicBezTo>
                    <a:pt x="1" y="4"/>
                    <a:pt x="1" y="6"/>
                    <a:pt x="1" y="7"/>
                  </a:cubicBezTo>
                  <a:cubicBezTo>
                    <a:pt x="1" y="8"/>
                    <a:pt x="1" y="9"/>
                    <a:pt x="0" y="11"/>
                  </a:cubicBezTo>
                  <a:cubicBezTo>
                    <a:pt x="4" y="12"/>
                    <a:pt x="8" y="13"/>
                    <a:pt x="10" y="16"/>
                  </a:cubicBezTo>
                  <a:cubicBezTo>
                    <a:pt x="13" y="19"/>
                    <a:pt x="15" y="17"/>
                    <a:pt x="16" y="20"/>
                  </a:cubicBezTo>
                  <a:cubicBezTo>
                    <a:pt x="18" y="23"/>
                    <a:pt x="22" y="20"/>
                    <a:pt x="23" y="18"/>
                  </a:cubicBezTo>
                  <a:cubicBezTo>
                    <a:pt x="23" y="16"/>
                    <a:pt x="21" y="16"/>
                    <a:pt x="20" y="14"/>
                  </a:cubicBezTo>
                  <a:cubicBezTo>
                    <a:pt x="20" y="12"/>
                    <a:pt x="24" y="13"/>
                    <a:pt x="25" y="10"/>
                  </a:cubicBezTo>
                  <a:cubicBezTo>
                    <a:pt x="25" y="7"/>
                    <a:pt x="31" y="6"/>
                    <a:pt x="33" y="7"/>
                  </a:cubicBezTo>
                  <a:cubicBezTo>
                    <a:pt x="36" y="8"/>
                    <a:pt x="38" y="10"/>
                    <a:pt x="36" y="13"/>
                  </a:cubicBezTo>
                  <a:cubicBezTo>
                    <a:pt x="34" y="15"/>
                    <a:pt x="38" y="18"/>
                    <a:pt x="41" y="21"/>
                  </a:cubicBezTo>
                  <a:cubicBezTo>
                    <a:pt x="43" y="19"/>
                    <a:pt x="45" y="16"/>
                    <a:pt x="46" y="16"/>
                  </a:cubicBezTo>
                  <a:cubicBezTo>
                    <a:pt x="46" y="15"/>
                    <a:pt x="47" y="14"/>
                    <a:pt x="47" y="13"/>
                  </a:cubicBezTo>
                  <a:cubicBezTo>
                    <a:pt x="46" y="12"/>
                    <a:pt x="44" y="10"/>
                    <a:pt x="42"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4" name="Google Shape;354;p25"/>
            <p:cNvSpPr/>
            <p:nvPr/>
          </p:nvSpPr>
          <p:spPr>
            <a:xfrm>
              <a:off x="2538413" y="2867025"/>
              <a:ext cx="268288" cy="382588"/>
            </a:xfrm>
            <a:custGeom>
              <a:avLst/>
              <a:gdLst/>
              <a:ahLst/>
              <a:cxnLst/>
              <a:rect l="l" t="t" r="r" b="b"/>
              <a:pathLst>
                <a:path w="96" h="137" extrusionOk="0">
                  <a:moveTo>
                    <a:pt x="15" y="100"/>
                  </a:moveTo>
                  <a:cubicBezTo>
                    <a:pt x="17" y="101"/>
                    <a:pt x="20" y="101"/>
                    <a:pt x="21" y="100"/>
                  </a:cubicBezTo>
                  <a:cubicBezTo>
                    <a:pt x="22" y="99"/>
                    <a:pt x="24" y="101"/>
                    <a:pt x="27" y="104"/>
                  </a:cubicBezTo>
                  <a:cubicBezTo>
                    <a:pt x="27" y="104"/>
                    <a:pt x="27" y="104"/>
                    <a:pt x="27" y="105"/>
                  </a:cubicBezTo>
                  <a:cubicBezTo>
                    <a:pt x="30" y="104"/>
                    <a:pt x="33" y="104"/>
                    <a:pt x="34" y="104"/>
                  </a:cubicBezTo>
                  <a:cubicBezTo>
                    <a:pt x="36" y="106"/>
                    <a:pt x="36" y="111"/>
                    <a:pt x="39" y="111"/>
                  </a:cubicBezTo>
                  <a:cubicBezTo>
                    <a:pt x="42" y="111"/>
                    <a:pt x="44" y="114"/>
                    <a:pt x="44" y="116"/>
                  </a:cubicBezTo>
                  <a:cubicBezTo>
                    <a:pt x="44" y="118"/>
                    <a:pt x="47" y="119"/>
                    <a:pt x="47" y="121"/>
                  </a:cubicBezTo>
                  <a:cubicBezTo>
                    <a:pt x="47" y="124"/>
                    <a:pt x="55" y="123"/>
                    <a:pt x="56" y="122"/>
                  </a:cubicBezTo>
                  <a:cubicBezTo>
                    <a:pt x="57" y="121"/>
                    <a:pt x="60" y="121"/>
                    <a:pt x="61" y="122"/>
                  </a:cubicBezTo>
                  <a:cubicBezTo>
                    <a:pt x="62" y="123"/>
                    <a:pt x="65" y="121"/>
                    <a:pt x="66" y="121"/>
                  </a:cubicBezTo>
                  <a:cubicBezTo>
                    <a:pt x="68" y="122"/>
                    <a:pt x="73" y="124"/>
                    <a:pt x="72" y="126"/>
                  </a:cubicBezTo>
                  <a:cubicBezTo>
                    <a:pt x="71" y="128"/>
                    <a:pt x="67" y="131"/>
                    <a:pt x="68" y="133"/>
                  </a:cubicBezTo>
                  <a:cubicBezTo>
                    <a:pt x="69" y="134"/>
                    <a:pt x="72" y="135"/>
                    <a:pt x="73" y="137"/>
                  </a:cubicBezTo>
                  <a:cubicBezTo>
                    <a:pt x="73" y="137"/>
                    <a:pt x="73" y="137"/>
                    <a:pt x="73" y="137"/>
                  </a:cubicBezTo>
                  <a:cubicBezTo>
                    <a:pt x="75" y="136"/>
                    <a:pt x="76" y="128"/>
                    <a:pt x="76" y="126"/>
                  </a:cubicBezTo>
                  <a:cubicBezTo>
                    <a:pt x="76" y="123"/>
                    <a:pt x="77" y="117"/>
                    <a:pt x="78" y="115"/>
                  </a:cubicBezTo>
                  <a:cubicBezTo>
                    <a:pt x="79" y="110"/>
                    <a:pt x="73" y="107"/>
                    <a:pt x="73" y="102"/>
                  </a:cubicBezTo>
                  <a:cubicBezTo>
                    <a:pt x="73" y="97"/>
                    <a:pt x="75" y="100"/>
                    <a:pt x="78" y="97"/>
                  </a:cubicBezTo>
                  <a:cubicBezTo>
                    <a:pt x="81" y="95"/>
                    <a:pt x="78" y="94"/>
                    <a:pt x="77" y="94"/>
                  </a:cubicBezTo>
                  <a:cubicBezTo>
                    <a:pt x="75" y="94"/>
                    <a:pt x="74" y="91"/>
                    <a:pt x="75" y="90"/>
                  </a:cubicBezTo>
                  <a:cubicBezTo>
                    <a:pt x="75" y="88"/>
                    <a:pt x="84" y="89"/>
                    <a:pt x="87" y="89"/>
                  </a:cubicBezTo>
                  <a:cubicBezTo>
                    <a:pt x="90" y="89"/>
                    <a:pt x="96" y="86"/>
                    <a:pt x="96" y="86"/>
                  </a:cubicBezTo>
                  <a:cubicBezTo>
                    <a:pt x="96" y="85"/>
                    <a:pt x="96" y="83"/>
                    <a:pt x="94" y="82"/>
                  </a:cubicBezTo>
                  <a:cubicBezTo>
                    <a:pt x="92" y="80"/>
                    <a:pt x="93" y="78"/>
                    <a:pt x="95" y="76"/>
                  </a:cubicBezTo>
                  <a:cubicBezTo>
                    <a:pt x="96" y="74"/>
                    <a:pt x="94" y="72"/>
                    <a:pt x="91" y="70"/>
                  </a:cubicBezTo>
                  <a:cubicBezTo>
                    <a:pt x="89" y="67"/>
                    <a:pt x="91" y="59"/>
                    <a:pt x="93" y="55"/>
                  </a:cubicBezTo>
                  <a:cubicBezTo>
                    <a:pt x="96" y="51"/>
                    <a:pt x="89" y="52"/>
                    <a:pt x="84" y="52"/>
                  </a:cubicBezTo>
                  <a:cubicBezTo>
                    <a:pt x="80" y="53"/>
                    <a:pt x="76" y="51"/>
                    <a:pt x="73" y="47"/>
                  </a:cubicBezTo>
                  <a:cubicBezTo>
                    <a:pt x="70" y="44"/>
                    <a:pt x="66" y="46"/>
                    <a:pt x="59" y="46"/>
                  </a:cubicBezTo>
                  <a:cubicBezTo>
                    <a:pt x="52" y="46"/>
                    <a:pt x="53" y="39"/>
                    <a:pt x="54" y="36"/>
                  </a:cubicBezTo>
                  <a:cubicBezTo>
                    <a:pt x="54" y="33"/>
                    <a:pt x="50" y="32"/>
                    <a:pt x="50" y="30"/>
                  </a:cubicBezTo>
                  <a:cubicBezTo>
                    <a:pt x="50" y="28"/>
                    <a:pt x="48" y="28"/>
                    <a:pt x="46" y="29"/>
                  </a:cubicBezTo>
                  <a:cubicBezTo>
                    <a:pt x="45" y="29"/>
                    <a:pt x="46" y="26"/>
                    <a:pt x="48" y="25"/>
                  </a:cubicBezTo>
                  <a:cubicBezTo>
                    <a:pt x="49" y="23"/>
                    <a:pt x="49" y="22"/>
                    <a:pt x="49" y="19"/>
                  </a:cubicBezTo>
                  <a:cubicBezTo>
                    <a:pt x="49" y="16"/>
                    <a:pt x="54" y="13"/>
                    <a:pt x="56" y="10"/>
                  </a:cubicBezTo>
                  <a:cubicBezTo>
                    <a:pt x="57" y="9"/>
                    <a:pt x="57" y="9"/>
                    <a:pt x="58" y="8"/>
                  </a:cubicBezTo>
                  <a:cubicBezTo>
                    <a:pt x="59" y="7"/>
                    <a:pt x="59" y="7"/>
                    <a:pt x="60" y="7"/>
                  </a:cubicBezTo>
                  <a:cubicBezTo>
                    <a:pt x="64" y="6"/>
                    <a:pt x="66" y="4"/>
                    <a:pt x="62" y="2"/>
                  </a:cubicBezTo>
                  <a:cubicBezTo>
                    <a:pt x="59" y="0"/>
                    <a:pt x="57" y="5"/>
                    <a:pt x="53" y="6"/>
                  </a:cubicBezTo>
                  <a:cubicBezTo>
                    <a:pt x="49" y="6"/>
                    <a:pt x="49" y="9"/>
                    <a:pt x="46" y="10"/>
                  </a:cubicBezTo>
                  <a:cubicBezTo>
                    <a:pt x="44" y="11"/>
                    <a:pt x="39" y="10"/>
                    <a:pt x="39" y="12"/>
                  </a:cubicBezTo>
                  <a:cubicBezTo>
                    <a:pt x="39" y="15"/>
                    <a:pt x="37" y="12"/>
                    <a:pt x="35" y="12"/>
                  </a:cubicBezTo>
                  <a:cubicBezTo>
                    <a:pt x="33" y="11"/>
                    <a:pt x="28" y="16"/>
                    <a:pt x="28" y="19"/>
                  </a:cubicBezTo>
                  <a:cubicBezTo>
                    <a:pt x="28" y="21"/>
                    <a:pt x="29" y="24"/>
                    <a:pt x="25" y="26"/>
                  </a:cubicBezTo>
                  <a:cubicBezTo>
                    <a:pt x="21" y="29"/>
                    <a:pt x="19" y="34"/>
                    <a:pt x="17" y="36"/>
                  </a:cubicBezTo>
                  <a:cubicBezTo>
                    <a:pt x="16" y="36"/>
                    <a:pt x="16" y="36"/>
                    <a:pt x="15" y="36"/>
                  </a:cubicBezTo>
                  <a:cubicBezTo>
                    <a:pt x="15" y="37"/>
                    <a:pt x="14" y="38"/>
                    <a:pt x="14" y="39"/>
                  </a:cubicBezTo>
                  <a:cubicBezTo>
                    <a:pt x="13" y="39"/>
                    <a:pt x="11" y="42"/>
                    <a:pt x="9" y="44"/>
                  </a:cubicBezTo>
                  <a:cubicBezTo>
                    <a:pt x="10" y="45"/>
                    <a:pt x="10" y="46"/>
                    <a:pt x="11" y="46"/>
                  </a:cubicBezTo>
                  <a:cubicBezTo>
                    <a:pt x="14" y="49"/>
                    <a:pt x="12" y="51"/>
                    <a:pt x="13" y="53"/>
                  </a:cubicBezTo>
                  <a:cubicBezTo>
                    <a:pt x="13" y="54"/>
                    <a:pt x="14" y="56"/>
                    <a:pt x="13" y="57"/>
                  </a:cubicBezTo>
                  <a:cubicBezTo>
                    <a:pt x="11" y="58"/>
                    <a:pt x="13" y="68"/>
                    <a:pt x="14" y="70"/>
                  </a:cubicBezTo>
                  <a:cubicBezTo>
                    <a:pt x="16" y="71"/>
                    <a:pt x="14" y="73"/>
                    <a:pt x="12" y="77"/>
                  </a:cubicBezTo>
                  <a:cubicBezTo>
                    <a:pt x="11" y="80"/>
                    <a:pt x="9" y="82"/>
                    <a:pt x="6" y="82"/>
                  </a:cubicBezTo>
                  <a:cubicBezTo>
                    <a:pt x="3" y="82"/>
                    <a:pt x="3" y="87"/>
                    <a:pt x="2" y="87"/>
                  </a:cubicBezTo>
                  <a:cubicBezTo>
                    <a:pt x="1" y="87"/>
                    <a:pt x="0" y="89"/>
                    <a:pt x="0" y="90"/>
                  </a:cubicBezTo>
                  <a:cubicBezTo>
                    <a:pt x="3" y="93"/>
                    <a:pt x="8" y="96"/>
                    <a:pt x="10" y="96"/>
                  </a:cubicBezTo>
                  <a:cubicBezTo>
                    <a:pt x="12" y="96"/>
                    <a:pt x="13" y="98"/>
                    <a:pt x="15" y="10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5" name="Google Shape;355;p25"/>
            <p:cNvSpPr/>
            <p:nvPr/>
          </p:nvSpPr>
          <p:spPr>
            <a:xfrm>
              <a:off x="2751138" y="3371850"/>
              <a:ext cx="276225" cy="312738"/>
            </a:xfrm>
            <a:custGeom>
              <a:avLst/>
              <a:gdLst/>
              <a:ahLst/>
              <a:cxnLst/>
              <a:rect l="l" t="t" r="r" b="b"/>
              <a:pathLst>
                <a:path w="99" h="112" extrusionOk="0">
                  <a:moveTo>
                    <a:pt x="97" y="68"/>
                  </a:moveTo>
                  <a:cubicBezTo>
                    <a:pt x="96" y="64"/>
                    <a:pt x="93" y="63"/>
                    <a:pt x="93" y="60"/>
                  </a:cubicBezTo>
                  <a:cubicBezTo>
                    <a:pt x="93" y="56"/>
                    <a:pt x="91" y="55"/>
                    <a:pt x="86" y="56"/>
                  </a:cubicBezTo>
                  <a:cubicBezTo>
                    <a:pt x="81" y="56"/>
                    <a:pt x="77" y="55"/>
                    <a:pt x="77" y="52"/>
                  </a:cubicBezTo>
                  <a:cubicBezTo>
                    <a:pt x="77" y="48"/>
                    <a:pt x="74" y="46"/>
                    <a:pt x="76" y="45"/>
                  </a:cubicBezTo>
                  <a:cubicBezTo>
                    <a:pt x="79" y="44"/>
                    <a:pt x="75" y="42"/>
                    <a:pt x="75" y="39"/>
                  </a:cubicBezTo>
                  <a:cubicBezTo>
                    <a:pt x="75" y="36"/>
                    <a:pt x="74" y="35"/>
                    <a:pt x="72" y="33"/>
                  </a:cubicBezTo>
                  <a:cubicBezTo>
                    <a:pt x="70" y="32"/>
                    <a:pt x="63" y="34"/>
                    <a:pt x="63" y="31"/>
                  </a:cubicBezTo>
                  <a:cubicBezTo>
                    <a:pt x="63" y="29"/>
                    <a:pt x="59" y="28"/>
                    <a:pt x="56" y="28"/>
                  </a:cubicBezTo>
                  <a:cubicBezTo>
                    <a:pt x="54" y="28"/>
                    <a:pt x="56" y="25"/>
                    <a:pt x="53" y="25"/>
                  </a:cubicBezTo>
                  <a:cubicBezTo>
                    <a:pt x="51" y="26"/>
                    <a:pt x="51" y="24"/>
                    <a:pt x="47" y="24"/>
                  </a:cubicBezTo>
                  <a:cubicBezTo>
                    <a:pt x="44" y="25"/>
                    <a:pt x="42" y="23"/>
                    <a:pt x="38" y="19"/>
                  </a:cubicBezTo>
                  <a:cubicBezTo>
                    <a:pt x="34" y="14"/>
                    <a:pt x="35" y="5"/>
                    <a:pt x="35" y="3"/>
                  </a:cubicBezTo>
                  <a:cubicBezTo>
                    <a:pt x="36" y="0"/>
                    <a:pt x="31" y="2"/>
                    <a:pt x="28" y="2"/>
                  </a:cubicBezTo>
                  <a:cubicBezTo>
                    <a:pt x="25" y="2"/>
                    <a:pt x="21" y="5"/>
                    <a:pt x="18" y="7"/>
                  </a:cubicBezTo>
                  <a:cubicBezTo>
                    <a:pt x="15" y="9"/>
                    <a:pt x="13" y="9"/>
                    <a:pt x="11" y="10"/>
                  </a:cubicBezTo>
                  <a:cubicBezTo>
                    <a:pt x="10" y="12"/>
                    <a:pt x="7" y="13"/>
                    <a:pt x="4" y="12"/>
                  </a:cubicBezTo>
                  <a:cubicBezTo>
                    <a:pt x="4" y="12"/>
                    <a:pt x="3" y="11"/>
                    <a:pt x="2" y="11"/>
                  </a:cubicBezTo>
                  <a:cubicBezTo>
                    <a:pt x="3" y="15"/>
                    <a:pt x="6" y="20"/>
                    <a:pt x="7" y="23"/>
                  </a:cubicBezTo>
                  <a:cubicBezTo>
                    <a:pt x="8" y="25"/>
                    <a:pt x="6" y="26"/>
                    <a:pt x="5" y="27"/>
                  </a:cubicBezTo>
                  <a:cubicBezTo>
                    <a:pt x="4" y="28"/>
                    <a:pt x="6" y="36"/>
                    <a:pt x="6" y="38"/>
                  </a:cubicBezTo>
                  <a:cubicBezTo>
                    <a:pt x="6" y="40"/>
                    <a:pt x="2" y="44"/>
                    <a:pt x="4" y="45"/>
                  </a:cubicBezTo>
                  <a:cubicBezTo>
                    <a:pt x="5" y="46"/>
                    <a:pt x="2" y="50"/>
                    <a:pt x="2" y="52"/>
                  </a:cubicBezTo>
                  <a:cubicBezTo>
                    <a:pt x="2" y="54"/>
                    <a:pt x="5" y="54"/>
                    <a:pt x="5" y="56"/>
                  </a:cubicBezTo>
                  <a:cubicBezTo>
                    <a:pt x="5" y="57"/>
                    <a:pt x="2" y="61"/>
                    <a:pt x="1" y="62"/>
                  </a:cubicBezTo>
                  <a:cubicBezTo>
                    <a:pt x="0" y="63"/>
                    <a:pt x="0" y="64"/>
                    <a:pt x="0" y="65"/>
                  </a:cubicBezTo>
                  <a:cubicBezTo>
                    <a:pt x="1" y="65"/>
                    <a:pt x="1" y="67"/>
                    <a:pt x="3" y="69"/>
                  </a:cubicBezTo>
                  <a:cubicBezTo>
                    <a:pt x="6" y="71"/>
                    <a:pt x="3" y="75"/>
                    <a:pt x="5" y="78"/>
                  </a:cubicBezTo>
                  <a:cubicBezTo>
                    <a:pt x="8" y="81"/>
                    <a:pt x="10" y="81"/>
                    <a:pt x="9" y="82"/>
                  </a:cubicBezTo>
                  <a:cubicBezTo>
                    <a:pt x="7" y="84"/>
                    <a:pt x="9" y="87"/>
                    <a:pt x="7" y="88"/>
                  </a:cubicBezTo>
                  <a:cubicBezTo>
                    <a:pt x="5" y="89"/>
                    <a:pt x="8" y="94"/>
                    <a:pt x="10" y="95"/>
                  </a:cubicBezTo>
                  <a:cubicBezTo>
                    <a:pt x="12" y="96"/>
                    <a:pt x="11" y="100"/>
                    <a:pt x="13" y="102"/>
                  </a:cubicBezTo>
                  <a:cubicBezTo>
                    <a:pt x="15" y="104"/>
                    <a:pt x="14" y="109"/>
                    <a:pt x="15" y="111"/>
                  </a:cubicBezTo>
                  <a:cubicBezTo>
                    <a:pt x="15" y="112"/>
                    <a:pt x="22" y="108"/>
                    <a:pt x="26" y="104"/>
                  </a:cubicBezTo>
                  <a:cubicBezTo>
                    <a:pt x="29" y="100"/>
                    <a:pt x="29" y="104"/>
                    <a:pt x="33" y="104"/>
                  </a:cubicBezTo>
                  <a:cubicBezTo>
                    <a:pt x="36" y="105"/>
                    <a:pt x="40" y="105"/>
                    <a:pt x="42" y="108"/>
                  </a:cubicBezTo>
                  <a:cubicBezTo>
                    <a:pt x="44" y="111"/>
                    <a:pt x="46" y="105"/>
                    <a:pt x="47" y="103"/>
                  </a:cubicBezTo>
                  <a:cubicBezTo>
                    <a:pt x="48" y="102"/>
                    <a:pt x="56" y="104"/>
                    <a:pt x="57" y="103"/>
                  </a:cubicBezTo>
                  <a:cubicBezTo>
                    <a:pt x="59" y="103"/>
                    <a:pt x="60" y="92"/>
                    <a:pt x="60" y="91"/>
                  </a:cubicBezTo>
                  <a:cubicBezTo>
                    <a:pt x="60" y="89"/>
                    <a:pt x="63" y="85"/>
                    <a:pt x="66" y="83"/>
                  </a:cubicBezTo>
                  <a:cubicBezTo>
                    <a:pt x="69" y="81"/>
                    <a:pt x="73" y="83"/>
                    <a:pt x="76" y="82"/>
                  </a:cubicBezTo>
                  <a:cubicBezTo>
                    <a:pt x="78" y="80"/>
                    <a:pt x="82" y="81"/>
                    <a:pt x="85" y="81"/>
                  </a:cubicBezTo>
                  <a:cubicBezTo>
                    <a:pt x="88" y="81"/>
                    <a:pt x="91" y="84"/>
                    <a:pt x="93" y="84"/>
                  </a:cubicBezTo>
                  <a:cubicBezTo>
                    <a:pt x="94" y="84"/>
                    <a:pt x="97" y="81"/>
                    <a:pt x="96" y="78"/>
                  </a:cubicBezTo>
                  <a:cubicBezTo>
                    <a:pt x="96" y="75"/>
                    <a:pt x="99" y="71"/>
                    <a:pt x="97" y="6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6" name="Google Shape;356;p25"/>
            <p:cNvSpPr/>
            <p:nvPr/>
          </p:nvSpPr>
          <p:spPr>
            <a:xfrm>
              <a:off x="2482850" y="3157538"/>
              <a:ext cx="290513" cy="417513"/>
            </a:xfrm>
            <a:custGeom>
              <a:avLst/>
              <a:gdLst/>
              <a:ahLst/>
              <a:cxnLst/>
              <a:rect l="l" t="t" r="r" b="b"/>
              <a:pathLst>
                <a:path w="104" h="150" extrusionOk="0">
                  <a:moveTo>
                    <a:pt x="96" y="143"/>
                  </a:moveTo>
                  <a:cubicBezTo>
                    <a:pt x="96" y="142"/>
                    <a:pt x="96" y="142"/>
                    <a:pt x="96" y="142"/>
                  </a:cubicBezTo>
                  <a:cubicBezTo>
                    <a:pt x="96" y="141"/>
                    <a:pt x="96" y="140"/>
                    <a:pt x="97" y="139"/>
                  </a:cubicBezTo>
                  <a:cubicBezTo>
                    <a:pt x="98" y="138"/>
                    <a:pt x="101" y="134"/>
                    <a:pt x="101" y="133"/>
                  </a:cubicBezTo>
                  <a:cubicBezTo>
                    <a:pt x="101" y="131"/>
                    <a:pt x="98" y="131"/>
                    <a:pt x="98" y="129"/>
                  </a:cubicBezTo>
                  <a:cubicBezTo>
                    <a:pt x="98" y="127"/>
                    <a:pt x="101" y="123"/>
                    <a:pt x="100" y="122"/>
                  </a:cubicBezTo>
                  <a:cubicBezTo>
                    <a:pt x="98" y="121"/>
                    <a:pt x="102" y="117"/>
                    <a:pt x="102" y="115"/>
                  </a:cubicBezTo>
                  <a:cubicBezTo>
                    <a:pt x="102" y="113"/>
                    <a:pt x="100" y="105"/>
                    <a:pt x="101" y="104"/>
                  </a:cubicBezTo>
                  <a:cubicBezTo>
                    <a:pt x="102" y="103"/>
                    <a:pt x="104" y="102"/>
                    <a:pt x="103" y="100"/>
                  </a:cubicBezTo>
                  <a:cubicBezTo>
                    <a:pt x="102" y="97"/>
                    <a:pt x="99" y="92"/>
                    <a:pt x="98" y="88"/>
                  </a:cubicBezTo>
                  <a:cubicBezTo>
                    <a:pt x="95" y="88"/>
                    <a:pt x="92" y="88"/>
                    <a:pt x="90" y="89"/>
                  </a:cubicBezTo>
                  <a:cubicBezTo>
                    <a:pt x="87" y="90"/>
                    <a:pt x="88" y="81"/>
                    <a:pt x="88" y="78"/>
                  </a:cubicBezTo>
                  <a:cubicBezTo>
                    <a:pt x="88" y="75"/>
                    <a:pt x="85" y="77"/>
                    <a:pt x="84" y="79"/>
                  </a:cubicBezTo>
                  <a:cubicBezTo>
                    <a:pt x="83" y="81"/>
                    <a:pt x="80" y="80"/>
                    <a:pt x="76" y="80"/>
                  </a:cubicBezTo>
                  <a:cubicBezTo>
                    <a:pt x="72" y="80"/>
                    <a:pt x="74" y="75"/>
                    <a:pt x="72" y="76"/>
                  </a:cubicBezTo>
                  <a:cubicBezTo>
                    <a:pt x="69" y="76"/>
                    <a:pt x="67" y="75"/>
                    <a:pt x="68" y="72"/>
                  </a:cubicBezTo>
                  <a:cubicBezTo>
                    <a:pt x="68" y="70"/>
                    <a:pt x="66" y="68"/>
                    <a:pt x="64" y="66"/>
                  </a:cubicBezTo>
                  <a:cubicBezTo>
                    <a:pt x="63" y="63"/>
                    <a:pt x="61" y="60"/>
                    <a:pt x="62" y="59"/>
                  </a:cubicBezTo>
                  <a:cubicBezTo>
                    <a:pt x="64" y="57"/>
                    <a:pt x="61" y="56"/>
                    <a:pt x="63" y="53"/>
                  </a:cubicBezTo>
                  <a:cubicBezTo>
                    <a:pt x="65" y="51"/>
                    <a:pt x="68" y="52"/>
                    <a:pt x="67" y="49"/>
                  </a:cubicBezTo>
                  <a:cubicBezTo>
                    <a:pt x="66" y="46"/>
                    <a:pt x="69" y="45"/>
                    <a:pt x="69" y="42"/>
                  </a:cubicBezTo>
                  <a:cubicBezTo>
                    <a:pt x="70" y="38"/>
                    <a:pt x="73" y="39"/>
                    <a:pt x="77" y="37"/>
                  </a:cubicBezTo>
                  <a:cubicBezTo>
                    <a:pt x="80" y="34"/>
                    <a:pt x="83" y="36"/>
                    <a:pt x="86" y="33"/>
                  </a:cubicBezTo>
                  <a:cubicBezTo>
                    <a:pt x="89" y="31"/>
                    <a:pt x="91" y="33"/>
                    <a:pt x="93" y="33"/>
                  </a:cubicBezTo>
                  <a:cubicBezTo>
                    <a:pt x="92" y="31"/>
                    <a:pt x="89" y="30"/>
                    <a:pt x="88" y="29"/>
                  </a:cubicBezTo>
                  <a:cubicBezTo>
                    <a:pt x="87" y="27"/>
                    <a:pt x="91" y="24"/>
                    <a:pt x="92" y="22"/>
                  </a:cubicBezTo>
                  <a:cubicBezTo>
                    <a:pt x="93" y="20"/>
                    <a:pt x="88" y="18"/>
                    <a:pt x="86" y="17"/>
                  </a:cubicBezTo>
                  <a:cubicBezTo>
                    <a:pt x="85" y="17"/>
                    <a:pt x="82" y="19"/>
                    <a:pt x="81" y="18"/>
                  </a:cubicBezTo>
                  <a:cubicBezTo>
                    <a:pt x="80" y="17"/>
                    <a:pt x="77" y="17"/>
                    <a:pt x="76" y="18"/>
                  </a:cubicBezTo>
                  <a:cubicBezTo>
                    <a:pt x="75" y="19"/>
                    <a:pt x="67" y="20"/>
                    <a:pt x="67" y="17"/>
                  </a:cubicBezTo>
                  <a:cubicBezTo>
                    <a:pt x="67" y="15"/>
                    <a:pt x="64" y="14"/>
                    <a:pt x="64" y="12"/>
                  </a:cubicBezTo>
                  <a:cubicBezTo>
                    <a:pt x="64" y="10"/>
                    <a:pt x="62" y="7"/>
                    <a:pt x="59" y="7"/>
                  </a:cubicBezTo>
                  <a:cubicBezTo>
                    <a:pt x="56" y="7"/>
                    <a:pt x="56" y="2"/>
                    <a:pt x="54" y="0"/>
                  </a:cubicBezTo>
                  <a:cubicBezTo>
                    <a:pt x="53" y="0"/>
                    <a:pt x="50" y="0"/>
                    <a:pt x="47" y="1"/>
                  </a:cubicBezTo>
                  <a:cubicBezTo>
                    <a:pt x="50" y="4"/>
                    <a:pt x="51" y="5"/>
                    <a:pt x="49" y="6"/>
                  </a:cubicBezTo>
                  <a:cubicBezTo>
                    <a:pt x="47" y="8"/>
                    <a:pt x="49" y="9"/>
                    <a:pt x="45" y="15"/>
                  </a:cubicBezTo>
                  <a:cubicBezTo>
                    <a:pt x="40" y="20"/>
                    <a:pt x="33" y="22"/>
                    <a:pt x="29" y="23"/>
                  </a:cubicBezTo>
                  <a:cubicBezTo>
                    <a:pt x="25" y="24"/>
                    <a:pt x="24" y="31"/>
                    <a:pt x="22" y="36"/>
                  </a:cubicBezTo>
                  <a:cubicBezTo>
                    <a:pt x="20" y="41"/>
                    <a:pt x="18" y="39"/>
                    <a:pt x="16" y="36"/>
                  </a:cubicBezTo>
                  <a:cubicBezTo>
                    <a:pt x="14" y="33"/>
                    <a:pt x="12" y="37"/>
                    <a:pt x="10" y="35"/>
                  </a:cubicBezTo>
                  <a:cubicBezTo>
                    <a:pt x="7" y="32"/>
                    <a:pt x="8" y="32"/>
                    <a:pt x="10" y="31"/>
                  </a:cubicBezTo>
                  <a:cubicBezTo>
                    <a:pt x="10" y="30"/>
                    <a:pt x="10" y="28"/>
                    <a:pt x="8" y="26"/>
                  </a:cubicBezTo>
                  <a:cubicBezTo>
                    <a:pt x="6" y="27"/>
                    <a:pt x="3" y="31"/>
                    <a:pt x="2" y="33"/>
                  </a:cubicBezTo>
                  <a:cubicBezTo>
                    <a:pt x="0" y="36"/>
                    <a:pt x="4" y="42"/>
                    <a:pt x="5" y="44"/>
                  </a:cubicBezTo>
                  <a:cubicBezTo>
                    <a:pt x="5" y="47"/>
                    <a:pt x="2" y="45"/>
                    <a:pt x="2" y="47"/>
                  </a:cubicBezTo>
                  <a:cubicBezTo>
                    <a:pt x="2" y="49"/>
                    <a:pt x="8" y="51"/>
                    <a:pt x="11" y="54"/>
                  </a:cubicBezTo>
                  <a:cubicBezTo>
                    <a:pt x="14" y="56"/>
                    <a:pt x="16" y="62"/>
                    <a:pt x="19" y="65"/>
                  </a:cubicBezTo>
                  <a:cubicBezTo>
                    <a:pt x="21" y="67"/>
                    <a:pt x="22" y="70"/>
                    <a:pt x="25" y="77"/>
                  </a:cubicBezTo>
                  <a:cubicBezTo>
                    <a:pt x="27" y="84"/>
                    <a:pt x="33" y="96"/>
                    <a:pt x="37" y="101"/>
                  </a:cubicBezTo>
                  <a:cubicBezTo>
                    <a:pt x="41" y="106"/>
                    <a:pt x="43" y="110"/>
                    <a:pt x="42" y="111"/>
                  </a:cubicBezTo>
                  <a:cubicBezTo>
                    <a:pt x="41" y="112"/>
                    <a:pt x="42" y="116"/>
                    <a:pt x="45" y="118"/>
                  </a:cubicBezTo>
                  <a:cubicBezTo>
                    <a:pt x="48" y="120"/>
                    <a:pt x="50" y="123"/>
                    <a:pt x="58" y="127"/>
                  </a:cubicBezTo>
                  <a:cubicBezTo>
                    <a:pt x="65" y="131"/>
                    <a:pt x="79" y="138"/>
                    <a:pt x="81" y="141"/>
                  </a:cubicBezTo>
                  <a:cubicBezTo>
                    <a:pt x="83" y="145"/>
                    <a:pt x="89" y="148"/>
                    <a:pt x="90" y="149"/>
                  </a:cubicBezTo>
                  <a:cubicBezTo>
                    <a:pt x="91" y="149"/>
                    <a:pt x="91" y="150"/>
                    <a:pt x="91" y="150"/>
                  </a:cubicBezTo>
                  <a:cubicBezTo>
                    <a:pt x="92" y="150"/>
                    <a:pt x="92" y="149"/>
                    <a:pt x="93" y="149"/>
                  </a:cubicBezTo>
                  <a:cubicBezTo>
                    <a:pt x="95" y="148"/>
                    <a:pt x="95" y="144"/>
                    <a:pt x="96" y="14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7" name="Google Shape;357;p25"/>
            <p:cNvSpPr/>
            <p:nvPr/>
          </p:nvSpPr>
          <p:spPr>
            <a:xfrm>
              <a:off x="2663825" y="2878138"/>
              <a:ext cx="309563" cy="261938"/>
            </a:xfrm>
            <a:custGeom>
              <a:avLst/>
              <a:gdLst/>
              <a:ahLst/>
              <a:cxnLst/>
              <a:rect l="l" t="t" r="r" b="b"/>
              <a:pathLst>
                <a:path w="111" h="94" extrusionOk="0">
                  <a:moveTo>
                    <a:pt x="11" y="6"/>
                  </a:moveTo>
                  <a:cubicBezTo>
                    <a:pt x="9" y="9"/>
                    <a:pt x="4" y="12"/>
                    <a:pt x="4" y="15"/>
                  </a:cubicBezTo>
                  <a:cubicBezTo>
                    <a:pt x="4" y="18"/>
                    <a:pt x="4" y="19"/>
                    <a:pt x="3" y="21"/>
                  </a:cubicBezTo>
                  <a:cubicBezTo>
                    <a:pt x="1" y="22"/>
                    <a:pt x="0" y="25"/>
                    <a:pt x="1" y="25"/>
                  </a:cubicBezTo>
                  <a:cubicBezTo>
                    <a:pt x="3" y="24"/>
                    <a:pt x="5" y="24"/>
                    <a:pt x="5" y="26"/>
                  </a:cubicBezTo>
                  <a:cubicBezTo>
                    <a:pt x="5" y="28"/>
                    <a:pt x="9" y="29"/>
                    <a:pt x="9" y="32"/>
                  </a:cubicBezTo>
                  <a:cubicBezTo>
                    <a:pt x="8" y="35"/>
                    <a:pt x="7" y="42"/>
                    <a:pt x="14" y="42"/>
                  </a:cubicBezTo>
                  <a:cubicBezTo>
                    <a:pt x="21" y="42"/>
                    <a:pt x="25" y="40"/>
                    <a:pt x="28" y="43"/>
                  </a:cubicBezTo>
                  <a:cubicBezTo>
                    <a:pt x="31" y="47"/>
                    <a:pt x="35" y="49"/>
                    <a:pt x="39" y="48"/>
                  </a:cubicBezTo>
                  <a:cubicBezTo>
                    <a:pt x="44" y="48"/>
                    <a:pt x="51" y="47"/>
                    <a:pt x="48" y="51"/>
                  </a:cubicBezTo>
                  <a:cubicBezTo>
                    <a:pt x="46" y="55"/>
                    <a:pt x="44" y="63"/>
                    <a:pt x="46" y="66"/>
                  </a:cubicBezTo>
                  <a:cubicBezTo>
                    <a:pt x="49" y="68"/>
                    <a:pt x="51" y="70"/>
                    <a:pt x="50" y="72"/>
                  </a:cubicBezTo>
                  <a:cubicBezTo>
                    <a:pt x="48" y="74"/>
                    <a:pt x="47" y="76"/>
                    <a:pt x="49" y="78"/>
                  </a:cubicBezTo>
                  <a:cubicBezTo>
                    <a:pt x="51" y="79"/>
                    <a:pt x="51" y="81"/>
                    <a:pt x="51" y="82"/>
                  </a:cubicBezTo>
                  <a:cubicBezTo>
                    <a:pt x="51" y="82"/>
                    <a:pt x="50" y="82"/>
                    <a:pt x="50" y="83"/>
                  </a:cubicBezTo>
                  <a:cubicBezTo>
                    <a:pt x="53" y="86"/>
                    <a:pt x="54" y="89"/>
                    <a:pt x="56" y="91"/>
                  </a:cubicBezTo>
                  <a:cubicBezTo>
                    <a:pt x="58" y="93"/>
                    <a:pt x="59" y="94"/>
                    <a:pt x="61" y="93"/>
                  </a:cubicBezTo>
                  <a:cubicBezTo>
                    <a:pt x="62" y="92"/>
                    <a:pt x="63" y="91"/>
                    <a:pt x="65" y="92"/>
                  </a:cubicBezTo>
                  <a:cubicBezTo>
                    <a:pt x="66" y="93"/>
                    <a:pt x="68" y="91"/>
                    <a:pt x="70" y="89"/>
                  </a:cubicBezTo>
                  <a:cubicBezTo>
                    <a:pt x="73" y="87"/>
                    <a:pt x="75" y="89"/>
                    <a:pt x="76" y="86"/>
                  </a:cubicBezTo>
                  <a:cubicBezTo>
                    <a:pt x="77" y="84"/>
                    <a:pt x="78" y="82"/>
                    <a:pt x="80" y="82"/>
                  </a:cubicBezTo>
                  <a:cubicBezTo>
                    <a:pt x="83" y="81"/>
                    <a:pt x="83" y="79"/>
                    <a:pt x="81" y="79"/>
                  </a:cubicBezTo>
                  <a:cubicBezTo>
                    <a:pt x="80" y="79"/>
                    <a:pt x="77" y="81"/>
                    <a:pt x="77" y="78"/>
                  </a:cubicBezTo>
                  <a:cubicBezTo>
                    <a:pt x="77" y="74"/>
                    <a:pt x="75" y="75"/>
                    <a:pt x="75" y="73"/>
                  </a:cubicBezTo>
                  <a:cubicBezTo>
                    <a:pt x="75" y="70"/>
                    <a:pt x="75" y="68"/>
                    <a:pt x="72" y="67"/>
                  </a:cubicBezTo>
                  <a:cubicBezTo>
                    <a:pt x="69" y="65"/>
                    <a:pt x="76" y="64"/>
                    <a:pt x="77" y="66"/>
                  </a:cubicBezTo>
                  <a:cubicBezTo>
                    <a:pt x="79" y="67"/>
                    <a:pt x="84" y="66"/>
                    <a:pt x="84" y="68"/>
                  </a:cubicBezTo>
                  <a:cubicBezTo>
                    <a:pt x="85" y="70"/>
                    <a:pt x="87" y="71"/>
                    <a:pt x="87" y="68"/>
                  </a:cubicBezTo>
                  <a:cubicBezTo>
                    <a:pt x="87" y="66"/>
                    <a:pt x="91" y="65"/>
                    <a:pt x="93" y="65"/>
                  </a:cubicBezTo>
                  <a:cubicBezTo>
                    <a:pt x="95" y="66"/>
                    <a:pt x="101" y="62"/>
                    <a:pt x="103" y="61"/>
                  </a:cubicBezTo>
                  <a:cubicBezTo>
                    <a:pt x="104" y="61"/>
                    <a:pt x="104" y="59"/>
                    <a:pt x="105" y="58"/>
                  </a:cubicBezTo>
                  <a:cubicBezTo>
                    <a:pt x="103" y="56"/>
                    <a:pt x="101" y="53"/>
                    <a:pt x="100" y="52"/>
                  </a:cubicBezTo>
                  <a:cubicBezTo>
                    <a:pt x="98" y="50"/>
                    <a:pt x="101" y="50"/>
                    <a:pt x="101" y="48"/>
                  </a:cubicBezTo>
                  <a:cubicBezTo>
                    <a:pt x="100" y="45"/>
                    <a:pt x="101" y="44"/>
                    <a:pt x="104" y="44"/>
                  </a:cubicBezTo>
                  <a:cubicBezTo>
                    <a:pt x="108" y="43"/>
                    <a:pt x="108" y="41"/>
                    <a:pt x="106" y="39"/>
                  </a:cubicBezTo>
                  <a:cubicBezTo>
                    <a:pt x="103" y="38"/>
                    <a:pt x="106" y="35"/>
                    <a:pt x="108" y="34"/>
                  </a:cubicBezTo>
                  <a:cubicBezTo>
                    <a:pt x="109" y="33"/>
                    <a:pt x="110" y="32"/>
                    <a:pt x="111" y="30"/>
                  </a:cubicBezTo>
                  <a:cubicBezTo>
                    <a:pt x="108" y="29"/>
                    <a:pt x="102" y="29"/>
                    <a:pt x="100" y="29"/>
                  </a:cubicBezTo>
                  <a:cubicBezTo>
                    <a:pt x="97" y="29"/>
                    <a:pt x="102" y="25"/>
                    <a:pt x="102" y="22"/>
                  </a:cubicBezTo>
                  <a:cubicBezTo>
                    <a:pt x="102" y="19"/>
                    <a:pt x="93" y="19"/>
                    <a:pt x="90" y="18"/>
                  </a:cubicBezTo>
                  <a:cubicBezTo>
                    <a:pt x="86" y="17"/>
                    <a:pt x="87" y="14"/>
                    <a:pt x="91" y="13"/>
                  </a:cubicBezTo>
                  <a:cubicBezTo>
                    <a:pt x="95" y="13"/>
                    <a:pt x="89" y="11"/>
                    <a:pt x="84" y="11"/>
                  </a:cubicBezTo>
                  <a:cubicBezTo>
                    <a:pt x="79" y="12"/>
                    <a:pt x="73" y="15"/>
                    <a:pt x="69" y="17"/>
                  </a:cubicBezTo>
                  <a:cubicBezTo>
                    <a:pt x="65" y="19"/>
                    <a:pt x="58" y="11"/>
                    <a:pt x="53" y="12"/>
                  </a:cubicBezTo>
                  <a:cubicBezTo>
                    <a:pt x="49" y="14"/>
                    <a:pt x="43" y="14"/>
                    <a:pt x="43" y="11"/>
                  </a:cubicBezTo>
                  <a:cubicBezTo>
                    <a:pt x="43" y="7"/>
                    <a:pt x="41" y="4"/>
                    <a:pt x="37" y="4"/>
                  </a:cubicBezTo>
                  <a:cubicBezTo>
                    <a:pt x="32" y="5"/>
                    <a:pt x="33" y="0"/>
                    <a:pt x="30" y="0"/>
                  </a:cubicBezTo>
                  <a:cubicBezTo>
                    <a:pt x="27" y="0"/>
                    <a:pt x="30" y="4"/>
                    <a:pt x="28" y="5"/>
                  </a:cubicBezTo>
                  <a:cubicBezTo>
                    <a:pt x="25" y="6"/>
                    <a:pt x="17" y="8"/>
                    <a:pt x="17" y="11"/>
                  </a:cubicBezTo>
                  <a:cubicBezTo>
                    <a:pt x="16" y="15"/>
                    <a:pt x="21" y="20"/>
                    <a:pt x="19" y="23"/>
                  </a:cubicBezTo>
                  <a:cubicBezTo>
                    <a:pt x="18" y="26"/>
                    <a:pt x="12" y="24"/>
                    <a:pt x="11" y="20"/>
                  </a:cubicBezTo>
                  <a:cubicBezTo>
                    <a:pt x="9" y="17"/>
                    <a:pt x="16" y="12"/>
                    <a:pt x="14" y="10"/>
                  </a:cubicBezTo>
                  <a:cubicBezTo>
                    <a:pt x="14" y="8"/>
                    <a:pt x="13" y="6"/>
                    <a:pt x="13" y="4"/>
                  </a:cubicBezTo>
                  <a:cubicBezTo>
                    <a:pt x="12" y="5"/>
                    <a:pt x="12" y="5"/>
                    <a:pt x="11" y="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8" name="Google Shape;358;p25"/>
            <p:cNvSpPr/>
            <p:nvPr/>
          </p:nvSpPr>
          <p:spPr>
            <a:xfrm>
              <a:off x="3013075" y="3011488"/>
              <a:ext cx="95250" cy="101600"/>
            </a:xfrm>
            <a:custGeom>
              <a:avLst/>
              <a:gdLst/>
              <a:ahLst/>
              <a:cxnLst/>
              <a:rect l="l" t="t" r="r" b="b"/>
              <a:pathLst>
                <a:path w="34" h="36" extrusionOk="0">
                  <a:moveTo>
                    <a:pt x="8" y="7"/>
                  </a:moveTo>
                  <a:cubicBezTo>
                    <a:pt x="9" y="10"/>
                    <a:pt x="7" y="11"/>
                    <a:pt x="4" y="11"/>
                  </a:cubicBezTo>
                  <a:cubicBezTo>
                    <a:pt x="2" y="11"/>
                    <a:pt x="2" y="17"/>
                    <a:pt x="1" y="18"/>
                  </a:cubicBezTo>
                  <a:cubicBezTo>
                    <a:pt x="0" y="19"/>
                    <a:pt x="7" y="23"/>
                    <a:pt x="8" y="26"/>
                  </a:cubicBezTo>
                  <a:cubicBezTo>
                    <a:pt x="8" y="28"/>
                    <a:pt x="11" y="32"/>
                    <a:pt x="12" y="35"/>
                  </a:cubicBezTo>
                  <a:cubicBezTo>
                    <a:pt x="14" y="36"/>
                    <a:pt x="16" y="36"/>
                    <a:pt x="16" y="36"/>
                  </a:cubicBezTo>
                  <a:cubicBezTo>
                    <a:pt x="19" y="34"/>
                    <a:pt x="17" y="30"/>
                    <a:pt x="20" y="31"/>
                  </a:cubicBezTo>
                  <a:cubicBezTo>
                    <a:pt x="23" y="31"/>
                    <a:pt x="28" y="29"/>
                    <a:pt x="29" y="31"/>
                  </a:cubicBezTo>
                  <a:cubicBezTo>
                    <a:pt x="29" y="31"/>
                    <a:pt x="29" y="32"/>
                    <a:pt x="30" y="32"/>
                  </a:cubicBezTo>
                  <a:cubicBezTo>
                    <a:pt x="31" y="30"/>
                    <a:pt x="32" y="29"/>
                    <a:pt x="32" y="28"/>
                  </a:cubicBezTo>
                  <a:cubicBezTo>
                    <a:pt x="33" y="27"/>
                    <a:pt x="33" y="21"/>
                    <a:pt x="31" y="17"/>
                  </a:cubicBezTo>
                  <a:cubicBezTo>
                    <a:pt x="30" y="14"/>
                    <a:pt x="31" y="9"/>
                    <a:pt x="33" y="8"/>
                  </a:cubicBezTo>
                  <a:cubicBezTo>
                    <a:pt x="33" y="8"/>
                    <a:pt x="33" y="6"/>
                    <a:pt x="34" y="4"/>
                  </a:cubicBezTo>
                  <a:cubicBezTo>
                    <a:pt x="31" y="3"/>
                    <a:pt x="28" y="2"/>
                    <a:pt x="26" y="2"/>
                  </a:cubicBezTo>
                  <a:cubicBezTo>
                    <a:pt x="22" y="2"/>
                    <a:pt x="17" y="4"/>
                    <a:pt x="16" y="2"/>
                  </a:cubicBezTo>
                  <a:cubicBezTo>
                    <a:pt x="14" y="0"/>
                    <a:pt x="12" y="0"/>
                    <a:pt x="10" y="2"/>
                  </a:cubicBezTo>
                  <a:cubicBezTo>
                    <a:pt x="9" y="2"/>
                    <a:pt x="9" y="2"/>
                    <a:pt x="9" y="2"/>
                  </a:cubicBezTo>
                  <a:cubicBezTo>
                    <a:pt x="8" y="4"/>
                    <a:pt x="7" y="6"/>
                    <a:pt x="8"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9" name="Google Shape;359;p25"/>
            <p:cNvSpPr/>
            <p:nvPr/>
          </p:nvSpPr>
          <p:spPr>
            <a:xfrm>
              <a:off x="2936875" y="2962275"/>
              <a:ext cx="109538" cy="163513"/>
            </a:xfrm>
            <a:custGeom>
              <a:avLst/>
              <a:gdLst/>
              <a:ahLst/>
              <a:cxnLst/>
              <a:rect l="l" t="t" r="r" b="b"/>
              <a:pathLst>
                <a:path w="39" h="59" extrusionOk="0">
                  <a:moveTo>
                    <a:pt x="10" y="4"/>
                  </a:moveTo>
                  <a:cubicBezTo>
                    <a:pt x="8" y="5"/>
                    <a:pt x="5" y="8"/>
                    <a:pt x="8" y="9"/>
                  </a:cubicBezTo>
                  <a:cubicBezTo>
                    <a:pt x="10" y="11"/>
                    <a:pt x="10" y="13"/>
                    <a:pt x="6" y="14"/>
                  </a:cubicBezTo>
                  <a:cubicBezTo>
                    <a:pt x="3" y="14"/>
                    <a:pt x="2" y="15"/>
                    <a:pt x="3" y="18"/>
                  </a:cubicBezTo>
                  <a:cubicBezTo>
                    <a:pt x="3" y="20"/>
                    <a:pt x="0" y="20"/>
                    <a:pt x="2" y="22"/>
                  </a:cubicBezTo>
                  <a:cubicBezTo>
                    <a:pt x="3" y="23"/>
                    <a:pt x="5" y="26"/>
                    <a:pt x="7" y="28"/>
                  </a:cubicBezTo>
                  <a:cubicBezTo>
                    <a:pt x="8" y="27"/>
                    <a:pt x="8" y="26"/>
                    <a:pt x="10" y="27"/>
                  </a:cubicBezTo>
                  <a:cubicBezTo>
                    <a:pt x="13" y="27"/>
                    <a:pt x="11" y="32"/>
                    <a:pt x="13" y="33"/>
                  </a:cubicBezTo>
                  <a:cubicBezTo>
                    <a:pt x="16" y="35"/>
                    <a:pt x="16" y="39"/>
                    <a:pt x="14" y="40"/>
                  </a:cubicBezTo>
                  <a:cubicBezTo>
                    <a:pt x="12" y="42"/>
                    <a:pt x="11" y="50"/>
                    <a:pt x="16" y="54"/>
                  </a:cubicBezTo>
                  <a:cubicBezTo>
                    <a:pt x="20" y="59"/>
                    <a:pt x="23" y="58"/>
                    <a:pt x="24" y="57"/>
                  </a:cubicBezTo>
                  <a:cubicBezTo>
                    <a:pt x="25" y="56"/>
                    <a:pt x="29" y="57"/>
                    <a:pt x="30" y="55"/>
                  </a:cubicBezTo>
                  <a:cubicBezTo>
                    <a:pt x="31" y="53"/>
                    <a:pt x="32" y="56"/>
                    <a:pt x="34" y="53"/>
                  </a:cubicBezTo>
                  <a:cubicBezTo>
                    <a:pt x="35" y="52"/>
                    <a:pt x="37" y="53"/>
                    <a:pt x="39" y="53"/>
                  </a:cubicBezTo>
                  <a:cubicBezTo>
                    <a:pt x="38" y="50"/>
                    <a:pt x="35" y="46"/>
                    <a:pt x="35" y="44"/>
                  </a:cubicBezTo>
                  <a:cubicBezTo>
                    <a:pt x="34" y="41"/>
                    <a:pt x="27" y="37"/>
                    <a:pt x="28" y="36"/>
                  </a:cubicBezTo>
                  <a:cubicBezTo>
                    <a:pt x="29" y="35"/>
                    <a:pt x="29" y="29"/>
                    <a:pt x="31" y="29"/>
                  </a:cubicBezTo>
                  <a:cubicBezTo>
                    <a:pt x="34" y="29"/>
                    <a:pt x="36" y="28"/>
                    <a:pt x="35" y="25"/>
                  </a:cubicBezTo>
                  <a:cubicBezTo>
                    <a:pt x="34" y="24"/>
                    <a:pt x="35" y="22"/>
                    <a:pt x="36" y="20"/>
                  </a:cubicBezTo>
                  <a:cubicBezTo>
                    <a:pt x="34" y="20"/>
                    <a:pt x="30" y="14"/>
                    <a:pt x="28" y="14"/>
                  </a:cubicBezTo>
                  <a:cubicBezTo>
                    <a:pt x="26" y="14"/>
                    <a:pt x="24" y="12"/>
                    <a:pt x="24" y="9"/>
                  </a:cubicBezTo>
                  <a:cubicBezTo>
                    <a:pt x="25" y="6"/>
                    <a:pt x="19" y="5"/>
                    <a:pt x="16" y="2"/>
                  </a:cubicBezTo>
                  <a:cubicBezTo>
                    <a:pt x="16" y="1"/>
                    <a:pt x="15" y="1"/>
                    <a:pt x="13" y="0"/>
                  </a:cubicBezTo>
                  <a:cubicBezTo>
                    <a:pt x="12" y="2"/>
                    <a:pt x="11" y="3"/>
                    <a:pt x="10" y="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0" name="Google Shape;360;p25"/>
            <p:cNvSpPr/>
            <p:nvPr/>
          </p:nvSpPr>
          <p:spPr>
            <a:xfrm>
              <a:off x="3097213" y="3022600"/>
              <a:ext cx="68263" cy="87313"/>
            </a:xfrm>
            <a:custGeom>
              <a:avLst/>
              <a:gdLst/>
              <a:ahLst/>
              <a:cxnLst/>
              <a:rect l="l" t="t" r="r" b="b"/>
              <a:pathLst>
                <a:path w="25" h="31" extrusionOk="0">
                  <a:moveTo>
                    <a:pt x="1" y="13"/>
                  </a:moveTo>
                  <a:cubicBezTo>
                    <a:pt x="3" y="17"/>
                    <a:pt x="3" y="23"/>
                    <a:pt x="2" y="24"/>
                  </a:cubicBezTo>
                  <a:cubicBezTo>
                    <a:pt x="2" y="25"/>
                    <a:pt x="1" y="26"/>
                    <a:pt x="0" y="28"/>
                  </a:cubicBezTo>
                  <a:cubicBezTo>
                    <a:pt x="1" y="29"/>
                    <a:pt x="3" y="30"/>
                    <a:pt x="7" y="29"/>
                  </a:cubicBezTo>
                  <a:cubicBezTo>
                    <a:pt x="11" y="28"/>
                    <a:pt x="14" y="31"/>
                    <a:pt x="15" y="26"/>
                  </a:cubicBezTo>
                  <a:cubicBezTo>
                    <a:pt x="17" y="22"/>
                    <a:pt x="21" y="16"/>
                    <a:pt x="25" y="13"/>
                  </a:cubicBezTo>
                  <a:cubicBezTo>
                    <a:pt x="25" y="13"/>
                    <a:pt x="25" y="13"/>
                    <a:pt x="25" y="13"/>
                  </a:cubicBezTo>
                  <a:cubicBezTo>
                    <a:pt x="21" y="11"/>
                    <a:pt x="16" y="3"/>
                    <a:pt x="11" y="2"/>
                  </a:cubicBezTo>
                  <a:cubicBezTo>
                    <a:pt x="9" y="2"/>
                    <a:pt x="6" y="1"/>
                    <a:pt x="4" y="0"/>
                  </a:cubicBezTo>
                  <a:cubicBezTo>
                    <a:pt x="3" y="2"/>
                    <a:pt x="3" y="4"/>
                    <a:pt x="3" y="4"/>
                  </a:cubicBezTo>
                  <a:cubicBezTo>
                    <a:pt x="1" y="5"/>
                    <a:pt x="0" y="10"/>
                    <a:pt x="1" y="1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1" name="Google Shape;361;p25"/>
            <p:cNvSpPr/>
            <p:nvPr/>
          </p:nvSpPr>
          <p:spPr>
            <a:xfrm>
              <a:off x="2409825" y="2613025"/>
              <a:ext cx="238125" cy="84138"/>
            </a:xfrm>
            <a:custGeom>
              <a:avLst/>
              <a:gdLst/>
              <a:ahLst/>
              <a:cxnLst/>
              <a:rect l="l" t="t" r="r" b="b"/>
              <a:pathLst>
                <a:path w="85" h="30" extrusionOk="0">
                  <a:moveTo>
                    <a:pt x="69" y="19"/>
                  </a:moveTo>
                  <a:cubicBezTo>
                    <a:pt x="64" y="19"/>
                    <a:pt x="46" y="7"/>
                    <a:pt x="30" y="3"/>
                  </a:cubicBezTo>
                  <a:cubicBezTo>
                    <a:pt x="14" y="0"/>
                    <a:pt x="0" y="11"/>
                    <a:pt x="2" y="13"/>
                  </a:cubicBezTo>
                  <a:cubicBezTo>
                    <a:pt x="4" y="16"/>
                    <a:pt x="12" y="10"/>
                    <a:pt x="16" y="7"/>
                  </a:cubicBezTo>
                  <a:cubicBezTo>
                    <a:pt x="19" y="4"/>
                    <a:pt x="23" y="8"/>
                    <a:pt x="23" y="10"/>
                  </a:cubicBezTo>
                  <a:cubicBezTo>
                    <a:pt x="24" y="12"/>
                    <a:pt x="29" y="13"/>
                    <a:pt x="37" y="13"/>
                  </a:cubicBezTo>
                  <a:cubicBezTo>
                    <a:pt x="45" y="13"/>
                    <a:pt x="46" y="20"/>
                    <a:pt x="54" y="22"/>
                  </a:cubicBezTo>
                  <a:cubicBezTo>
                    <a:pt x="62" y="24"/>
                    <a:pt x="54" y="27"/>
                    <a:pt x="58" y="28"/>
                  </a:cubicBezTo>
                  <a:cubicBezTo>
                    <a:pt x="62" y="30"/>
                    <a:pt x="83" y="30"/>
                    <a:pt x="84" y="28"/>
                  </a:cubicBezTo>
                  <a:cubicBezTo>
                    <a:pt x="85" y="26"/>
                    <a:pt x="74" y="19"/>
                    <a:pt x="69" y="1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2" name="Google Shape;362;p25"/>
            <p:cNvSpPr/>
            <p:nvPr/>
          </p:nvSpPr>
          <p:spPr>
            <a:xfrm>
              <a:off x="2546350" y="2725738"/>
              <a:ext cx="57150" cy="26988"/>
            </a:xfrm>
            <a:custGeom>
              <a:avLst/>
              <a:gdLst/>
              <a:ahLst/>
              <a:cxnLst/>
              <a:rect l="l" t="t" r="r" b="b"/>
              <a:pathLst>
                <a:path w="20" h="10" extrusionOk="0">
                  <a:moveTo>
                    <a:pt x="2" y="3"/>
                  </a:moveTo>
                  <a:cubicBezTo>
                    <a:pt x="3" y="6"/>
                    <a:pt x="17" y="10"/>
                    <a:pt x="18" y="6"/>
                  </a:cubicBezTo>
                  <a:cubicBezTo>
                    <a:pt x="20" y="3"/>
                    <a:pt x="0" y="0"/>
                    <a:pt x="2"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3" name="Google Shape;363;p25"/>
            <p:cNvSpPr/>
            <p:nvPr/>
          </p:nvSpPr>
          <p:spPr>
            <a:xfrm>
              <a:off x="2798763" y="2722563"/>
              <a:ext cx="49213" cy="26988"/>
            </a:xfrm>
            <a:custGeom>
              <a:avLst/>
              <a:gdLst/>
              <a:ahLst/>
              <a:cxnLst/>
              <a:rect l="l" t="t" r="r" b="b"/>
              <a:pathLst>
                <a:path w="18" h="10" extrusionOk="0">
                  <a:moveTo>
                    <a:pt x="4" y="5"/>
                  </a:moveTo>
                  <a:cubicBezTo>
                    <a:pt x="7" y="10"/>
                    <a:pt x="16" y="7"/>
                    <a:pt x="17" y="5"/>
                  </a:cubicBezTo>
                  <a:cubicBezTo>
                    <a:pt x="18" y="2"/>
                    <a:pt x="0" y="0"/>
                    <a:pt x="4" y="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4" name="Google Shape;364;p25"/>
            <p:cNvSpPr/>
            <p:nvPr/>
          </p:nvSpPr>
          <p:spPr>
            <a:xfrm>
              <a:off x="2936875" y="4422775"/>
              <a:ext cx="84138" cy="36513"/>
            </a:xfrm>
            <a:custGeom>
              <a:avLst/>
              <a:gdLst/>
              <a:ahLst/>
              <a:cxnLst/>
              <a:rect l="l" t="t" r="r" b="b"/>
              <a:pathLst>
                <a:path w="30" h="13" extrusionOk="0">
                  <a:moveTo>
                    <a:pt x="28" y="5"/>
                  </a:moveTo>
                  <a:cubicBezTo>
                    <a:pt x="26" y="0"/>
                    <a:pt x="12" y="10"/>
                    <a:pt x="15" y="11"/>
                  </a:cubicBezTo>
                  <a:cubicBezTo>
                    <a:pt x="18" y="13"/>
                    <a:pt x="30" y="8"/>
                    <a:pt x="28" y="5"/>
                  </a:cubicBezTo>
                  <a:close/>
                  <a:moveTo>
                    <a:pt x="14" y="1"/>
                  </a:moveTo>
                  <a:cubicBezTo>
                    <a:pt x="10" y="0"/>
                    <a:pt x="0" y="8"/>
                    <a:pt x="5" y="10"/>
                  </a:cubicBezTo>
                  <a:cubicBezTo>
                    <a:pt x="9" y="13"/>
                    <a:pt x="18" y="2"/>
                    <a:pt x="14" y="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5" name="Google Shape;365;p25"/>
            <p:cNvSpPr/>
            <p:nvPr/>
          </p:nvSpPr>
          <p:spPr>
            <a:xfrm>
              <a:off x="2247900" y="3117850"/>
              <a:ext cx="377825" cy="153988"/>
            </a:xfrm>
            <a:custGeom>
              <a:avLst/>
              <a:gdLst/>
              <a:ahLst/>
              <a:cxnLst/>
              <a:rect l="l" t="t" r="r" b="b"/>
              <a:pathLst>
                <a:path w="135" h="55" extrusionOk="0">
                  <a:moveTo>
                    <a:pt x="131" y="14"/>
                  </a:moveTo>
                  <a:cubicBezTo>
                    <a:pt x="128" y="11"/>
                    <a:pt x="126" y="9"/>
                    <a:pt x="125" y="10"/>
                  </a:cubicBezTo>
                  <a:cubicBezTo>
                    <a:pt x="124" y="11"/>
                    <a:pt x="121" y="11"/>
                    <a:pt x="119" y="10"/>
                  </a:cubicBezTo>
                  <a:cubicBezTo>
                    <a:pt x="117" y="8"/>
                    <a:pt x="116" y="6"/>
                    <a:pt x="114" y="6"/>
                  </a:cubicBezTo>
                  <a:cubicBezTo>
                    <a:pt x="112" y="6"/>
                    <a:pt x="107" y="3"/>
                    <a:pt x="104" y="0"/>
                  </a:cubicBezTo>
                  <a:cubicBezTo>
                    <a:pt x="104" y="1"/>
                    <a:pt x="104" y="1"/>
                    <a:pt x="104" y="2"/>
                  </a:cubicBezTo>
                  <a:cubicBezTo>
                    <a:pt x="104" y="3"/>
                    <a:pt x="102" y="4"/>
                    <a:pt x="99" y="4"/>
                  </a:cubicBezTo>
                  <a:cubicBezTo>
                    <a:pt x="95" y="5"/>
                    <a:pt x="96" y="8"/>
                    <a:pt x="96" y="10"/>
                  </a:cubicBezTo>
                  <a:cubicBezTo>
                    <a:pt x="96" y="13"/>
                    <a:pt x="93" y="13"/>
                    <a:pt x="92" y="15"/>
                  </a:cubicBezTo>
                  <a:cubicBezTo>
                    <a:pt x="91" y="18"/>
                    <a:pt x="93" y="18"/>
                    <a:pt x="90" y="19"/>
                  </a:cubicBezTo>
                  <a:cubicBezTo>
                    <a:pt x="88" y="21"/>
                    <a:pt x="87" y="23"/>
                    <a:pt x="88" y="25"/>
                  </a:cubicBezTo>
                  <a:cubicBezTo>
                    <a:pt x="90" y="27"/>
                    <a:pt x="88" y="29"/>
                    <a:pt x="88" y="30"/>
                  </a:cubicBezTo>
                  <a:cubicBezTo>
                    <a:pt x="87" y="32"/>
                    <a:pt x="90" y="32"/>
                    <a:pt x="92" y="34"/>
                  </a:cubicBezTo>
                  <a:cubicBezTo>
                    <a:pt x="95" y="37"/>
                    <a:pt x="95" y="33"/>
                    <a:pt x="96" y="35"/>
                  </a:cubicBezTo>
                  <a:cubicBezTo>
                    <a:pt x="97" y="37"/>
                    <a:pt x="96" y="40"/>
                    <a:pt x="93" y="40"/>
                  </a:cubicBezTo>
                  <a:cubicBezTo>
                    <a:pt x="93" y="40"/>
                    <a:pt x="92" y="40"/>
                    <a:pt x="92" y="40"/>
                  </a:cubicBezTo>
                  <a:cubicBezTo>
                    <a:pt x="94" y="42"/>
                    <a:pt x="94" y="44"/>
                    <a:pt x="94" y="45"/>
                  </a:cubicBezTo>
                  <a:cubicBezTo>
                    <a:pt x="92" y="46"/>
                    <a:pt x="91" y="46"/>
                    <a:pt x="94" y="49"/>
                  </a:cubicBezTo>
                  <a:cubicBezTo>
                    <a:pt x="96" y="51"/>
                    <a:pt x="98" y="47"/>
                    <a:pt x="100" y="50"/>
                  </a:cubicBezTo>
                  <a:cubicBezTo>
                    <a:pt x="102" y="53"/>
                    <a:pt x="104" y="55"/>
                    <a:pt x="106" y="50"/>
                  </a:cubicBezTo>
                  <a:cubicBezTo>
                    <a:pt x="108" y="45"/>
                    <a:pt x="109" y="38"/>
                    <a:pt x="113" y="37"/>
                  </a:cubicBezTo>
                  <a:cubicBezTo>
                    <a:pt x="117" y="36"/>
                    <a:pt x="124" y="34"/>
                    <a:pt x="129" y="29"/>
                  </a:cubicBezTo>
                  <a:cubicBezTo>
                    <a:pt x="133" y="23"/>
                    <a:pt x="131" y="22"/>
                    <a:pt x="133" y="20"/>
                  </a:cubicBezTo>
                  <a:cubicBezTo>
                    <a:pt x="135" y="19"/>
                    <a:pt x="134" y="18"/>
                    <a:pt x="131" y="14"/>
                  </a:cubicBezTo>
                  <a:close/>
                  <a:moveTo>
                    <a:pt x="4" y="12"/>
                  </a:moveTo>
                  <a:cubicBezTo>
                    <a:pt x="0" y="17"/>
                    <a:pt x="8" y="22"/>
                    <a:pt x="9" y="20"/>
                  </a:cubicBezTo>
                  <a:cubicBezTo>
                    <a:pt x="11" y="17"/>
                    <a:pt x="8" y="7"/>
                    <a:pt x="4" y="1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6" name="Google Shape;366;p25"/>
            <p:cNvSpPr/>
            <p:nvPr/>
          </p:nvSpPr>
          <p:spPr>
            <a:xfrm>
              <a:off x="2682875" y="577850"/>
              <a:ext cx="1373188" cy="1027113"/>
            </a:xfrm>
            <a:custGeom>
              <a:avLst/>
              <a:gdLst/>
              <a:ahLst/>
              <a:cxnLst/>
              <a:rect l="l" t="t" r="r" b="b"/>
              <a:pathLst>
                <a:path w="492" h="368" extrusionOk="0">
                  <a:moveTo>
                    <a:pt x="464" y="34"/>
                  </a:moveTo>
                  <a:cubicBezTo>
                    <a:pt x="456" y="34"/>
                    <a:pt x="449" y="36"/>
                    <a:pt x="448" y="42"/>
                  </a:cubicBezTo>
                  <a:cubicBezTo>
                    <a:pt x="448" y="48"/>
                    <a:pt x="436" y="41"/>
                    <a:pt x="432" y="43"/>
                  </a:cubicBezTo>
                  <a:cubicBezTo>
                    <a:pt x="427" y="45"/>
                    <a:pt x="429" y="38"/>
                    <a:pt x="425" y="40"/>
                  </a:cubicBezTo>
                  <a:cubicBezTo>
                    <a:pt x="420" y="42"/>
                    <a:pt x="415" y="48"/>
                    <a:pt x="409" y="51"/>
                  </a:cubicBezTo>
                  <a:cubicBezTo>
                    <a:pt x="403" y="53"/>
                    <a:pt x="399" y="59"/>
                    <a:pt x="395" y="59"/>
                  </a:cubicBezTo>
                  <a:cubicBezTo>
                    <a:pt x="392" y="60"/>
                    <a:pt x="403" y="48"/>
                    <a:pt x="409" y="43"/>
                  </a:cubicBezTo>
                  <a:cubicBezTo>
                    <a:pt x="414" y="37"/>
                    <a:pt x="411" y="30"/>
                    <a:pt x="404" y="31"/>
                  </a:cubicBezTo>
                  <a:cubicBezTo>
                    <a:pt x="396" y="32"/>
                    <a:pt x="398" y="37"/>
                    <a:pt x="393" y="37"/>
                  </a:cubicBezTo>
                  <a:cubicBezTo>
                    <a:pt x="389" y="38"/>
                    <a:pt x="369" y="49"/>
                    <a:pt x="368" y="46"/>
                  </a:cubicBezTo>
                  <a:cubicBezTo>
                    <a:pt x="367" y="42"/>
                    <a:pt x="385" y="37"/>
                    <a:pt x="384" y="35"/>
                  </a:cubicBezTo>
                  <a:cubicBezTo>
                    <a:pt x="384" y="33"/>
                    <a:pt x="362" y="33"/>
                    <a:pt x="352" y="34"/>
                  </a:cubicBezTo>
                  <a:cubicBezTo>
                    <a:pt x="342" y="36"/>
                    <a:pt x="324" y="41"/>
                    <a:pt x="324" y="38"/>
                  </a:cubicBezTo>
                  <a:cubicBezTo>
                    <a:pt x="324" y="36"/>
                    <a:pt x="344" y="32"/>
                    <a:pt x="355" y="30"/>
                  </a:cubicBezTo>
                  <a:cubicBezTo>
                    <a:pt x="366" y="29"/>
                    <a:pt x="385" y="31"/>
                    <a:pt x="393" y="28"/>
                  </a:cubicBezTo>
                  <a:cubicBezTo>
                    <a:pt x="401" y="24"/>
                    <a:pt x="413" y="24"/>
                    <a:pt x="415" y="22"/>
                  </a:cubicBezTo>
                  <a:cubicBezTo>
                    <a:pt x="417" y="19"/>
                    <a:pt x="406" y="15"/>
                    <a:pt x="400" y="16"/>
                  </a:cubicBezTo>
                  <a:cubicBezTo>
                    <a:pt x="394" y="16"/>
                    <a:pt x="389" y="15"/>
                    <a:pt x="389" y="12"/>
                  </a:cubicBezTo>
                  <a:cubicBezTo>
                    <a:pt x="390" y="9"/>
                    <a:pt x="380" y="9"/>
                    <a:pt x="379" y="7"/>
                  </a:cubicBezTo>
                  <a:cubicBezTo>
                    <a:pt x="378" y="4"/>
                    <a:pt x="361" y="6"/>
                    <a:pt x="357" y="4"/>
                  </a:cubicBezTo>
                  <a:cubicBezTo>
                    <a:pt x="353" y="1"/>
                    <a:pt x="342" y="0"/>
                    <a:pt x="332" y="1"/>
                  </a:cubicBezTo>
                  <a:cubicBezTo>
                    <a:pt x="323" y="2"/>
                    <a:pt x="303" y="1"/>
                    <a:pt x="299" y="2"/>
                  </a:cubicBezTo>
                  <a:cubicBezTo>
                    <a:pt x="294" y="2"/>
                    <a:pt x="291" y="4"/>
                    <a:pt x="287" y="4"/>
                  </a:cubicBezTo>
                  <a:cubicBezTo>
                    <a:pt x="283" y="3"/>
                    <a:pt x="277" y="5"/>
                    <a:pt x="279" y="8"/>
                  </a:cubicBezTo>
                  <a:cubicBezTo>
                    <a:pt x="284" y="12"/>
                    <a:pt x="273" y="14"/>
                    <a:pt x="274" y="11"/>
                  </a:cubicBezTo>
                  <a:cubicBezTo>
                    <a:pt x="274" y="7"/>
                    <a:pt x="265" y="5"/>
                    <a:pt x="261" y="8"/>
                  </a:cubicBezTo>
                  <a:cubicBezTo>
                    <a:pt x="258" y="11"/>
                    <a:pt x="242" y="5"/>
                    <a:pt x="240" y="8"/>
                  </a:cubicBezTo>
                  <a:cubicBezTo>
                    <a:pt x="237" y="11"/>
                    <a:pt x="218" y="10"/>
                    <a:pt x="213" y="11"/>
                  </a:cubicBezTo>
                  <a:cubicBezTo>
                    <a:pt x="207" y="12"/>
                    <a:pt x="221" y="16"/>
                    <a:pt x="221" y="18"/>
                  </a:cubicBezTo>
                  <a:cubicBezTo>
                    <a:pt x="221" y="21"/>
                    <a:pt x="203" y="18"/>
                    <a:pt x="207" y="23"/>
                  </a:cubicBezTo>
                  <a:cubicBezTo>
                    <a:pt x="210" y="27"/>
                    <a:pt x="222" y="30"/>
                    <a:pt x="227" y="36"/>
                  </a:cubicBezTo>
                  <a:cubicBezTo>
                    <a:pt x="233" y="41"/>
                    <a:pt x="223" y="38"/>
                    <a:pt x="217" y="34"/>
                  </a:cubicBezTo>
                  <a:cubicBezTo>
                    <a:pt x="211" y="30"/>
                    <a:pt x="203" y="31"/>
                    <a:pt x="199" y="27"/>
                  </a:cubicBezTo>
                  <a:cubicBezTo>
                    <a:pt x="195" y="23"/>
                    <a:pt x="181" y="20"/>
                    <a:pt x="177" y="22"/>
                  </a:cubicBezTo>
                  <a:cubicBezTo>
                    <a:pt x="173" y="25"/>
                    <a:pt x="187" y="30"/>
                    <a:pt x="187" y="33"/>
                  </a:cubicBezTo>
                  <a:cubicBezTo>
                    <a:pt x="187" y="37"/>
                    <a:pt x="177" y="33"/>
                    <a:pt x="176" y="34"/>
                  </a:cubicBezTo>
                  <a:cubicBezTo>
                    <a:pt x="174" y="35"/>
                    <a:pt x="166" y="26"/>
                    <a:pt x="161" y="26"/>
                  </a:cubicBezTo>
                  <a:cubicBezTo>
                    <a:pt x="156" y="26"/>
                    <a:pt x="160" y="30"/>
                    <a:pt x="160" y="36"/>
                  </a:cubicBezTo>
                  <a:cubicBezTo>
                    <a:pt x="160" y="42"/>
                    <a:pt x="151" y="46"/>
                    <a:pt x="154" y="42"/>
                  </a:cubicBezTo>
                  <a:cubicBezTo>
                    <a:pt x="156" y="37"/>
                    <a:pt x="154" y="27"/>
                    <a:pt x="149" y="25"/>
                  </a:cubicBezTo>
                  <a:cubicBezTo>
                    <a:pt x="144" y="23"/>
                    <a:pt x="132" y="29"/>
                    <a:pt x="125" y="29"/>
                  </a:cubicBezTo>
                  <a:cubicBezTo>
                    <a:pt x="118" y="29"/>
                    <a:pt x="109" y="31"/>
                    <a:pt x="115" y="34"/>
                  </a:cubicBezTo>
                  <a:cubicBezTo>
                    <a:pt x="121" y="37"/>
                    <a:pt x="115" y="39"/>
                    <a:pt x="110" y="36"/>
                  </a:cubicBezTo>
                  <a:cubicBezTo>
                    <a:pt x="105" y="32"/>
                    <a:pt x="89" y="36"/>
                    <a:pt x="92" y="38"/>
                  </a:cubicBezTo>
                  <a:cubicBezTo>
                    <a:pt x="95" y="41"/>
                    <a:pt x="96" y="47"/>
                    <a:pt x="94" y="50"/>
                  </a:cubicBezTo>
                  <a:cubicBezTo>
                    <a:pt x="92" y="53"/>
                    <a:pt x="85" y="47"/>
                    <a:pt x="79" y="48"/>
                  </a:cubicBezTo>
                  <a:cubicBezTo>
                    <a:pt x="72" y="48"/>
                    <a:pt x="40" y="64"/>
                    <a:pt x="42" y="68"/>
                  </a:cubicBezTo>
                  <a:cubicBezTo>
                    <a:pt x="44" y="72"/>
                    <a:pt x="58" y="68"/>
                    <a:pt x="62" y="71"/>
                  </a:cubicBezTo>
                  <a:cubicBezTo>
                    <a:pt x="66" y="73"/>
                    <a:pt x="61" y="82"/>
                    <a:pt x="55" y="86"/>
                  </a:cubicBezTo>
                  <a:cubicBezTo>
                    <a:pt x="50" y="89"/>
                    <a:pt x="31" y="86"/>
                    <a:pt x="30" y="90"/>
                  </a:cubicBezTo>
                  <a:cubicBezTo>
                    <a:pt x="30" y="94"/>
                    <a:pt x="0" y="95"/>
                    <a:pt x="0" y="102"/>
                  </a:cubicBezTo>
                  <a:cubicBezTo>
                    <a:pt x="0" y="105"/>
                    <a:pt x="1" y="107"/>
                    <a:pt x="4" y="108"/>
                  </a:cubicBezTo>
                  <a:cubicBezTo>
                    <a:pt x="9" y="109"/>
                    <a:pt x="14" y="107"/>
                    <a:pt x="18" y="112"/>
                  </a:cubicBezTo>
                  <a:cubicBezTo>
                    <a:pt x="21" y="116"/>
                    <a:pt x="32" y="116"/>
                    <a:pt x="40" y="113"/>
                  </a:cubicBezTo>
                  <a:cubicBezTo>
                    <a:pt x="47" y="110"/>
                    <a:pt x="52" y="114"/>
                    <a:pt x="52" y="118"/>
                  </a:cubicBezTo>
                  <a:cubicBezTo>
                    <a:pt x="52" y="122"/>
                    <a:pt x="36" y="116"/>
                    <a:pt x="31" y="120"/>
                  </a:cubicBezTo>
                  <a:cubicBezTo>
                    <a:pt x="26" y="123"/>
                    <a:pt x="10" y="120"/>
                    <a:pt x="11" y="123"/>
                  </a:cubicBezTo>
                  <a:cubicBezTo>
                    <a:pt x="11" y="127"/>
                    <a:pt x="19" y="126"/>
                    <a:pt x="25" y="127"/>
                  </a:cubicBezTo>
                  <a:cubicBezTo>
                    <a:pt x="31" y="128"/>
                    <a:pt x="26" y="131"/>
                    <a:pt x="26" y="134"/>
                  </a:cubicBezTo>
                  <a:cubicBezTo>
                    <a:pt x="25" y="136"/>
                    <a:pt x="29" y="136"/>
                    <a:pt x="35" y="139"/>
                  </a:cubicBezTo>
                  <a:cubicBezTo>
                    <a:pt x="41" y="142"/>
                    <a:pt x="51" y="144"/>
                    <a:pt x="48" y="140"/>
                  </a:cubicBezTo>
                  <a:cubicBezTo>
                    <a:pt x="45" y="137"/>
                    <a:pt x="55" y="137"/>
                    <a:pt x="56" y="139"/>
                  </a:cubicBezTo>
                  <a:cubicBezTo>
                    <a:pt x="58" y="141"/>
                    <a:pt x="62" y="136"/>
                    <a:pt x="67" y="137"/>
                  </a:cubicBezTo>
                  <a:cubicBezTo>
                    <a:pt x="71" y="139"/>
                    <a:pt x="73" y="133"/>
                    <a:pt x="77" y="135"/>
                  </a:cubicBezTo>
                  <a:cubicBezTo>
                    <a:pt x="80" y="138"/>
                    <a:pt x="97" y="139"/>
                    <a:pt x="103" y="142"/>
                  </a:cubicBezTo>
                  <a:cubicBezTo>
                    <a:pt x="108" y="145"/>
                    <a:pt x="116" y="146"/>
                    <a:pt x="115" y="151"/>
                  </a:cubicBezTo>
                  <a:cubicBezTo>
                    <a:pt x="115" y="155"/>
                    <a:pt x="120" y="159"/>
                    <a:pt x="127" y="161"/>
                  </a:cubicBezTo>
                  <a:cubicBezTo>
                    <a:pt x="133" y="164"/>
                    <a:pt x="134" y="170"/>
                    <a:pt x="134" y="174"/>
                  </a:cubicBezTo>
                  <a:cubicBezTo>
                    <a:pt x="134" y="178"/>
                    <a:pt x="141" y="181"/>
                    <a:pt x="140" y="183"/>
                  </a:cubicBezTo>
                  <a:cubicBezTo>
                    <a:pt x="138" y="185"/>
                    <a:pt x="139" y="188"/>
                    <a:pt x="144" y="192"/>
                  </a:cubicBezTo>
                  <a:cubicBezTo>
                    <a:pt x="148" y="195"/>
                    <a:pt x="137" y="198"/>
                    <a:pt x="140" y="202"/>
                  </a:cubicBezTo>
                  <a:cubicBezTo>
                    <a:pt x="142" y="205"/>
                    <a:pt x="136" y="211"/>
                    <a:pt x="143" y="212"/>
                  </a:cubicBezTo>
                  <a:cubicBezTo>
                    <a:pt x="151" y="214"/>
                    <a:pt x="150" y="207"/>
                    <a:pt x="156" y="207"/>
                  </a:cubicBezTo>
                  <a:cubicBezTo>
                    <a:pt x="161" y="207"/>
                    <a:pt x="155" y="212"/>
                    <a:pt x="158" y="215"/>
                  </a:cubicBezTo>
                  <a:cubicBezTo>
                    <a:pt x="162" y="218"/>
                    <a:pt x="168" y="218"/>
                    <a:pt x="174" y="223"/>
                  </a:cubicBezTo>
                  <a:cubicBezTo>
                    <a:pt x="180" y="228"/>
                    <a:pt x="176" y="230"/>
                    <a:pt x="171" y="226"/>
                  </a:cubicBezTo>
                  <a:cubicBezTo>
                    <a:pt x="165" y="222"/>
                    <a:pt x="149" y="223"/>
                    <a:pt x="149" y="224"/>
                  </a:cubicBezTo>
                  <a:cubicBezTo>
                    <a:pt x="149" y="226"/>
                    <a:pt x="167" y="236"/>
                    <a:pt x="171" y="234"/>
                  </a:cubicBezTo>
                  <a:cubicBezTo>
                    <a:pt x="175" y="233"/>
                    <a:pt x="180" y="240"/>
                    <a:pt x="178" y="243"/>
                  </a:cubicBezTo>
                  <a:cubicBezTo>
                    <a:pt x="176" y="245"/>
                    <a:pt x="177" y="251"/>
                    <a:pt x="176" y="254"/>
                  </a:cubicBezTo>
                  <a:cubicBezTo>
                    <a:pt x="176" y="257"/>
                    <a:pt x="170" y="254"/>
                    <a:pt x="166" y="254"/>
                  </a:cubicBezTo>
                  <a:cubicBezTo>
                    <a:pt x="162" y="255"/>
                    <a:pt x="160" y="256"/>
                    <a:pt x="160" y="260"/>
                  </a:cubicBezTo>
                  <a:cubicBezTo>
                    <a:pt x="160" y="264"/>
                    <a:pt x="154" y="267"/>
                    <a:pt x="153" y="272"/>
                  </a:cubicBezTo>
                  <a:cubicBezTo>
                    <a:pt x="152" y="277"/>
                    <a:pt x="158" y="277"/>
                    <a:pt x="161" y="279"/>
                  </a:cubicBezTo>
                  <a:cubicBezTo>
                    <a:pt x="164" y="281"/>
                    <a:pt x="155" y="282"/>
                    <a:pt x="155" y="286"/>
                  </a:cubicBezTo>
                  <a:cubicBezTo>
                    <a:pt x="154" y="290"/>
                    <a:pt x="163" y="296"/>
                    <a:pt x="166" y="298"/>
                  </a:cubicBezTo>
                  <a:cubicBezTo>
                    <a:pt x="169" y="299"/>
                    <a:pt x="166" y="307"/>
                    <a:pt x="167" y="311"/>
                  </a:cubicBezTo>
                  <a:cubicBezTo>
                    <a:pt x="168" y="315"/>
                    <a:pt x="172" y="310"/>
                    <a:pt x="172" y="316"/>
                  </a:cubicBezTo>
                  <a:cubicBezTo>
                    <a:pt x="172" y="321"/>
                    <a:pt x="176" y="321"/>
                    <a:pt x="176" y="324"/>
                  </a:cubicBezTo>
                  <a:cubicBezTo>
                    <a:pt x="176" y="327"/>
                    <a:pt x="184" y="326"/>
                    <a:pt x="182" y="331"/>
                  </a:cubicBezTo>
                  <a:cubicBezTo>
                    <a:pt x="181" y="335"/>
                    <a:pt x="184" y="338"/>
                    <a:pt x="186" y="340"/>
                  </a:cubicBezTo>
                  <a:cubicBezTo>
                    <a:pt x="188" y="343"/>
                    <a:pt x="194" y="347"/>
                    <a:pt x="195" y="350"/>
                  </a:cubicBezTo>
                  <a:cubicBezTo>
                    <a:pt x="196" y="353"/>
                    <a:pt x="200" y="357"/>
                    <a:pt x="204" y="356"/>
                  </a:cubicBezTo>
                  <a:cubicBezTo>
                    <a:pt x="208" y="355"/>
                    <a:pt x="209" y="359"/>
                    <a:pt x="212" y="358"/>
                  </a:cubicBezTo>
                  <a:cubicBezTo>
                    <a:pt x="215" y="358"/>
                    <a:pt x="221" y="360"/>
                    <a:pt x="221" y="362"/>
                  </a:cubicBezTo>
                  <a:cubicBezTo>
                    <a:pt x="222" y="365"/>
                    <a:pt x="233" y="367"/>
                    <a:pt x="235" y="368"/>
                  </a:cubicBezTo>
                  <a:cubicBezTo>
                    <a:pt x="238" y="368"/>
                    <a:pt x="239" y="363"/>
                    <a:pt x="241" y="362"/>
                  </a:cubicBezTo>
                  <a:cubicBezTo>
                    <a:pt x="244" y="360"/>
                    <a:pt x="243" y="350"/>
                    <a:pt x="245" y="349"/>
                  </a:cubicBezTo>
                  <a:cubicBezTo>
                    <a:pt x="248" y="348"/>
                    <a:pt x="247" y="337"/>
                    <a:pt x="245" y="336"/>
                  </a:cubicBezTo>
                  <a:cubicBezTo>
                    <a:pt x="242" y="335"/>
                    <a:pt x="243" y="332"/>
                    <a:pt x="249" y="332"/>
                  </a:cubicBezTo>
                  <a:cubicBezTo>
                    <a:pt x="254" y="333"/>
                    <a:pt x="252" y="328"/>
                    <a:pt x="255" y="327"/>
                  </a:cubicBezTo>
                  <a:cubicBezTo>
                    <a:pt x="258" y="326"/>
                    <a:pt x="256" y="321"/>
                    <a:pt x="258" y="321"/>
                  </a:cubicBezTo>
                  <a:cubicBezTo>
                    <a:pt x="260" y="320"/>
                    <a:pt x="260" y="317"/>
                    <a:pt x="259" y="315"/>
                  </a:cubicBezTo>
                  <a:cubicBezTo>
                    <a:pt x="257" y="313"/>
                    <a:pt x="259" y="312"/>
                    <a:pt x="262" y="311"/>
                  </a:cubicBezTo>
                  <a:cubicBezTo>
                    <a:pt x="265" y="311"/>
                    <a:pt x="264" y="307"/>
                    <a:pt x="260" y="305"/>
                  </a:cubicBezTo>
                  <a:cubicBezTo>
                    <a:pt x="256" y="304"/>
                    <a:pt x="257" y="300"/>
                    <a:pt x="261" y="302"/>
                  </a:cubicBezTo>
                  <a:cubicBezTo>
                    <a:pt x="265" y="305"/>
                    <a:pt x="268" y="303"/>
                    <a:pt x="266" y="300"/>
                  </a:cubicBezTo>
                  <a:cubicBezTo>
                    <a:pt x="264" y="297"/>
                    <a:pt x="268" y="296"/>
                    <a:pt x="273" y="295"/>
                  </a:cubicBezTo>
                  <a:cubicBezTo>
                    <a:pt x="278" y="295"/>
                    <a:pt x="281" y="292"/>
                    <a:pt x="280" y="288"/>
                  </a:cubicBezTo>
                  <a:cubicBezTo>
                    <a:pt x="279" y="285"/>
                    <a:pt x="286" y="285"/>
                    <a:pt x="284" y="288"/>
                  </a:cubicBezTo>
                  <a:cubicBezTo>
                    <a:pt x="282" y="291"/>
                    <a:pt x="283" y="295"/>
                    <a:pt x="286" y="292"/>
                  </a:cubicBezTo>
                  <a:cubicBezTo>
                    <a:pt x="288" y="290"/>
                    <a:pt x="293" y="292"/>
                    <a:pt x="301" y="289"/>
                  </a:cubicBezTo>
                  <a:cubicBezTo>
                    <a:pt x="309" y="287"/>
                    <a:pt x="317" y="280"/>
                    <a:pt x="318" y="274"/>
                  </a:cubicBezTo>
                  <a:cubicBezTo>
                    <a:pt x="320" y="267"/>
                    <a:pt x="330" y="268"/>
                    <a:pt x="328" y="264"/>
                  </a:cubicBezTo>
                  <a:cubicBezTo>
                    <a:pt x="327" y="260"/>
                    <a:pt x="330" y="258"/>
                    <a:pt x="336" y="261"/>
                  </a:cubicBezTo>
                  <a:cubicBezTo>
                    <a:pt x="342" y="264"/>
                    <a:pt x="337" y="259"/>
                    <a:pt x="344" y="259"/>
                  </a:cubicBezTo>
                  <a:cubicBezTo>
                    <a:pt x="351" y="259"/>
                    <a:pt x="349" y="256"/>
                    <a:pt x="356" y="256"/>
                  </a:cubicBezTo>
                  <a:cubicBezTo>
                    <a:pt x="362" y="256"/>
                    <a:pt x="379" y="253"/>
                    <a:pt x="385" y="248"/>
                  </a:cubicBezTo>
                  <a:cubicBezTo>
                    <a:pt x="390" y="244"/>
                    <a:pt x="402" y="240"/>
                    <a:pt x="407" y="237"/>
                  </a:cubicBezTo>
                  <a:cubicBezTo>
                    <a:pt x="412" y="233"/>
                    <a:pt x="414" y="231"/>
                    <a:pt x="411" y="232"/>
                  </a:cubicBezTo>
                  <a:cubicBezTo>
                    <a:pt x="407" y="234"/>
                    <a:pt x="401" y="234"/>
                    <a:pt x="396" y="233"/>
                  </a:cubicBezTo>
                  <a:cubicBezTo>
                    <a:pt x="391" y="232"/>
                    <a:pt x="384" y="228"/>
                    <a:pt x="378" y="231"/>
                  </a:cubicBezTo>
                  <a:cubicBezTo>
                    <a:pt x="373" y="234"/>
                    <a:pt x="376" y="227"/>
                    <a:pt x="381" y="226"/>
                  </a:cubicBezTo>
                  <a:cubicBezTo>
                    <a:pt x="385" y="225"/>
                    <a:pt x="383" y="223"/>
                    <a:pt x="382" y="218"/>
                  </a:cubicBezTo>
                  <a:cubicBezTo>
                    <a:pt x="381" y="213"/>
                    <a:pt x="390" y="217"/>
                    <a:pt x="394" y="222"/>
                  </a:cubicBezTo>
                  <a:cubicBezTo>
                    <a:pt x="397" y="227"/>
                    <a:pt x="405" y="230"/>
                    <a:pt x="411" y="228"/>
                  </a:cubicBezTo>
                  <a:cubicBezTo>
                    <a:pt x="418" y="226"/>
                    <a:pt x="411" y="221"/>
                    <a:pt x="414" y="217"/>
                  </a:cubicBezTo>
                  <a:cubicBezTo>
                    <a:pt x="417" y="214"/>
                    <a:pt x="394" y="203"/>
                    <a:pt x="393" y="199"/>
                  </a:cubicBezTo>
                  <a:cubicBezTo>
                    <a:pt x="392" y="195"/>
                    <a:pt x="399" y="198"/>
                    <a:pt x="405" y="200"/>
                  </a:cubicBezTo>
                  <a:cubicBezTo>
                    <a:pt x="411" y="203"/>
                    <a:pt x="413" y="195"/>
                    <a:pt x="413" y="192"/>
                  </a:cubicBezTo>
                  <a:cubicBezTo>
                    <a:pt x="413" y="188"/>
                    <a:pt x="399" y="188"/>
                    <a:pt x="393" y="192"/>
                  </a:cubicBezTo>
                  <a:cubicBezTo>
                    <a:pt x="387" y="195"/>
                    <a:pt x="382" y="187"/>
                    <a:pt x="390" y="186"/>
                  </a:cubicBezTo>
                  <a:cubicBezTo>
                    <a:pt x="398" y="185"/>
                    <a:pt x="391" y="182"/>
                    <a:pt x="393" y="180"/>
                  </a:cubicBezTo>
                  <a:cubicBezTo>
                    <a:pt x="395" y="177"/>
                    <a:pt x="406" y="187"/>
                    <a:pt x="411" y="185"/>
                  </a:cubicBezTo>
                  <a:cubicBezTo>
                    <a:pt x="416" y="183"/>
                    <a:pt x="420" y="185"/>
                    <a:pt x="424" y="182"/>
                  </a:cubicBezTo>
                  <a:cubicBezTo>
                    <a:pt x="429" y="178"/>
                    <a:pt x="416" y="175"/>
                    <a:pt x="414" y="172"/>
                  </a:cubicBezTo>
                  <a:cubicBezTo>
                    <a:pt x="411" y="168"/>
                    <a:pt x="427" y="170"/>
                    <a:pt x="431" y="170"/>
                  </a:cubicBezTo>
                  <a:cubicBezTo>
                    <a:pt x="436" y="170"/>
                    <a:pt x="437" y="163"/>
                    <a:pt x="434" y="164"/>
                  </a:cubicBezTo>
                  <a:cubicBezTo>
                    <a:pt x="430" y="166"/>
                    <a:pt x="416" y="160"/>
                    <a:pt x="419" y="155"/>
                  </a:cubicBezTo>
                  <a:cubicBezTo>
                    <a:pt x="422" y="151"/>
                    <a:pt x="427" y="156"/>
                    <a:pt x="433" y="153"/>
                  </a:cubicBezTo>
                  <a:cubicBezTo>
                    <a:pt x="439" y="150"/>
                    <a:pt x="434" y="138"/>
                    <a:pt x="429" y="138"/>
                  </a:cubicBezTo>
                  <a:cubicBezTo>
                    <a:pt x="425" y="138"/>
                    <a:pt x="415" y="137"/>
                    <a:pt x="415" y="135"/>
                  </a:cubicBezTo>
                  <a:cubicBezTo>
                    <a:pt x="415" y="133"/>
                    <a:pt x="407" y="131"/>
                    <a:pt x="409" y="129"/>
                  </a:cubicBezTo>
                  <a:cubicBezTo>
                    <a:pt x="411" y="126"/>
                    <a:pt x="415" y="131"/>
                    <a:pt x="420" y="127"/>
                  </a:cubicBezTo>
                  <a:cubicBezTo>
                    <a:pt x="425" y="123"/>
                    <a:pt x="437" y="128"/>
                    <a:pt x="442" y="127"/>
                  </a:cubicBezTo>
                  <a:cubicBezTo>
                    <a:pt x="447" y="126"/>
                    <a:pt x="440" y="117"/>
                    <a:pt x="437" y="119"/>
                  </a:cubicBezTo>
                  <a:cubicBezTo>
                    <a:pt x="434" y="120"/>
                    <a:pt x="424" y="121"/>
                    <a:pt x="424" y="116"/>
                  </a:cubicBezTo>
                  <a:cubicBezTo>
                    <a:pt x="423" y="111"/>
                    <a:pt x="433" y="116"/>
                    <a:pt x="435" y="113"/>
                  </a:cubicBezTo>
                  <a:cubicBezTo>
                    <a:pt x="436" y="111"/>
                    <a:pt x="421" y="105"/>
                    <a:pt x="418" y="110"/>
                  </a:cubicBezTo>
                  <a:cubicBezTo>
                    <a:pt x="416" y="115"/>
                    <a:pt x="407" y="113"/>
                    <a:pt x="412" y="110"/>
                  </a:cubicBezTo>
                  <a:cubicBezTo>
                    <a:pt x="416" y="107"/>
                    <a:pt x="417" y="99"/>
                    <a:pt x="417" y="95"/>
                  </a:cubicBezTo>
                  <a:cubicBezTo>
                    <a:pt x="416" y="91"/>
                    <a:pt x="433" y="91"/>
                    <a:pt x="431" y="84"/>
                  </a:cubicBezTo>
                  <a:cubicBezTo>
                    <a:pt x="429" y="78"/>
                    <a:pt x="439" y="76"/>
                    <a:pt x="445" y="76"/>
                  </a:cubicBezTo>
                  <a:cubicBezTo>
                    <a:pt x="450" y="76"/>
                    <a:pt x="444" y="69"/>
                    <a:pt x="439" y="70"/>
                  </a:cubicBezTo>
                  <a:cubicBezTo>
                    <a:pt x="434" y="71"/>
                    <a:pt x="428" y="76"/>
                    <a:pt x="426" y="74"/>
                  </a:cubicBezTo>
                  <a:cubicBezTo>
                    <a:pt x="423" y="72"/>
                    <a:pt x="432" y="67"/>
                    <a:pt x="437" y="67"/>
                  </a:cubicBezTo>
                  <a:cubicBezTo>
                    <a:pt x="441" y="67"/>
                    <a:pt x="453" y="67"/>
                    <a:pt x="457" y="65"/>
                  </a:cubicBezTo>
                  <a:cubicBezTo>
                    <a:pt x="461" y="62"/>
                    <a:pt x="450" y="60"/>
                    <a:pt x="442" y="61"/>
                  </a:cubicBezTo>
                  <a:cubicBezTo>
                    <a:pt x="435" y="62"/>
                    <a:pt x="435" y="59"/>
                    <a:pt x="446" y="58"/>
                  </a:cubicBezTo>
                  <a:cubicBezTo>
                    <a:pt x="457" y="58"/>
                    <a:pt x="455" y="56"/>
                    <a:pt x="464" y="55"/>
                  </a:cubicBezTo>
                  <a:cubicBezTo>
                    <a:pt x="472" y="54"/>
                    <a:pt x="469" y="51"/>
                    <a:pt x="474" y="50"/>
                  </a:cubicBezTo>
                  <a:cubicBezTo>
                    <a:pt x="479" y="50"/>
                    <a:pt x="492" y="45"/>
                    <a:pt x="492" y="42"/>
                  </a:cubicBezTo>
                  <a:cubicBezTo>
                    <a:pt x="492" y="39"/>
                    <a:pt x="473" y="34"/>
                    <a:pt x="464" y="34"/>
                  </a:cubicBezTo>
                  <a:close/>
                  <a:moveTo>
                    <a:pt x="168" y="241"/>
                  </a:moveTo>
                  <a:cubicBezTo>
                    <a:pt x="168" y="237"/>
                    <a:pt x="164" y="240"/>
                    <a:pt x="162" y="235"/>
                  </a:cubicBezTo>
                  <a:cubicBezTo>
                    <a:pt x="159" y="231"/>
                    <a:pt x="147" y="229"/>
                    <a:pt x="146" y="232"/>
                  </a:cubicBezTo>
                  <a:cubicBezTo>
                    <a:pt x="146" y="234"/>
                    <a:pt x="142" y="236"/>
                    <a:pt x="145" y="239"/>
                  </a:cubicBezTo>
                  <a:cubicBezTo>
                    <a:pt x="148" y="243"/>
                    <a:pt x="150" y="241"/>
                    <a:pt x="154" y="245"/>
                  </a:cubicBezTo>
                  <a:cubicBezTo>
                    <a:pt x="157" y="248"/>
                    <a:pt x="168" y="245"/>
                    <a:pt x="168" y="24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7" name="Google Shape;367;p25"/>
            <p:cNvSpPr/>
            <p:nvPr/>
          </p:nvSpPr>
          <p:spPr>
            <a:xfrm>
              <a:off x="3467100" y="4510088"/>
              <a:ext cx="53975" cy="41275"/>
            </a:xfrm>
            <a:custGeom>
              <a:avLst/>
              <a:gdLst/>
              <a:ahLst/>
              <a:cxnLst/>
              <a:rect l="l" t="t" r="r" b="b"/>
              <a:pathLst>
                <a:path w="19" h="15" extrusionOk="0">
                  <a:moveTo>
                    <a:pt x="0" y="2"/>
                  </a:moveTo>
                  <a:cubicBezTo>
                    <a:pt x="1" y="5"/>
                    <a:pt x="4" y="4"/>
                    <a:pt x="7" y="7"/>
                  </a:cubicBezTo>
                  <a:cubicBezTo>
                    <a:pt x="10" y="9"/>
                    <a:pt x="13" y="15"/>
                    <a:pt x="16" y="10"/>
                  </a:cubicBezTo>
                  <a:cubicBezTo>
                    <a:pt x="19" y="5"/>
                    <a:pt x="0" y="0"/>
                    <a:pt x="0"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8" name="Google Shape;368;p25"/>
            <p:cNvSpPr/>
            <p:nvPr/>
          </p:nvSpPr>
          <p:spPr>
            <a:xfrm>
              <a:off x="1138238" y="598488"/>
              <a:ext cx="2000251" cy="1538287"/>
            </a:xfrm>
            <a:custGeom>
              <a:avLst/>
              <a:gdLst/>
              <a:ahLst/>
              <a:cxnLst/>
              <a:rect l="l" t="t" r="r" b="b"/>
              <a:pathLst>
                <a:path w="717" h="552" extrusionOk="0">
                  <a:moveTo>
                    <a:pt x="142" y="484"/>
                  </a:moveTo>
                  <a:cubicBezTo>
                    <a:pt x="140" y="481"/>
                    <a:pt x="134" y="482"/>
                    <a:pt x="133" y="479"/>
                  </a:cubicBezTo>
                  <a:cubicBezTo>
                    <a:pt x="132" y="477"/>
                    <a:pt x="126" y="469"/>
                    <a:pt x="123" y="469"/>
                  </a:cubicBezTo>
                  <a:cubicBezTo>
                    <a:pt x="120" y="469"/>
                    <a:pt x="116" y="469"/>
                    <a:pt x="113" y="467"/>
                  </a:cubicBezTo>
                  <a:cubicBezTo>
                    <a:pt x="109" y="464"/>
                    <a:pt x="107" y="464"/>
                    <a:pt x="104" y="465"/>
                  </a:cubicBezTo>
                  <a:cubicBezTo>
                    <a:pt x="102" y="467"/>
                    <a:pt x="107" y="467"/>
                    <a:pt x="107" y="469"/>
                  </a:cubicBezTo>
                  <a:cubicBezTo>
                    <a:pt x="107" y="471"/>
                    <a:pt x="108" y="472"/>
                    <a:pt x="111" y="472"/>
                  </a:cubicBezTo>
                  <a:cubicBezTo>
                    <a:pt x="113" y="471"/>
                    <a:pt x="114" y="476"/>
                    <a:pt x="116" y="476"/>
                  </a:cubicBezTo>
                  <a:cubicBezTo>
                    <a:pt x="118" y="476"/>
                    <a:pt x="119" y="479"/>
                    <a:pt x="121" y="479"/>
                  </a:cubicBezTo>
                  <a:cubicBezTo>
                    <a:pt x="124" y="479"/>
                    <a:pt x="124" y="482"/>
                    <a:pt x="126" y="484"/>
                  </a:cubicBezTo>
                  <a:cubicBezTo>
                    <a:pt x="127" y="486"/>
                    <a:pt x="130" y="484"/>
                    <a:pt x="130" y="486"/>
                  </a:cubicBezTo>
                  <a:cubicBezTo>
                    <a:pt x="130" y="487"/>
                    <a:pt x="133" y="488"/>
                    <a:pt x="133" y="490"/>
                  </a:cubicBezTo>
                  <a:cubicBezTo>
                    <a:pt x="138" y="491"/>
                    <a:pt x="142" y="491"/>
                    <a:pt x="146" y="490"/>
                  </a:cubicBezTo>
                  <a:cubicBezTo>
                    <a:pt x="146" y="489"/>
                    <a:pt x="146" y="488"/>
                    <a:pt x="147" y="487"/>
                  </a:cubicBezTo>
                  <a:cubicBezTo>
                    <a:pt x="148" y="485"/>
                    <a:pt x="144" y="486"/>
                    <a:pt x="142" y="484"/>
                  </a:cubicBezTo>
                  <a:close/>
                  <a:moveTo>
                    <a:pt x="136" y="200"/>
                  </a:moveTo>
                  <a:cubicBezTo>
                    <a:pt x="142" y="202"/>
                    <a:pt x="143" y="213"/>
                    <a:pt x="147" y="213"/>
                  </a:cubicBezTo>
                  <a:cubicBezTo>
                    <a:pt x="150" y="213"/>
                    <a:pt x="148" y="210"/>
                    <a:pt x="153" y="210"/>
                  </a:cubicBezTo>
                  <a:cubicBezTo>
                    <a:pt x="157" y="210"/>
                    <a:pt x="156" y="207"/>
                    <a:pt x="161" y="208"/>
                  </a:cubicBezTo>
                  <a:cubicBezTo>
                    <a:pt x="165" y="208"/>
                    <a:pt x="168" y="206"/>
                    <a:pt x="168" y="201"/>
                  </a:cubicBezTo>
                  <a:cubicBezTo>
                    <a:pt x="168" y="196"/>
                    <a:pt x="172" y="195"/>
                    <a:pt x="176" y="194"/>
                  </a:cubicBezTo>
                  <a:cubicBezTo>
                    <a:pt x="180" y="193"/>
                    <a:pt x="176" y="187"/>
                    <a:pt x="182" y="186"/>
                  </a:cubicBezTo>
                  <a:cubicBezTo>
                    <a:pt x="188" y="184"/>
                    <a:pt x="205" y="177"/>
                    <a:pt x="208" y="175"/>
                  </a:cubicBezTo>
                  <a:cubicBezTo>
                    <a:pt x="211" y="173"/>
                    <a:pt x="204" y="170"/>
                    <a:pt x="198" y="166"/>
                  </a:cubicBezTo>
                  <a:cubicBezTo>
                    <a:pt x="192" y="162"/>
                    <a:pt x="187" y="161"/>
                    <a:pt x="182" y="164"/>
                  </a:cubicBezTo>
                  <a:cubicBezTo>
                    <a:pt x="177" y="168"/>
                    <a:pt x="180" y="161"/>
                    <a:pt x="177" y="163"/>
                  </a:cubicBezTo>
                  <a:cubicBezTo>
                    <a:pt x="173" y="164"/>
                    <a:pt x="162" y="160"/>
                    <a:pt x="161" y="158"/>
                  </a:cubicBezTo>
                  <a:cubicBezTo>
                    <a:pt x="159" y="156"/>
                    <a:pt x="140" y="162"/>
                    <a:pt x="135" y="162"/>
                  </a:cubicBezTo>
                  <a:cubicBezTo>
                    <a:pt x="131" y="162"/>
                    <a:pt x="136" y="167"/>
                    <a:pt x="139" y="169"/>
                  </a:cubicBezTo>
                  <a:cubicBezTo>
                    <a:pt x="142" y="172"/>
                    <a:pt x="131" y="180"/>
                    <a:pt x="133" y="181"/>
                  </a:cubicBezTo>
                  <a:cubicBezTo>
                    <a:pt x="135" y="183"/>
                    <a:pt x="131" y="188"/>
                    <a:pt x="126" y="194"/>
                  </a:cubicBezTo>
                  <a:cubicBezTo>
                    <a:pt x="121" y="199"/>
                    <a:pt x="129" y="199"/>
                    <a:pt x="136" y="200"/>
                  </a:cubicBezTo>
                  <a:close/>
                  <a:moveTo>
                    <a:pt x="314" y="230"/>
                  </a:moveTo>
                  <a:cubicBezTo>
                    <a:pt x="316" y="227"/>
                    <a:pt x="325" y="235"/>
                    <a:pt x="326" y="229"/>
                  </a:cubicBezTo>
                  <a:cubicBezTo>
                    <a:pt x="326" y="224"/>
                    <a:pt x="316" y="221"/>
                    <a:pt x="311" y="219"/>
                  </a:cubicBezTo>
                  <a:cubicBezTo>
                    <a:pt x="307" y="216"/>
                    <a:pt x="305" y="217"/>
                    <a:pt x="299" y="212"/>
                  </a:cubicBezTo>
                  <a:cubicBezTo>
                    <a:pt x="292" y="207"/>
                    <a:pt x="300" y="205"/>
                    <a:pt x="295" y="201"/>
                  </a:cubicBezTo>
                  <a:cubicBezTo>
                    <a:pt x="290" y="197"/>
                    <a:pt x="289" y="186"/>
                    <a:pt x="292" y="183"/>
                  </a:cubicBezTo>
                  <a:cubicBezTo>
                    <a:pt x="296" y="179"/>
                    <a:pt x="300" y="174"/>
                    <a:pt x="293" y="171"/>
                  </a:cubicBezTo>
                  <a:cubicBezTo>
                    <a:pt x="287" y="169"/>
                    <a:pt x="276" y="173"/>
                    <a:pt x="278" y="175"/>
                  </a:cubicBezTo>
                  <a:cubicBezTo>
                    <a:pt x="279" y="176"/>
                    <a:pt x="288" y="181"/>
                    <a:pt x="288" y="183"/>
                  </a:cubicBezTo>
                  <a:cubicBezTo>
                    <a:pt x="288" y="185"/>
                    <a:pt x="279" y="177"/>
                    <a:pt x="276" y="179"/>
                  </a:cubicBezTo>
                  <a:cubicBezTo>
                    <a:pt x="274" y="181"/>
                    <a:pt x="270" y="175"/>
                    <a:pt x="268" y="179"/>
                  </a:cubicBezTo>
                  <a:cubicBezTo>
                    <a:pt x="265" y="183"/>
                    <a:pt x="271" y="195"/>
                    <a:pt x="273" y="199"/>
                  </a:cubicBezTo>
                  <a:cubicBezTo>
                    <a:pt x="275" y="202"/>
                    <a:pt x="271" y="202"/>
                    <a:pt x="268" y="203"/>
                  </a:cubicBezTo>
                  <a:cubicBezTo>
                    <a:pt x="265" y="204"/>
                    <a:pt x="265" y="193"/>
                    <a:pt x="262" y="189"/>
                  </a:cubicBezTo>
                  <a:cubicBezTo>
                    <a:pt x="259" y="185"/>
                    <a:pt x="248" y="180"/>
                    <a:pt x="247" y="183"/>
                  </a:cubicBezTo>
                  <a:cubicBezTo>
                    <a:pt x="246" y="186"/>
                    <a:pt x="254" y="186"/>
                    <a:pt x="253" y="190"/>
                  </a:cubicBezTo>
                  <a:cubicBezTo>
                    <a:pt x="252" y="194"/>
                    <a:pt x="248" y="188"/>
                    <a:pt x="244" y="191"/>
                  </a:cubicBezTo>
                  <a:cubicBezTo>
                    <a:pt x="240" y="194"/>
                    <a:pt x="241" y="192"/>
                    <a:pt x="241" y="189"/>
                  </a:cubicBezTo>
                  <a:cubicBezTo>
                    <a:pt x="242" y="185"/>
                    <a:pt x="236" y="182"/>
                    <a:pt x="229" y="183"/>
                  </a:cubicBezTo>
                  <a:cubicBezTo>
                    <a:pt x="222" y="183"/>
                    <a:pt x="225" y="188"/>
                    <a:pt x="223" y="190"/>
                  </a:cubicBezTo>
                  <a:cubicBezTo>
                    <a:pt x="221" y="192"/>
                    <a:pt x="210" y="189"/>
                    <a:pt x="217" y="188"/>
                  </a:cubicBezTo>
                  <a:cubicBezTo>
                    <a:pt x="224" y="186"/>
                    <a:pt x="221" y="182"/>
                    <a:pt x="219" y="178"/>
                  </a:cubicBezTo>
                  <a:cubicBezTo>
                    <a:pt x="216" y="174"/>
                    <a:pt x="209" y="179"/>
                    <a:pt x="198" y="183"/>
                  </a:cubicBezTo>
                  <a:cubicBezTo>
                    <a:pt x="187" y="187"/>
                    <a:pt x="182" y="191"/>
                    <a:pt x="184" y="191"/>
                  </a:cubicBezTo>
                  <a:cubicBezTo>
                    <a:pt x="185" y="192"/>
                    <a:pt x="185" y="194"/>
                    <a:pt x="181" y="197"/>
                  </a:cubicBezTo>
                  <a:cubicBezTo>
                    <a:pt x="177" y="201"/>
                    <a:pt x="181" y="204"/>
                    <a:pt x="185" y="204"/>
                  </a:cubicBezTo>
                  <a:cubicBezTo>
                    <a:pt x="189" y="204"/>
                    <a:pt x="186" y="207"/>
                    <a:pt x="188" y="208"/>
                  </a:cubicBezTo>
                  <a:cubicBezTo>
                    <a:pt x="191" y="209"/>
                    <a:pt x="204" y="203"/>
                    <a:pt x="207" y="205"/>
                  </a:cubicBezTo>
                  <a:cubicBezTo>
                    <a:pt x="211" y="208"/>
                    <a:pt x="186" y="209"/>
                    <a:pt x="186" y="214"/>
                  </a:cubicBezTo>
                  <a:cubicBezTo>
                    <a:pt x="186" y="218"/>
                    <a:pt x="200" y="220"/>
                    <a:pt x="210" y="219"/>
                  </a:cubicBezTo>
                  <a:cubicBezTo>
                    <a:pt x="220" y="217"/>
                    <a:pt x="237" y="220"/>
                    <a:pt x="237" y="222"/>
                  </a:cubicBezTo>
                  <a:cubicBezTo>
                    <a:pt x="237" y="225"/>
                    <a:pt x="225" y="224"/>
                    <a:pt x="217" y="224"/>
                  </a:cubicBezTo>
                  <a:cubicBezTo>
                    <a:pt x="208" y="224"/>
                    <a:pt x="192" y="226"/>
                    <a:pt x="193" y="229"/>
                  </a:cubicBezTo>
                  <a:cubicBezTo>
                    <a:pt x="194" y="232"/>
                    <a:pt x="195" y="232"/>
                    <a:pt x="204" y="237"/>
                  </a:cubicBezTo>
                  <a:cubicBezTo>
                    <a:pt x="213" y="241"/>
                    <a:pt x="223" y="235"/>
                    <a:pt x="223" y="241"/>
                  </a:cubicBezTo>
                  <a:cubicBezTo>
                    <a:pt x="222" y="247"/>
                    <a:pt x="228" y="248"/>
                    <a:pt x="240" y="249"/>
                  </a:cubicBezTo>
                  <a:cubicBezTo>
                    <a:pt x="253" y="249"/>
                    <a:pt x="258" y="243"/>
                    <a:pt x="264" y="243"/>
                  </a:cubicBezTo>
                  <a:cubicBezTo>
                    <a:pt x="270" y="244"/>
                    <a:pt x="273" y="242"/>
                    <a:pt x="276" y="238"/>
                  </a:cubicBezTo>
                  <a:cubicBezTo>
                    <a:pt x="279" y="234"/>
                    <a:pt x="281" y="236"/>
                    <a:pt x="282" y="239"/>
                  </a:cubicBezTo>
                  <a:cubicBezTo>
                    <a:pt x="283" y="241"/>
                    <a:pt x="291" y="240"/>
                    <a:pt x="292" y="242"/>
                  </a:cubicBezTo>
                  <a:cubicBezTo>
                    <a:pt x="297" y="247"/>
                    <a:pt x="312" y="245"/>
                    <a:pt x="318" y="242"/>
                  </a:cubicBezTo>
                  <a:cubicBezTo>
                    <a:pt x="324" y="240"/>
                    <a:pt x="315" y="232"/>
                    <a:pt x="312" y="235"/>
                  </a:cubicBezTo>
                  <a:cubicBezTo>
                    <a:pt x="310" y="239"/>
                    <a:pt x="307" y="237"/>
                    <a:pt x="306" y="235"/>
                  </a:cubicBezTo>
                  <a:cubicBezTo>
                    <a:pt x="306" y="233"/>
                    <a:pt x="312" y="232"/>
                    <a:pt x="314" y="230"/>
                  </a:cubicBezTo>
                  <a:close/>
                  <a:moveTo>
                    <a:pt x="179" y="142"/>
                  </a:moveTo>
                  <a:cubicBezTo>
                    <a:pt x="185" y="143"/>
                    <a:pt x="192" y="137"/>
                    <a:pt x="191" y="134"/>
                  </a:cubicBezTo>
                  <a:cubicBezTo>
                    <a:pt x="191" y="130"/>
                    <a:pt x="176" y="142"/>
                    <a:pt x="179" y="142"/>
                  </a:cubicBezTo>
                  <a:close/>
                  <a:moveTo>
                    <a:pt x="149" y="132"/>
                  </a:moveTo>
                  <a:cubicBezTo>
                    <a:pt x="152" y="133"/>
                    <a:pt x="149" y="138"/>
                    <a:pt x="152" y="137"/>
                  </a:cubicBezTo>
                  <a:cubicBezTo>
                    <a:pt x="155" y="135"/>
                    <a:pt x="156" y="135"/>
                    <a:pt x="158" y="135"/>
                  </a:cubicBezTo>
                  <a:cubicBezTo>
                    <a:pt x="162" y="137"/>
                    <a:pt x="162" y="133"/>
                    <a:pt x="164" y="132"/>
                  </a:cubicBezTo>
                  <a:cubicBezTo>
                    <a:pt x="166" y="130"/>
                    <a:pt x="165" y="138"/>
                    <a:pt x="170" y="138"/>
                  </a:cubicBezTo>
                  <a:cubicBezTo>
                    <a:pt x="174" y="138"/>
                    <a:pt x="173" y="129"/>
                    <a:pt x="177" y="132"/>
                  </a:cubicBezTo>
                  <a:cubicBezTo>
                    <a:pt x="180" y="134"/>
                    <a:pt x="181" y="131"/>
                    <a:pt x="182" y="128"/>
                  </a:cubicBezTo>
                  <a:cubicBezTo>
                    <a:pt x="183" y="126"/>
                    <a:pt x="183" y="122"/>
                    <a:pt x="187" y="121"/>
                  </a:cubicBezTo>
                  <a:cubicBezTo>
                    <a:pt x="190" y="120"/>
                    <a:pt x="187" y="125"/>
                    <a:pt x="189" y="128"/>
                  </a:cubicBezTo>
                  <a:cubicBezTo>
                    <a:pt x="192" y="133"/>
                    <a:pt x="196" y="128"/>
                    <a:pt x="197" y="126"/>
                  </a:cubicBezTo>
                  <a:cubicBezTo>
                    <a:pt x="197" y="124"/>
                    <a:pt x="203" y="125"/>
                    <a:pt x="203" y="123"/>
                  </a:cubicBezTo>
                  <a:cubicBezTo>
                    <a:pt x="203" y="120"/>
                    <a:pt x="205" y="120"/>
                    <a:pt x="203" y="117"/>
                  </a:cubicBezTo>
                  <a:cubicBezTo>
                    <a:pt x="201" y="114"/>
                    <a:pt x="206" y="115"/>
                    <a:pt x="208" y="113"/>
                  </a:cubicBezTo>
                  <a:cubicBezTo>
                    <a:pt x="210" y="110"/>
                    <a:pt x="205" y="112"/>
                    <a:pt x="202" y="109"/>
                  </a:cubicBezTo>
                  <a:cubicBezTo>
                    <a:pt x="198" y="106"/>
                    <a:pt x="197" y="110"/>
                    <a:pt x="197" y="112"/>
                  </a:cubicBezTo>
                  <a:cubicBezTo>
                    <a:pt x="197" y="114"/>
                    <a:pt x="190" y="113"/>
                    <a:pt x="186" y="111"/>
                  </a:cubicBezTo>
                  <a:cubicBezTo>
                    <a:pt x="182" y="110"/>
                    <a:pt x="177" y="116"/>
                    <a:pt x="171" y="119"/>
                  </a:cubicBezTo>
                  <a:cubicBezTo>
                    <a:pt x="166" y="122"/>
                    <a:pt x="165" y="127"/>
                    <a:pt x="160" y="126"/>
                  </a:cubicBezTo>
                  <a:cubicBezTo>
                    <a:pt x="154" y="126"/>
                    <a:pt x="147" y="131"/>
                    <a:pt x="149" y="132"/>
                  </a:cubicBezTo>
                  <a:close/>
                  <a:moveTo>
                    <a:pt x="205" y="130"/>
                  </a:moveTo>
                  <a:cubicBezTo>
                    <a:pt x="200" y="130"/>
                    <a:pt x="200" y="135"/>
                    <a:pt x="206" y="135"/>
                  </a:cubicBezTo>
                  <a:cubicBezTo>
                    <a:pt x="212" y="135"/>
                    <a:pt x="213" y="137"/>
                    <a:pt x="205" y="137"/>
                  </a:cubicBezTo>
                  <a:cubicBezTo>
                    <a:pt x="197" y="137"/>
                    <a:pt x="193" y="144"/>
                    <a:pt x="199" y="142"/>
                  </a:cubicBezTo>
                  <a:cubicBezTo>
                    <a:pt x="205" y="141"/>
                    <a:pt x="212" y="141"/>
                    <a:pt x="207" y="142"/>
                  </a:cubicBezTo>
                  <a:cubicBezTo>
                    <a:pt x="203" y="144"/>
                    <a:pt x="191" y="145"/>
                    <a:pt x="193" y="147"/>
                  </a:cubicBezTo>
                  <a:cubicBezTo>
                    <a:pt x="194" y="148"/>
                    <a:pt x="199" y="148"/>
                    <a:pt x="203" y="150"/>
                  </a:cubicBezTo>
                  <a:cubicBezTo>
                    <a:pt x="208" y="152"/>
                    <a:pt x="211" y="153"/>
                    <a:pt x="214" y="149"/>
                  </a:cubicBezTo>
                  <a:cubicBezTo>
                    <a:pt x="218" y="145"/>
                    <a:pt x="223" y="141"/>
                    <a:pt x="221" y="146"/>
                  </a:cubicBezTo>
                  <a:cubicBezTo>
                    <a:pt x="219" y="152"/>
                    <a:pt x="227" y="148"/>
                    <a:pt x="236" y="147"/>
                  </a:cubicBezTo>
                  <a:cubicBezTo>
                    <a:pt x="246" y="147"/>
                    <a:pt x="234" y="153"/>
                    <a:pt x="224" y="154"/>
                  </a:cubicBezTo>
                  <a:cubicBezTo>
                    <a:pt x="214" y="154"/>
                    <a:pt x="216" y="159"/>
                    <a:pt x="224" y="161"/>
                  </a:cubicBezTo>
                  <a:cubicBezTo>
                    <a:pt x="232" y="163"/>
                    <a:pt x="249" y="156"/>
                    <a:pt x="253" y="152"/>
                  </a:cubicBezTo>
                  <a:cubicBezTo>
                    <a:pt x="256" y="148"/>
                    <a:pt x="260" y="154"/>
                    <a:pt x="264" y="152"/>
                  </a:cubicBezTo>
                  <a:cubicBezTo>
                    <a:pt x="268" y="149"/>
                    <a:pt x="275" y="152"/>
                    <a:pt x="282" y="150"/>
                  </a:cubicBezTo>
                  <a:cubicBezTo>
                    <a:pt x="289" y="149"/>
                    <a:pt x="290" y="136"/>
                    <a:pt x="285" y="134"/>
                  </a:cubicBezTo>
                  <a:cubicBezTo>
                    <a:pt x="280" y="132"/>
                    <a:pt x="280" y="137"/>
                    <a:pt x="276" y="137"/>
                  </a:cubicBezTo>
                  <a:cubicBezTo>
                    <a:pt x="272" y="138"/>
                    <a:pt x="270" y="133"/>
                    <a:pt x="267" y="130"/>
                  </a:cubicBezTo>
                  <a:cubicBezTo>
                    <a:pt x="264" y="127"/>
                    <a:pt x="266" y="120"/>
                    <a:pt x="261" y="121"/>
                  </a:cubicBezTo>
                  <a:cubicBezTo>
                    <a:pt x="257" y="122"/>
                    <a:pt x="246" y="129"/>
                    <a:pt x="253" y="130"/>
                  </a:cubicBezTo>
                  <a:cubicBezTo>
                    <a:pt x="259" y="131"/>
                    <a:pt x="256" y="134"/>
                    <a:pt x="253" y="135"/>
                  </a:cubicBezTo>
                  <a:cubicBezTo>
                    <a:pt x="250" y="137"/>
                    <a:pt x="261" y="139"/>
                    <a:pt x="259" y="142"/>
                  </a:cubicBezTo>
                  <a:cubicBezTo>
                    <a:pt x="258" y="144"/>
                    <a:pt x="241" y="142"/>
                    <a:pt x="241" y="138"/>
                  </a:cubicBezTo>
                  <a:cubicBezTo>
                    <a:pt x="240" y="135"/>
                    <a:pt x="227" y="128"/>
                    <a:pt x="222" y="130"/>
                  </a:cubicBezTo>
                  <a:cubicBezTo>
                    <a:pt x="217" y="131"/>
                    <a:pt x="219" y="125"/>
                    <a:pt x="213" y="125"/>
                  </a:cubicBezTo>
                  <a:cubicBezTo>
                    <a:pt x="208" y="125"/>
                    <a:pt x="210" y="130"/>
                    <a:pt x="205" y="130"/>
                  </a:cubicBezTo>
                  <a:close/>
                  <a:moveTo>
                    <a:pt x="223" y="104"/>
                  </a:moveTo>
                  <a:cubicBezTo>
                    <a:pt x="225" y="100"/>
                    <a:pt x="211" y="101"/>
                    <a:pt x="213" y="102"/>
                  </a:cubicBezTo>
                  <a:cubicBezTo>
                    <a:pt x="215" y="105"/>
                    <a:pt x="222" y="109"/>
                    <a:pt x="223" y="104"/>
                  </a:cubicBezTo>
                  <a:close/>
                  <a:moveTo>
                    <a:pt x="253" y="103"/>
                  </a:moveTo>
                  <a:cubicBezTo>
                    <a:pt x="258" y="102"/>
                    <a:pt x="255" y="98"/>
                    <a:pt x="248" y="99"/>
                  </a:cubicBezTo>
                  <a:cubicBezTo>
                    <a:pt x="240" y="100"/>
                    <a:pt x="228" y="100"/>
                    <a:pt x="228" y="106"/>
                  </a:cubicBezTo>
                  <a:cubicBezTo>
                    <a:pt x="228" y="110"/>
                    <a:pt x="230" y="112"/>
                    <a:pt x="238" y="113"/>
                  </a:cubicBezTo>
                  <a:cubicBezTo>
                    <a:pt x="246" y="114"/>
                    <a:pt x="254" y="106"/>
                    <a:pt x="250" y="106"/>
                  </a:cubicBezTo>
                  <a:cubicBezTo>
                    <a:pt x="246" y="106"/>
                    <a:pt x="248" y="103"/>
                    <a:pt x="253" y="103"/>
                  </a:cubicBezTo>
                  <a:close/>
                  <a:moveTo>
                    <a:pt x="235" y="96"/>
                  </a:moveTo>
                  <a:cubicBezTo>
                    <a:pt x="239" y="97"/>
                    <a:pt x="243" y="93"/>
                    <a:pt x="245" y="95"/>
                  </a:cubicBezTo>
                  <a:cubicBezTo>
                    <a:pt x="248" y="97"/>
                    <a:pt x="259" y="99"/>
                    <a:pt x="259" y="93"/>
                  </a:cubicBezTo>
                  <a:cubicBezTo>
                    <a:pt x="259" y="87"/>
                    <a:pt x="245" y="87"/>
                    <a:pt x="241" y="89"/>
                  </a:cubicBezTo>
                  <a:cubicBezTo>
                    <a:pt x="238" y="91"/>
                    <a:pt x="221" y="92"/>
                    <a:pt x="226" y="95"/>
                  </a:cubicBezTo>
                  <a:cubicBezTo>
                    <a:pt x="229" y="97"/>
                    <a:pt x="232" y="94"/>
                    <a:pt x="235" y="96"/>
                  </a:cubicBezTo>
                  <a:close/>
                  <a:moveTo>
                    <a:pt x="295" y="85"/>
                  </a:moveTo>
                  <a:cubicBezTo>
                    <a:pt x="299" y="82"/>
                    <a:pt x="307" y="87"/>
                    <a:pt x="306" y="90"/>
                  </a:cubicBezTo>
                  <a:cubicBezTo>
                    <a:pt x="304" y="93"/>
                    <a:pt x="292" y="89"/>
                    <a:pt x="293" y="92"/>
                  </a:cubicBezTo>
                  <a:cubicBezTo>
                    <a:pt x="293" y="93"/>
                    <a:pt x="295" y="97"/>
                    <a:pt x="303" y="95"/>
                  </a:cubicBezTo>
                  <a:cubicBezTo>
                    <a:pt x="312" y="92"/>
                    <a:pt x="319" y="94"/>
                    <a:pt x="325" y="99"/>
                  </a:cubicBezTo>
                  <a:cubicBezTo>
                    <a:pt x="330" y="103"/>
                    <a:pt x="336" y="105"/>
                    <a:pt x="340" y="100"/>
                  </a:cubicBezTo>
                  <a:cubicBezTo>
                    <a:pt x="344" y="96"/>
                    <a:pt x="335" y="95"/>
                    <a:pt x="336" y="92"/>
                  </a:cubicBezTo>
                  <a:cubicBezTo>
                    <a:pt x="338" y="88"/>
                    <a:pt x="331" y="86"/>
                    <a:pt x="327" y="86"/>
                  </a:cubicBezTo>
                  <a:cubicBezTo>
                    <a:pt x="323" y="86"/>
                    <a:pt x="321" y="79"/>
                    <a:pt x="318" y="80"/>
                  </a:cubicBezTo>
                  <a:cubicBezTo>
                    <a:pt x="315" y="82"/>
                    <a:pt x="313" y="84"/>
                    <a:pt x="313" y="79"/>
                  </a:cubicBezTo>
                  <a:cubicBezTo>
                    <a:pt x="313" y="75"/>
                    <a:pt x="294" y="74"/>
                    <a:pt x="290" y="76"/>
                  </a:cubicBezTo>
                  <a:cubicBezTo>
                    <a:pt x="285" y="78"/>
                    <a:pt x="291" y="88"/>
                    <a:pt x="295" y="85"/>
                  </a:cubicBezTo>
                  <a:close/>
                  <a:moveTo>
                    <a:pt x="297" y="115"/>
                  </a:moveTo>
                  <a:cubicBezTo>
                    <a:pt x="300" y="111"/>
                    <a:pt x="286" y="100"/>
                    <a:pt x="285" y="105"/>
                  </a:cubicBezTo>
                  <a:cubicBezTo>
                    <a:pt x="285" y="110"/>
                    <a:pt x="294" y="119"/>
                    <a:pt x="297" y="115"/>
                  </a:cubicBezTo>
                  <a:close/>
                  <a:moveTo>
                    <a:pt x="344" y="68"/>
                  </a:moveTo>
                  <a:cubicBezTo>
                    <a:pt x="346" y="64"/>
                    <a:pt x="329" y="60"/>
                    <a:pt x="333" y="64"/>
                  </a:cubicBezTo>
                  <a:cubicBezTo>
                    <a:pt x="336" y="66"/>
                    <a:pt x="341" y="72"/>
                    <a:pt x="344" y="68"/>
                  </a:cubicBezTo>
                  <a:close/>
                  <a:moveTo>
                    <a:pt x="304" y="149"/>
                  </a:moveTo>
                  <a:cubicBezTo>
                    <a:pt x="306" y="146"/>
                    <a:pt x="298" y="140"/>
                    <a:pt x="296" y="145"/>
                  </a:cubicBezTo>
                  <a:cubicBezTo>
                    <a:pt x="294" y="150"/>
                    <a:pt x="301" y="152"/>
                    <a:pt x="304" y="149"/>
                  </a:cubicBezTo>
                  <a:close/>
                  <a:moveTo>
                    <a:pt x="344" y="124"/>
                  </a:moveTo>
                  <a:cubicBezTo>
                    <a:pt x="344" y="128"/>
                    <a:pt x="335" y="123"/>
                    <a:pt x="329" y="121"/>
                  </a:cubicBezTo>
                  <a:cubicBezTo>
                    <a:pt x="322" y="118"/>
                    <a:pt x="326" y="126"/>
                    <a:pt x="331" y="130"/>
                  </a:cubicBezTo>
                  <a:cubicBezTo>
                    <a:pt x="336" y="134"/>
                    <a:pt x="329" y="132"/>
                    <a:pt x="322" y="128"/>
                  </a:cubicBezTo>
                  <a:cubicBezTo>
                    <a:pt x="315" y="123"/>
                    <a:pt x="316" y="131"/>
                    <a:pt x="319" y="133"/>
                  </a:cubicBezTo>
                  <a:cubicBezTo>
                    <a:pt x="322" y="136"/>
                    <a:pt x="319" y="139"/>
                    <a:pt x="314" y="134"/>
                  </a:cubicBezTo>
                  <a:cubicBezTo>
                    <a:pt x="310" y="128"/>
                    <a:pt x="308" y="122"/>
                    <a:pt x="301" y="122"/>
                  </a:cubicBezTo>
                  <a:cubicBezTo>
                    <a:pt x="294" y="121"/>
                    <a:pt x="297" y="128"/>
                    <a:pt x="300" y="132"/>
                  </a:cubicBezTo>
                  <a:cubicBezTo>
                    <a:pt x="304" y="136"/>
                    <a:pt x="307" y="137"/>
                    <a:pt x="313" y="140"/>
                  </a:cubicBezTo>
                  <a:cubicBezTo>
                    <a:pt x="319" y="144"/>
                    <a:pt x="328" y="139"/>
                    <a:pt x="332" y="140"/>
                  </a:cubicBezTo>
                  <a:cubicBezTo>
                    <a:pt x="336" y="141"/>
                    <a:pt x="327" y="147"/>
                    <a:pt x="330" y="150"/>
                  </a:cubicBezTo>
                  <a:cubicBezTo>
                    <a:pt x="333" y="154"/>
                    <a:pt x="341" y="151"/>
                    <a:pt x="347" y="151"/>
                  </a:cubicBezTo>
                  <a:cubicBezTo>
                    <a:pt x="353" y="150"/>
                    <a:pt x="350" y="147"/>
                    <a:pt x="354" y="144"/>
                  </a:cubicBezTo>
                  <a:cubicBezTo>
                    <a:pt x="357" y="142"/>
                    <a:pt x="350" y="142"/>
                    <a:pt x="353" y="136"/>
                  </a:cubicBezTo>
                  <a:cubicBezTo>
                    <a:pt x="356" y="130"/>
                    <a:pt x="344" y="120"/>
                    <a:pt x="344" y="124"/>
                  </a:cubicBezTo>
                  <a:close/>
                  <a:moveTo>
                    <a:pt x="359" y="103"/>
                  </a:moveTo>
                  <a:cubicBezTo>
                    <a:pt x="364" y="103"/>
                    <a:pt x="368" y="102"/>
                    <a:pt x="373" y="100"/>
                  </a:cubicBezTo>
                  <a:cubicBezTo>
                    <a:pt x="378" y="99"/>
                    <a:pt x="371" y="99"/>
                    <a:pt x="374" y="94"/>
                  </a:cubicBezTo>
                  <a:cubicBezTo>
                    <a:pt x="377" y="90"/>
                    <a:pt x="366" y="90"/>
                    <a:pt x="365" y="91"/>
                  </a:cubicBezTo>
                  <a:cubicBezTo>
                    <a:pt x="365" y="93"/>
                    <a:pt x="351" y="83"/>
                    <a:pt x="348" y="86"/>
                  </a:cubicBezTo>
                  <a:cubicBezTo>
                    <a:pt x="346" y="89"/>
                    <a:pt x="353" y="103"/>
                    <a:pt x="359" y="103"/>
                  </a:cubicBezTo>
                  <a:close/>
                  <a:moveTo>
                    <a:pt x="388" y="105"/>
                  </a:moveTo>
                  <a:cubicBezTo>
                    <a:pt x="387" y="103"/>
                    <a:pt x="360" y="106"/>
                    <a:pt x="364" y="109"/>
                  </a:cubicBezTo>
                  <a:cubicBezTo>
                    <a:pt x="371" y="114"/>
                    <a:pt x="388" y="107"/>
                    <a:pt x="388" y="105"/>
                  </a:cubicBezTo>
                  <a:close/>
                  <a:moveTo>
                    <a:pt x="384" y="157"/>
                  </a:moveTo>
                  <a:cubicBezTo>
                    <a:pt x="390" y="156"/>
                    <a:pt x="387" y="149"/>
                    <a:pt x="380" y="143"/>
                  </a:cubicBezTo>
                  <a:cubicBezTo>
                    <a:pt x="373" y="138"/>
                    <a:pt x="357" y="149"/>
                    <a:pt x="360" y="151"/>
                  </a:cubicBezTo>
                  <a:cubicBezTo>
                    <a:pt x="363" y="154"/>
                    <a:pt x="377" y="157"/>
                    <a:pt x="384" y="157"/>
                  </a:cubicBezTo>
                  <a:close/>
                  <a:moveTo>
                    <a:pt x="338" y="207"/>
                  </a:moveTo>
                  <a:cubicBezTo>
                    <a:pt x="346" y="212"/>
                    <a:pt x="344" y="203"/>
                    <a:pt x="352" y="203"/>
                  </a:cubicBezTo>
                  <a:cubicBezTo>
                    <a:pt x="361" y="203"/>
                    <a:pt x="362" y="189"/>
                    <a:pt x="363" y="183"/>
                  </a:cubicBezTo>
                  <a:cubicBezTo>
                    <a:pt x="365" y="178"/>
                    <a:pt x="356" y="178"/>
                    <a:pt x="358" y="182"/>
                  </a:cubicBezTo>
                  <a:cubicBezTo>
                    <a:pt x="360" y="186"/>
                    <a:pt x="358" y="190"/>
                    <a:pt x="357" y="185"/>
                  </a:cubicBezTo>
                  <a:cubicBezTo>
                    <a:pt x="356" y="181"/>
                    <a:pt x="350" y="185"/>
                    <a:pt x="347" y="181"/>
                  </a:cubicBezTo>
                  <a:cubicBezTo>
                    <a:pt x="345" y="178"/>
                    <a:pt x="355" y="178"/>
                    <a:pt x="357" y="173"/>
                  </a:cubicBezTo>
                  <a:cubicBezTo>
                    <a:pt x="360" y="168"/>
                    <a:pt x="349" y="169"/>
                    <a:pt x="352" y="165"/>
                  </a:cubicBezTo>
                  <a:cubicBezTo>
                    <a:pt x="354" y="162"/>
                    <a:pt x="336" y="166"/>
                    <a:pt x="341" y="168"/>
                  </a:cubicBezTo>
                  <a:cubicBezTo>
                    <a:pt x="347" y="170"/>
                    <a:pt x="342" y="173"/>
                    <a:pt x="337" y="169"/>
                  </a:cubicBezTo>
                  <a:cubicBezTo>
                    <a:pt x="332" y="166"/>
                    <a:pt x="318" y="172"/>
                    <a:pt x="323" y="176"/>
                  </a:cubicBezTo>
                  <a:cubicBezTo>
                    <a:pt x="327" y="179"/>
                    <a:pt x="339" y="174"/>
                    <a:pt x="332" y="183"/>
                  </a:cubicBezTo>
                  <a:cubicBezTo>
                    <a:pt x="325" y="192"/>
                    <a:pt x="322" y="180"/>
                    <a:pt x="316" y="181"/>
                  </a:cubicBezTo>
                  <a:cubicBezTo>
                    <a:pt x="309" y="183"/>
                    <a:pt x="312" y="190"/>
                    <a:pt x="322" y="193"/>
                  </a:cubicBezTo>
                  <a:cubicBezTo>
                    <a:pt x="331" y="196"/>
                    <a:pt x="330" y="201"/>
                    <a:pt x="338" y="207"/>
                  </a:cubicBezTo>
                  <a:close/>
                  <a:moveTo>
                    <a:pt x="396" y="150"/>
                  </a:moveTo>
                  <a:cubicBezTo>
                    <a:pt x="399" y="157"/>
                    <a:pt x="402" y="152"/>
                    <a:pt x="406" y="155"/>
                  </a:cubicBezTo>
                  <a:cubicBezTo>
                    <a:pt x="409" y="158"/>
                    <a:pt x="416" y="159"/>
                    <a:pt x="419" y="156"/>
                  </a:cubicBezTo>
                  <a:cubicBezTo>
                    <a:pt x="422" y="154"/>
                    <a:pt x="423" y="152"/>
                    <a:pt x="424" y="154"/>
                  </a:cubicBezTo>
                  <a:cubicBezTo>
                    <a:pt x="426" y="158"/>
                    <a:pt x="434" y="159"/>
                    <a:pt x="451" y="159"/>
                  </a:cubicBezTo>
                  <a:cubicBezTo>
                    <a:pt x="468" y="159"/>
                    <a:pt x="464" y="152"/>
                    <a:pt x="469" y="155"/>
                  </a:cubicBezTo>
                  <a:cubicBezTo>
                    <a:pt x="474" y="158"/>
                    <a:pt x="485" y="158"/>
                    <a:pt x="490" y="156"/>
                  </a:cubicBezTo>
                  <a:cubicBezTo>
                    <a:pt x="495" y="155"/>
                    <a:pt x="498" y="148"/>
                    <a:pt x="498" y="144"/>
                  </a:cubicBezTo>
                  <a:cubicBezTo>
                    <a:pt x="497" y="140"/>
                    <a:pt x="459" y="137"/>
                    <a:pt x="452" y="140"/>
                  </a:cubicBezTo>
                  <a:cubicBezTo>
                    <a:pt x="446" y="144"/>
                    <a:pt x="435" y="139"/>
                    <a:pt x="429" y="142"/>
                  </a:cubicBezTo>
                  <a:cubicBezTo>
                    <a:pt x="424" y="144"/>
                    <a:pt x="426" y="138"/>
                    <a:pt x="416" y="138"/>
                  </a:cubicBezTo>
                  <a:cubicBezTo>
                    <a:pt x="407" y="137"/>
                    <a:pt x="417" y="132"/>
                    <a:pt x="419" y="130"/>
                  </a:cubicBezTo>
                  <a:cubicBezTo>
                    <a:pt x="421" y="128"/>
                    <a:pt x="404" y="122"/>
                    <a:pt x="397" y="124"/>
                  </a:cubicBezTo>
                  <a:cubicBezTo>
                    <a:pt x="391" y="125"/>
                    <a:pt x="387" y="122"/>
                    <a:pt x="380" y="119"/>
                  </a:cubicBezTo>
                  <a:cubicBezTo>
                    <a:pt x="374" y="116"/>
                    <a:pt x="356" y="117"/>
                    <a:pt x="360" y="122"/>
                  </a:cubicBezTo>
                  <a:cubicBezTo>
                    <a:pt x="362" y="125"/>
                    <a:pt x="383" y="133"/>
                    <a:pt x="385" y="129"/>
                  </a:cubicBezTo>
                  <a:cubicBezTo>
                    <a:pt x="387" y="125"/>
                    <a:pt x="393" y="133"/>
                    <a:pt x="396" y="137"/>
                  </a:cubicBezTo>
                  <a:cubicBezTo>
                    <a:pt x="399" y="141"/>
                    <a:pt x="394" y="143"/>
                    <a:pt x="396" y="150"/>
                  </a:cubicBezTo>
                  <a:close/>
                  <a:moveTo>
                    <a:pt x="414" y="108"/>
                  </a:moveTo>
                  <a:cubicBezTo>
                    <a:pt x="408" y="104"/>
                    <a:pt x="400" y="111"/>
                    <a:pt x="407" y="114"/>
                  </a:cubicBezTo>
                  <a:cubicBezTo>
                    <a:pt x="412" y="116"/>
                    <a:pt x="421" y="111"/>
                    <a:pt x="414" y="108"/>
                  </a:cubicBezTo>
                  <a:close/>
                  <a:moveTo>
                    <a:pt x="363" y="68"/>
                  </a:moveTo>
                  <a:cubicBezTo>
                    <a:pt x="368" y="70"/>
                    <a:pt x="365" y="74"/>
                    <a:pt x="371" y="76"/>
                  </a:cubicBezTo>
                  <a:cubicBezTo>
                    <a:pt x="377" y="79"/>
                    <a:pt x="393" y="73"/>
                    <a:pt x="395" y="77"/>
                  </a:cubicBezTo>
                  <a:cubicBezTo>
                    <a:pt x="396" y="81"/>
                    <a:pt x="378" y="81"/>
                    <a:pt x="380" y="84"/>
                  </a:cubicBezTo>
                  <a:cubicBezTo>
                    <a:pt x="383" y="86"/>
                    <a:pt x="393" y="90"/>
                    <a:pt x="392" y="92"/>
                  </a:cubicBezTo>
                  <a:cubicBezTo>
                    <a:pt x="390" y="94"/>
                    <a:pt x="409" y="100"/>
                    <a:pt x="411" y="98"/>
                  </a:cubicBezTo>
                  <a:cubicBezTo>
                    <a:pt x="412" y="95"/>
                    <a:pt x="417" y="96"/>
                    <a:pt x="422" y="97"/>
                  </a:cubicBezTo>
                  <a:cubicBezTo>
                    <a:pt x="427" y="99"/>
                    <a:pt x="427" y="86"/>
                    <a:pt x="430" y="88"/>
                  </a:cubicBezTo>
                  <a:cubicBezTo>
                    <a:pt x="433" y="91"/>
                    <a:pt x="433" y="84"/>
                    <a:pt x="438" y="82"/>
                  </a:cubicBezTo>
                  <a:cubicBezTo>
                    <a:pt x="444" y="79"/>
                    <a:pt x="451" y="79"/>
                    <a:pt x="452" y="77"/>
                  </a:cubicBezTo>
                  <a:cubicBezTo>
                    <a:pt x="452" y="75"/>
                    <a:pt x="451" y="73"/>
                    <a:pt x="444" y="73"/>
                  </a:cubicBezTo>
                  <a:cubicBezTo>
                    <a:pt x="438" y="74"/>
                    <a:pt x="433" y="72"/>
                    <a:pt x="436" y="68"/>
                  </a:cubicBezTo>
                  <a:cubicBezTo>
                    <a:pt x="439" y="64"/>
                    <a:pt x="429" y="63"/>
                    <a:pt x="433" y="61"/>
                  </a:cubicBezTo>
                  <a:cubicBezTo>
                    <a:pt x="436" y="58"/>
                    <a:pt x="426" y="55"/>
                    <a:pt x="427" y="59"/>
                  </a:cubicBezTo>
                  <a:cubicBezTo>
                    <a:pt x="428" y="63"/>
                    <a:pt x="421" y="59"/>
                    <a:pt x="419" y="56"/>
                  </a:cubicBezTo>
                  <a:cubicBezTo>
                    <a:pt x="418" y="52"/>
                    <a:pt x="404" y="50"/>
                    <a:pt x="394" y="42"/>
                  </a:cubicBezTo>
                  <a:cubicBezTo>
                    <a:pt x="385" y="33"/>
                    <a:pt x="375" y="39"/>
                    <a:pt x="380" y="40"/>
                  </a:cubicBezTo>
                  <a:cubicBezTo>
                    <a:pt x="386" y="41"/>
                    <a:pt x="386" y="44"/>
                    <a:pt x="381" y="43"/>
                  </a:cubicBezTo>
                  <a:cubicBezTo>
                    <a:pt x="376" y="43"/>
                    <a:pt x="368" y="44"/>
                    <a:pt x="376" y="47"/>
                  </a:cubicBezTo>
                  <a:cubicBezTo>
                    <a:pt x="383" y="49"/>
                    <a:pt x="375" y="51"/>
                    <a:pt x="369" y="51"/>
                  </a:cubicBezTo>
                  <a:cubicBezTo>
                    <a:pt x="363" y="51"/>
                    <a:pt x="362" y="58"/>
                    <a:pt x="370" y="59"/>
                  </a:cubicBezTo>
                  <a:cubicBezTo>
                    <a:pt x="378" y="61"/>
                    <a:pt x="372" y="65"/>
                    <a:pt x="366" y="63"/>
                  </a:cubicBezTo>
                  <a:cubicBezTo>
                    <a:pt x="360" y="62"/>
                    <a:pt x="357" y="65"/>
                    <a:pt x="363" y="68"/>
                  </a:cubicBezTo>
                  <a:close/>
                  <a:moveTo>
                    <a:pt x="406" y="32"/>
                  </a:moveTo>
                  <a:cubicBezTo>
                    <a:pt x="411" y="29"/>
                    <a:pt x="415" y="31"/>
                    <a:pt x="411" y="33"/>
                  </a:cubicBezTo>
                  <a:cubicBezTo>
                    <a:pt x="407" y="36"/>
                    <a:pt x="408" y="37"/>
                    <a:pt x="414" y="37"/>
                  </a:cubicBezTo>
                  <a:cubicBezTo>
                    <a:pt x="420" y="36"/>
                    <a:pt x="412" y="38"/>
                    <a:pt x="412" y="42"/>
                  </a:cubicBezTo>
                  <a:cubicBezTo>
                    <a:pt x="412" y="46"/>
                    <a:pt x="419" y="43"/>
                    <a:pt x="419" y="47"/>
                  </a:cubicBezTo>
                  <a:cubicBezTo>
                    <a:pt x="419" y="51"/>
                    <a:pt x="435" y="52"/>
                    <a:pt x="439" y="48"/>
                  </a:cubicBezTo>
                  <a:cubicBezTo>
                    <a:pt x="444" y="43"/>
                    <a:pt x="442" y="49"/>
                    <a:pt x="442" y="52"/>
                  </a:cubicBezTo>
                  <a:cubicBezTo>
                    <a:pt x="442" y="54"/>
                    <a:pt x="464" y="57"/>
                    <a:pt x="465" y="53"/>
                  </a:cubicBezTo>
                  <a:cubicBezTo>
                    <a:pt x="466" y="50"/>
                    <a:pt x="469" y="51"/>
                    <a:pt x="473" y="52"/>
                  </a:cubicBezTo>
                  <a:cubicBezTo>
                    <a:pt x="478" y="53"/>
                    <a:pt x="499" y="48"/>
                    <a:pt x="499" y="44"/>
                  </a:cubicBezTo>
                  <a:cubicBezTo>
                    <a:pt x="499" y="40"/>
                    <a:pt x="506" y="46"/>
                    <a:pt x="499" y="51"/>
                  </a:cubicBezTo>
                  <a:cubicBezTo>
                    <a:pt x="492" y="56"/>
                    <a:pt x="479" y="55"/>
                    <a:pt x="473" y="57"/>
                  </a:cubicBezTo>
                  <a:cubicBezTo>
                    <a:pt x="467" y="58"/>
                    <a:pt x="477" y="63"/>
                    <a:pt x="483" y="67"/>
                  </a:cubicBezTo>
                  <a:cubicBezTo>
                    <a:pt x="489" y="72"/>
                    <a:pt x="475" y="69"/>
                    <a:pt x="469" y="63"/>
                  </a:cubicBezTo>
                  <a:cubicBezTo>
                    <a:pt x="463" y="57"/>
                    <a:pt x="451" y="57"/>
                    <a:pt x="444" y="58"/>
                  </a:cubicBezTo>
                  <a:cubicBezTo>
                    <a:pt x="437" y="58"/>
                    <a:pt x="439" y="71"/>
                    <a:pt x="444" y="71"/>
                  </a:cubicBezTo>
                  <a:cubicBezTo>
                    <a:pt x="449" y="71"/>
                    <a:pt x="454" y="72"/>
                    <a:pt x="459" y="80"/>
                  </a:cubicBezTo>
                  <a:cubicBezTo>
                    <a:pt x="464" y="88"/>
                    <a:pt x="475" y="86"/>
                    <a:pt x="475" y="90"/>
                  </a:cubicBezTo>
                  <a:cubicBezTo>
                    <a:pt x="475" y="93"/>
                    <a:pt x="461" y="87"/>
                    <a:pt x="453" y="86"/>
                  </a:cubicBezTo>
                  <a:cubicBezTo>
                    <a:pt x="445" y="84"/>
                    <a:pt x="433" y="89"/>
                    <a:pt x="432" y="95"/>
                  </a:cubicBezTo>
                  <a:cubicBezTo>
                    <a:pt x="432" y="100"/>
                    <a:pt x="444" y="100"/>
                    <a:pt x="452" y="95"/>
                  </a:cubicBezTo>
                  <a:cubicBezTo>
                    <a:pt x="459" y="91"/>
                    <a:pt x="454" y="97"/>
                    <a:pt x="450" y="100"/>
                  </a:cubicBezTo>
                  <a:cubicBezTo>
                    <a:pt x="446" y="104"/>
                    <a:pt x="459" y="107"/>
                    <a:pt x="459" y="111"/>
                  </a:cubicBezTo>
                  <a:cubicBezTo>
                    <a:pt x="459" y="115"/>
                    <a:pt x="449" y="114"/>
                    <a:pt x="448" y="110"/>
                  </a:cubicBezTo>
                  <a:cubicBezTo>
                    <a:pt x="447" y="106"/>
                    <a:pt x="444" y="102"/>
                    <a:pt x="434" y="103"/>
                  </a:cubicBezTo>
                  <a:cubicBezTo>
                    <a:pt x="425" y="103"/>
                    <a:pt x="428" y="110"/>
                    <a:pt x="433" y="110"/>
                  </a:cubicBezTo>
                  <a:cubicBezTo>
                    <a:pt x="439" y="111"/>
                    <a:pt x="439" y="115"/>
                    <a:pt x="433" y="115"/>
                  </a:cubicBezTo>
                  <a:cubicBezTo>
                    <a:pt x="427" y="115"/>
                    <a:pt x="412" y="120"/>
                    <a:pt x="417" y="124"/>
                  </a:cubicBezTo>
                  <a:cubicBezTo>
                    <a:pt x="422" y="128"/>
                    <a:pt x="440" y="124"/>
                    <a:pt x="443" y="127"/>
                  </a:cubicBezTo>
                  <a:cubicBezTo>
                    <a:pt x="446" y="129"/>
                    <a:pt x="455" y="130"/>
                    <a:pt x="457" y="127"/>
                  </a:cubicBezTo>
                  <a:cubicBezTo>
                    <a:pt x="459" y="124"/>
                    <a:pt x="467" y="125"/>
                    <a:pt x="474" y="125"/>
                  </a:cubicBezTo>
                  <a:cubicBezTo>
                    <a:pt x="481" y="125"/>
                    <a:pt x="483" y="127"/>
                    <a:pt x="486" y="129"/>
                  </a:cubicBezTo>
                  <a:cubicBezTo>
                    <a:pt x="489" y="132"/>
                    <a:pt x="495" y="131"/>
                    <a:pt x="499" y="128"/>
                  </a:cubicBezTo>
                  <a:cubicBezTo>
                    <a:pt x="503" y="125"/>
                    <a:pt x="503" y="125"/>
                    <a:pt x="508" y="125"/>
                  </a:cubicBezTo>
                  <a:cubicBezTo>
                    <a:pt x="513" y="125"/>
                    <a:pt x="514" y="122"/>
                    <a:pt x="511" y="118"/>
                  </a:cubicBezTo>
                  <a:cubicBezTo>
                    <a:pt x="509" y="114"/>
                    <a:pt x="502" y="121"/>
                    <a:pt x="502" y="118"/>
                  </a:cubicBezTo>
                  <a:cubicBezTo>
                    <a:pt x="501" y="115"/>
                    <a:pt x="495" y="114"/>
                    <a:pt x="485" y="115"/>
                  </a:cubicBezTo>
                  <a:cubicBezTo>
                    <a:pt x="475" y="117"/>
                    <a:pt x="479" y="109"/>
                    <a:pt x="485" y="110"/>
                  </a:cubicBezTo>
                  <a:cubicBezTo>
                    <a:pt x="491" y="112"/>
                    <a:pt x="499" y="112"/>
                    <a:pt x="506" y="110"/>
                  </a:cubicBezTo>
                  <a:cubicBezTo>
                    <a:pt x="513" y="108"/>
                    <a:pt x="508" y="105"/>
                    <a:pt x="508" y="102"/>
                  </a:cubicBezTo>
                  <a:cubicBezTo>
                    <a:pt x="508" y="99"/>
                    <a:pt x="516" y="101"/>
                    <a:pt x="523" y="101"/>
                  </a:cubicBezTo>
                  <a:cubicBezTo>
                    <a:pt x="529" y="101"/>
                    <a:pt x="538" y="91"/>
                    <a:pt x="539" y="84"/>
                  </a:cubicBezTo>
                  <a:cubicBezTo>
                    <a:pt x="539" y="78"/>
                    <a:pt x="524" y="80"/>
                    <a:pt x="517" y="80"/>
                  </a:cubicBezTo>
                  <a:cubicBezTo>
                    <a:pt x="510" y="80"/>
                    <a:pt x="522" y="74"/>
                    <a:pt x="535" y="75"/>
                  </a:cubicBezTo>
                  <a:cubicBezTo>
                    <a:pt x="549" y="76"/>
                    <a:pt x="543" y="70"/>
                    <a:pt x="545" y="68"/>
                  </a:cubicBezTo>
                  <a:cubicBezTo>
                    <a:pt x="548" y="66"/>
                    <a:pt x="554" y="70"/>
                    <a:pt x="561" y="69"/>
                  </a:cubicBezTo>
                  <a:cubicBezTo>
                    <a:pt x="568" y="67"/>
                    <a:pt x="563" y="62"/>
                    <a:pt x="568" y="62"/>
                  </a:cubicBezTo>
                  <a:cubicBezTo>
                    <a:pt x="571" y="62"/>
                    <a:pt x="579" y="57"/>
                    <a:pt x="593" y="48"/>
                  </a:cubicBezTo>
                  <a:cubicBezTo>
                    <a:pt x="608" y="40"/>
                    <a:pt x="619" y="42"/>
                    <a:pt x="620" y="37"/>
                  </a:cubicBezTo>
                  <a:cubicBezTo>
                    <a:pt x="621" y="32"/>
                    <a:pt x="600" y="37"/>
                    <a:pt x="596" y="36"/>
                  </a:cubicBezTo>
                  <a:cubicBezTo>
                    <a:pt x="592" y="34"/>
                    <a:pt x="611" y="30"/>
                    <a:pt x="615" y="31"/>
                  </a:cubicBezTo>
                  <a:cubicBezTo>
                    <a:pt x="619" y="32"/>
                    <a:pt x="625" y="31"/>
                    <a:pt x="640" y="24"/>
                  </a:cubicBezTo>
                  <a:cubicBezTo>
                    <a:pt x="654" y="17"/>
                    <a:pt x="648" y="15"/>
                    <a:pt x="642" y="16"/>
                  </a:cubicBezTo>
                  <a:cubicBezTo>
                    <a:pt x="636" y="17"/>
                    <a:pt x="629" y="15"/>
                    <a:pt x="629" y="11"/>
                  </a:cubicBezTo>
                  <a:cubicBezTo>
                    <a:pt x="630" y="7"/>
                    <a:pt x="620" y="11"/>
                    <a:pt x="620" y="9"/>
                  </a:cubicBezTo>
                  <a:cubicBezTo>
                    <a:pt x="620" y="7"/>
                    <a:pt x="611" y="8"/>
                    <a:pt x="602" y="11"/>
                  </a:cubicBezTo>
                  <a:cubicBezTo>
                    <a:pt x="592" y="15"/>
                    <a:pt x="601" y="8"/>
                    <a:pt x="605" y="6"/>
                  </a:cubicBezTo>
                  <a:cubicBezTo>
                    <a:pt x="609" y="5"/>
                    <a:pt x="581" y="6"/>
                    <a:pt x="577" y="3"/>
                  </a:cubicBezTo>
                  <a:cubicBezTo>
                    <a:pt x="572" y="0"/>
                    <a:pt x="567" y="8"/>
                    <a:pt x="563" y="4"/>
                  </a:cubicBezTo>
                  <a:cubicBezTo>
                    <a:pt x="558" y="0"/>
                    <a:pt x="547" y="3"/>
                    <a:pt x="549" y="7"/>
                  </a:cubicBezTo>
                  <a:cubicBezTo>
                    <a:pt x="550" y="10"/>
                    <a:pt x="547" y="10"/>
                    <a:pt x="543" y="6"/>
                  </a:cubicBezTo>
                  <a:cubicBezTo>
                    <a:pt x="538" y="3"/>
                    <a:pt x="530" y="7"/>
                    <a:pt x="523" y="6"/>
                  </a:cubicBezTo>
                  <a:cubicBezTo>
                    <a:pt x="515" y="5"/>
                    <a:pt x="518" y="12"/>
                    <a:pt x="510" y="8"/>
                  </a:cubicBezTo>
                  <a:cubicBezTo>
                    <a:pt x="502" y="5"/>
                    <a:pt x="493" y="6"/>
                    <a:pt x="495" y="7"/>
                  </a:cubicBezTo>
                  <a:cubicBezTo>
                    <a:pt x="498" y="8"/>
                    <a:pt x="495" y="11"/>
                    <a:pt x="491" y="10"/>
                  </a:cubicBezTo>
                  <a:cubicBezTo>
                    <a:pt x="488" y="8"/>
                    <a:pt x="484" y="10"/>
                    <a:pt x="486" y="13"/>
                  </a:cubicBezTo>
                  <a:cubicBezTo>
                    <a:pt x="488" y="17"/>
                    <a:pt x="473" y="12"/>
                    <a:pt x="473" y="16"/>
                  </a:cubicBezTo>
                  <a:cubicBezTo>
                    <a:pt x="473" y="20"/>
                    <a:pt x="468" y="22"/>
                    <a:pt x="463" y="19"/>
                  </a:cubicBezTo>
                  <a:cubicBezTo>
                    <a:pt x="459" y="15"/>
                    <a:pt x="446" y="14"/>
                    <a:pt x="449" y="17"/>
                  </a:cubicBezTo>
                  <a:cubicBezTo>
                    <a:pt x="453" y="21"/>
                    <a:pt x="437" y="19"/>
                    <a:pt x="442" y="22"/>
                  </a:cubicBezTo>
                  <a:cubicBezTo>
                    <a:pt x="446" y="25"/>
                    <a:pt x="436" y="28"/>
                    <a:pt x="436" y="26"/>
                  </a:cubicBezTo>
                  <a:cubicBezTo>
                    <a:pt x="436" y="24"/>
                    <a:pt x="427" y="21"/>
                    <a:pt x="424" y="24"/>
                  </a:cubicBezTo>
                  <a:cubicBezTo>
                    <a:pt x="420" y="27"/>
                    <a:pt x="419" y="31"/>
                    <a:pt x="417" y="29"/>
                  </a:cubicBezTo>
                  <a:cubicBezTo>
                    <a:pt x="416" y="27"/>
                    <a:pt x="408" y="28"/>
                    <a:pt x="400" y="31"/>
                  </a:cubicBezTo>
                  <a:cubicBezTo>
                    <a:pt x="393" y="33"/>
                    <a:pt x="401" y="36"/>
                    <a:pt x="406" y="32"/>
                  </a:cubicBezTo>
                  <a:close/>
                  <a:moveTo>
                    <a:pt x="496" y="340"/>
                  </a:moveTo>
                  <a:cubicBezTo>
                    <a:pt x="499" y="340"/>
                    <a:pt x="504" y="331"/>
                    <a:pt x="497" y="331"/>
                  </a:cubicBezTo>
                  <a:cubicBezTo>
                    <a:pt x="491" y="332"/>
                    <a:pt x="492" y="341"/>
                    <a:pt x="496" y="340"/>
                  </a:cubicBezTo>
                  <a:close/>
                  <a:moveTo>
                    <a:pt x="465" y="332"/>
                  </a:moveTo>
                  <a:cubicBezTo>
                    <a:pt x="470" y="336"/>
                    <a:pt x="479" y="326"/>
                    <a:pt x="478" y="323"/>
                  </a:cubicBezTo>
                  <a:cubicBezTo>
                    <a:pt x="478" y="321"/>
                    <a:pt x="458" y="328"/>
                    <a:pt x="465" y="332"/>
                  </a:cubicBezTo>
                  <a:close/>
                  <a:moveTo>
                    <a:pt x="490" y="313"/>
                  </a:moveTo>
                  <a:cubicBezTo>
                    <a:pt x="491" y="309"/>
                    <a:pt x="479" y="308"/>
                    <a:pt x="479" y="304"/>
                  </a:cubicBezTo>
                  <a:cubicBezTo>
                    <a:pt x="480" y="300"/>
                    <a:pt x="468" y="297"/>
                    <a:pt x="464" y="295"/>
                  </a:cubicBezTo>
                  <a:cubicBezTo>
                    <a:pt x="460" y="292"/>
                    <a:pt x="454" y="291"/>
                    <a:pt x="454" y="287"/>
                  </a:cubicBezTo>
                  <a:cubicBezTo>
                    <a:pt x="454" y="283"/>
                    <a:pt x="445" y="286"/>
                    <a:pt x="445" y="292"/>
                  </a:cubicBezTo>
                  <a:cubicBezTo>
                    <a:pt x="444" y="299"/>
                    <a:pt x="441" y="297"/>
                    <a:pt x="443" y="303"/>
                  </a:cubicBezTo>
                  <a:cubicBezTo>
                    <a:pt x="444" y="310"/>
                    <a:pt x="435" y="311"/>
                    <a:pt x="436" y="314"/>
                  </a:cubicBezTo>
                  <a:cubicBezTo>
                    <a:pt x="437" y="317"/>
                    <a:pt x="442" y="314"/>
                    <a:pt x="446" y="314"/>
                  </a:cubicBezTo>
                  <a:cubicBezTo>
                    <a:pt x="450" y="314"/>
                    <a:pt x="445" y="320"/>
                    <a:pt x="450" y="320"/>
                  </a:cubicBezTo>
                  <a:cubicBezTo>
                    <a:pt x="454" y="321"/>
                    <a:pt x="462" y="316"/>
                    <a:pt x="464" y="313"/>
                  </a:cubicBezTo>
                  <a:cubicBezTo>
                    <a:pt x="465" y="310"/>
                    <a:pt x="469" y="309"/>
                    <a:pt x="474" y="312"/>
                  </a:cubicBezTo>
                  <a:cubicBezTo>
                    <a:pt x="479" y="316"/>
                    <a:pt x="490" y="316"/>
                    <a:pt x="490" y="313"/>
                  </a:cubicBezTo>
                  <a:close/>
                  <a:moveTo>
                    <a:pt x="607" y="281"/>
                  </a:moveTo>
                  <a:cubicBezTo>
                    <a:pt x="611" y="282"/>
                    <a:pt x="612" y="287"/>
                    <a:pt x="619" y="293"/>
                  </a:cubicBezTo>
                  <a:cubicBezTo>
                    <a:pt x="626" y="298"/>
                    <a:pt x="626" y="295"/>
                    <a:pt x="627" y="291"/>
                  </a:cubicBezTo>
                  <a:cubicBezTo>
                    <a:pt x="629" y="287"/>
                    <a:pt x="636" y="290"/>
                    <a:pt x="636" y="286"/>
                  </a:cubicBezTo>
                  <a:cubicBezTo>
                    <a:pt x="635" y="282"/>
                    <a:pt x="642" y="277"/>
                    <a:pt x="646" y="276"/>
                  </a:cubicBezTo>
                  <a:cubicBezTo>
                    <a:pt x="650" y="274"/>
                    <a:pt x="642" y="270"/>
                    <a:pt x="637" y="270"/>
                  </a:cubicBezTo>
                  <a:cubicBezTo>
                    <a:pt x="631" y="270"/>
                    <a:pt x="630" y="266"/>
                    <a:pt x="630" y="264"/>
                  </a:cubicBezTo>
                  <a:cubicBezTo>
                    <a:pt x="630" y="261"/>
                    <a:pt x="619" y="255"/>
                    <a:pt x="616" y="256"/>
                  </a:cubicBezTo>
                  <a:cubicBezTo>
                    <a:pt x="612" y="257"/>
                    <a:pt x="606" y="252"/>
                    <a:pt x="601" y="251"/>
                  </a:cubicBezTo>
                  <a:cubicBezTo>
                    <a:pt x="597" y="251"/>
                    <a:pt x="590" y="247"/>
                    <a:pt x="591" y="242"/>
                  </a:cubicBezTo>
                  <a:cubicBezTo>
                    <a:pt x="591" y="237"/>
                    <a:pt x="600" y="244"/>
                    <a:pt x="602" y="240"/>
                  </a:cubicBezTo>
                  <a:cubicBezTo>
                    <a:pt x="604" y="236"/>
                    <a:pt x="593" y="238"/>
                    <a:pt x="592" y="235"/>
                  </a:cubicBezTo>
                  <a:cubicBezTo>
                    <a:pt x="592" y="232"/>
                    <a:pt x="595" y="234"/>
                    <a:pt x="597" y="232"/>
                  </a:cubicBezTo>
                  <a:cubicBezTo>
                    <a:pt x="599" y="230"/>
                    <a:pt x="595" y="226"/>
                    <a:pt x="593" y="225"/>
                  </a:cubicBezTo>
                  <a:cubicBezTo>
                    <a:pt x="590" y="224"/>
                    <a:pt x="590" y="228"/>
                    <a:pt x="587" y="228"/>
                  </a:cubicBezTo>
                  <a:cubicBezTo>
                    <a:pt x="585" y="228"/>
                    <a:pt x="587" y="224"/>
                    <a:pt x="589" y="221"/>
                  </a:cubicBezTo>
                  <a:cubicBezTo>
                    <a:pt x="590" y="219"/>
                    <a:pt x="580" y="216"/>
                    <a:pt x="576" y="217"/>
                  </a:cubicBezTo>
                  <a:cubicBezTo>
                    <a:pt x="572" y="219"/>
                    <a:pt x="570" y="216"/>
                    <a:pt x="570" y="214"/>
                  </a:cubicBezTo>
                  <a:cubicBezTo>
                    <a:pt x="570" y="211"/>
                    <a:pt x="563" y="214"/>
                    <a:pt x="560" y="216"/>
                  </a:cubicBezTo>
                  <a:cubicBezTo>
                    <a:pt x="557" y="218"/>
                    <a:pt x="554" y="214"/>
                    <a:pt x="557" y="213"/>
                  </a:cubicBezTo>
                  <a:cubicBezTo>
                    <a:pt x="561" y="213"/>
                    <a:pt x="565" y="210"/>
                    <a:pt x="564" y="207"/>
                  </a:cubicBezTo>
                  <a:cubicBezTo>
                    <a:pt x="563" y="204"/>
                    <a:pt x="554" y="203"/>
                    <a:pt x="552" y="207"/>
                  </a:cubicBezTo>
                  <a:cubicBezTo>
                    <a:pt x="550" y="211"/>
                    <a:pt x="543" y="203"/>
                    <a:pt x="543" y="200"/>
                  </a:cubicBezTo>
                  <a:cubicBezTo>
                    <a:pt x="543" y="196"/>
                    <a:pt x="531" y="199"/>
                    <a:pt x="533" y="194"/>
                  </a:cubicBezTo>
                  <a:cubicBezTo>
                    <a:pt x="534" y="189"/>
                    <a:pt x="519" y="187"/>
                    <a:pt x="515" y="187"/>
                  </a:cubicBezTo>
                  <a:cubicBezTo>
                    <a:pt x="512" y="187"/>
                    <a:pt x="506" y="190"/>
                    <a:pt x="507" y="194"/>
                  </a:cubicBezTo>
                  <a:cubicBezTo>
                    <a:pt x="507" y="198"/>
                    <a:pt x="502" y="196"/>
                    <a:pt x="502" y="192"/>
                  </a:cubicBezTo>
                  <a:cubicBezTo>
                    <a:pt x="501" y="188"/>
                    <a:pt x="491" y="196"/>
                    <a:pt x="488" y="196"/>
                  </a:cubicBezTo>
                  <a:cubicBezTo>
                    <a:pt x="485" y="196"/>
                    <a:pt x="490" y="186"/>
                    <a:pt x="489" y="183"/>
                  </a:cubicBezTo>
                  <a:cubicBezTo>
                    <a:pt x="487" y="180"/>
                    <a:pt x="485" y="179"/>
                    <a:pt x="483" y="173"/>
                  </a:cubicBezTo>
                  <a:cubicBezTo>
                    <a:pt x="481" y="168"/>
                    <a:pt x="470" y="170"/>
                    <a:pt x="467" y="173"/>
                  </a:cubicBezTo>
                  <a:cubicBezTo>
                    <a:pt x="464" y="176"/>
                    <a:pt x="455" y="175"/>
                    <a:pt x="450" y="180"/>
                  </a:cubicBezTo>
                  <a:cubicBezTo>
                    <a:pt x="445" y="185"/>
                    <a:pt x="451" y="190"/>
                    <a:pt x="453" y="192"/>
                  </a:cubicBezTo>
                  <a:cubicBezTo>
                    <a:pt x="455" y="194"/>
                    <a:pt x="445" y="196"/>
                    <a:pt x="448" y="199"/>
                  </a:cubicBezTo>
                  <a:cubicBezTo>
                    <a:pt x="452" y="202"/>
                    <a:pt x="457" y="201"/>
                    <a:pt x="457" y="205"/>
                  </a:cubicBezTo>
                  <a:cubicBezTo>
                    <a:pt x="457" y="210"/>
                    <a:pt x="445" y="204"/>
                    <a:pt x="443" y="200"/>
                  </a:cubicBezTo>
                  <a:cubicBezTo>
                    <a:pt x="442" y="196"/>
                    <a:pt x="444" y="193"/>
                    <a:pt x="442" y="190"/>
                  </a:cubicBezTo>
                  <a:cubicBezTo>
                    <a:pt x="439" y="187"/>
                    <a:pt x="441" y="183"/>
                    <a:pt x="446" y="178"/>
                  </a:cubicBezTo>
                  <a:cubicBezTo>
                    <a:pt x="451" y="173"/>
                    <a:pt x="454" y="174"/>
                    <a:pt x="454" y="171"/>
                  </a:cubicBezTo>
                  <a:cubicBezTo>
                    <a:pt x="454" y="168"/>
                    <a:pt x="434" y="168"/>
                    <a:pt x="422" y="179"/>
                  </a:cubicBezTo>
                  <a:cubicBezTo>
                    <a:pt x="411" y="190"/>
                    <a:pt x="414" y="204"/>
                    <a:pt x="415" y="207"/>
                  </a:cubicBezTo>
                  <a:cubicBezTo>
                    <a:pt x="416" y="210"/>
                    <a:pt x="426" y="208"/>
                    <a:pt x="432" y="210"/>
                  </a:cubicBezTo>
                  <a:cubicBezTo>
                    <a:pt x="438" y="212"/>
                    <a:pt x="435" y="214"/>
                    <a:pt x="430" y="214"/>
                  </a:cubicBezTo>
                  <a:cubicBezTo>
                    <a:pt x="426" y="213"/>
                    <a:pt x="418" y="211"/>
                    <a:pt x="418" y="215"/>
                  </a:cubicBezTo>
                  <a:cubicBezTo>
                    <a:pt x="418" y="218"/>
                    <a:pt x="428" y="224"/>
                    <a:pt x="434" y="222"/>
                  </a:cubicBezTo>
                  <a:cubicBezTo>
                    <a:pt x="439" y="221"/>
                    <a:pt x="439" y="221"/>
                    <a:pt x="442" y="224"/>
                  </a:cubicBezTo>
                  <a:cubicBezTo>
                    <a:pt x="444" y="227"/>
                    <a:pt x="451" y="226"/>
                    <a:pt x="458" y="227"/>
                  </a:cubicBezTo>
                  <a:cubicBezTo>
                    <a:pt x="465" y="227"/>
                    <a:pt x="473" y="230"/>
                    <a:pt x="476" y="230"/>
                  </a:cubicBezTo>
                  <a:cubicBezTo>
                    <a:pt x="479" y="230"/>
                    <a:pt x="483" y="228"/>
                    <a:pt x="484" y="226"/>
                  </a:cubicBezTo>
                  <a:cubicBezTo>
                    <a:pt x="485" y="225"/>
                    <a:pt x="498" y="229"/>
                    <a:pt x="502" y="229"/>
                  </a:cubicBezTo>
                  <a:cubicBezTo>
                    <a:pt x="506" y="229"/>
                    <a:pt x="504" y="225"/>
                    <a:pt x="501" y="224"/>
                  </a:cubicBezTo>
                  <a:cubicBezTo>
                    <a:pt x="499" y="223"/>
                    <a:pt x="500" y="218"/>
                    <a:pt x="503" y="220"/>
                  </a:cubicBezTo>
                  <a:cubicBezTo>
                    <a:pt x="506" y="222"/>
                    <a:pt x="512" y="223"/>
                    <a:pt x="513" y="226"/>
                  </a:cubicBezTo>
                  <a:cubicBezTo>
                    <a:pt x="513" y="229"/>
                    <a:pt x="516" y="227"/>
                    <a:pt x="517" y="230"/>
                  </a:cubicBezTo>
                  <a:cubicBezTo>
                    <a:pt x="517" y="232"/>
                    <a:pt x="529" y="235"/>
                    <a:pt x="529" y="238"/>
                  </a:cubicBezTo>
                  <a:cubicBezTo>
                    <a:pt x="529" y="241"/>
                    <a:pt x="518" y="242"/>
                    <a:pt x="521" y="245"/>
                  </a:cubicBezTo>
                  <a:cubicBezTo>
                    <a:pt x="524" y="247"/>
                    <a:pt x="529" y="242"/>
                    <a:pt x="534" y="241"/>
                  </a:cubicBezTo>
                  <a:cubicBezTo>
                    <a:pt x="538" y="241"/>
                    <a:pt x="538" y="251"/>
                    <a:pt x="541" y="249"/>
                  </a:cubicBezTo>
                  <a:cubicBezTo>
                    <a:pt x="545" y="247"/>
                    <a:pt x="549" y="251"/>
                    <a:pt x="553" y="257"/>
                  </a:cubicBezTo>
                  <a:cubicBezTo>
                    <a:pt x="558" y="263"/>
                    <a:pt x="553" y="269"/>
                    <a:pt x="553" y="271"/>
                  </a:cubicBezTo>
                  <a:cubicBezTo>
                    <a:pt x="554" y="273"/>
                    <a:pt x="562" y="272"/>
                    <a:pt x="566" y="270"/>
                  </a:cubicBezTo>
                  <a:cubicBezTo>
                    <a:pt x="571" y="267"/>
                    <a:pt x="575" y="273"/>
                    <a:pt x="579" y="276"/>
                  </a:cubicBezTo>
                  <a:cubicBezTo>
                    <a:pt x="582" y="279"/>
                    <a:pt x="566" y="285"/>
                    <a:pt x="567" y="282"/>
                  </a:cubicBezTo>
                  <a:cubicBezTo>
                    <a:pt x="569" y="279"/>
                    <a:pt x="557" y="270"/>
                    <a:pt x="547" y="274"/>
                  </a:cubicBezTo>
                  <a:cubicBezTo>
                    <a:pt x="536" y="278"/>
                    <a:pt x="544" y="284"/>
                    <a:pt x="545" y="288"/>
                  </a:cubicBezTo>
                  <a:cubicBezTo>
                    <a:pt x="546" y="291"/>
                    <a:pt x="535" y="295"/>
                    <a:pt x="526" y="292"/>
                  </a:cubicBezTo>
                  <a:cubicBezTo>
                    <a:pt x="516" y="288"/>
                    <a:pt x="519" y="294"/>
                    <a:pt x="515" y="294"/>
                  </a:cubicBezTo>
                  <a:cubicBezTo>
                    <a:pt x="511" y="294"/>
                    <a:pt x="507" y="300"/>
                    <a:pt x="510" y="304"/>
                  </a:cubicBezTo>
                  <a:cubicBezTo>
                    <a:pt x="514" y="308"/>
                    <a:pt x="522" y="304"/>
                    <a:pt x="528" y="305"/>
                  </a:cubicBezTo>
                  <a:cubicBezTo>
                    <a:pt x="535" y="305"/>
                    <a:pt x="535" y="307"/>
                    <a:pt x="536" y="303"/>
                  </a:cubicBezTo>
                  <a:cubicBezTo>
                    <a:pt x="537" y="300"/>
                    <a:pt x="544" y="301"/>
                    <a:pt x="548" y="302"/>
                  </a:cubicBezTo>
                  <a:cubicBezTo>
                    <a:pt x="553" y="303"/>
                    <a:pt x="552" y="310"/>
                    <a:pt x="558" y="311"/>
                  </a:cubicBezTo>
                  <a:cubicBezTo>
                    <a:pt x="563" y="311"/>
                    <a:pt x="559" y="317"/>
                    <a:pt x="562" y="321"/>
                  </a:cubicBezTo>
                  <a:cubicBezTo>
                    <a:pt x="566" y="325"/>
                    <a:pt x="577" y="323"/>
                    <a:pt x="581" y="327"/>
                  </a:cubicBezTo>
                  <a:cubicBezTo>
                    <a:pt x="586" y="331"/>
                    <a:pt x="604" y="340"/>
                    <a:pt x="606" y="337"/>
                  </a:cubicBezTo>
                  <a:cubicBezTo>
                    <a:pt x="609" y="333"/>
                    <a:pt x="591" y="317"/>
                    <a:pt x="585" y="315"/>
                  </a:cubicBezTo>
                  <a:cubicBezTo>
                    <a:pt x="580" y="314"/>
                    <a:pt x="591" y="312"/>
                    <a:pt x="597" y="317"/>
                  </a:cubicBezTo>
                  <a:cubicBezTo>
                    <a:pt x="604" y="323"/>
                    <a:pt x="614" y="325"/>
                    <a:pt x="619" y="319"/>
                  </a:cubicBezTo>
                  <a:cubicBezTo>
                    <a:pt x="624" y="312"/>
                    <a:pt x="615" y="314"/>
                    <a:pt x="615" y="310"/>
                  </a:cubicBezTo>
                  <a:cubicBezTo>
                    <a:pt x="615" y="305"/>
                    <a:pt x="612" y="298"/>
                    <a:pt x="607" y="298"/>
                  </a:cubicBezTo>
                  <a:cubicBezTo>
                    <a:pt x="602" y="298"/>
                    <a:pt x="589" y="288"/>
                    <a:pt x="594" y="286"/>
                  </a:cubicBezTo>
                  <a:cubicBezTo>
                    <a:pt x="598" y="284"/>
                    <a:pt x="592" y="281"/>
                    <a:pt x="596" y="277"/>
                  </a:cubicBezTo>
                  <a:cubicBezTo>
                    <a:pt x="599" y="273"/>
                    <a:pt x="603" y="281"/>
                    <a:pt x="607" y="281"/>
                  </a:cubicBezTo>
                  <a:close/>
                  <a:moveTo>
                    <a:pt x="532" y="264"/>
                  </a:moveTo>
                  <a:cubicBezTo>
                    <a:pt x="536" y="264"/>
                    <a:pt x="535" y="257"/>
                    <a:pt x="533" y="254"/>
                  </a:cubicBezTo>
                  <a:cubicBezTo>
                    <a:pt x="531" y="251"/>
                    <a:pt x="526" y="251"/>
                    <a:pt x="523" y="251"/>
                  </a:cubicBezTo>
                  <a:cubicBezTo>
                    <a:pt x="519" y="251"/>
                    <a:pt x="512" y="257"/>
                    <a:pt x="515" y="264"/>
                  </a:cubicBezTo>
                  <a:cubicBezTo>
                    <a:pt x="519" y="270"/>
                    <a:pt x="528" y="265"/>
                    <a:pt x="532" y="264"/>
                  </a:cubicBezTo>
                  <a:close/>
                  <a:moveTo>
                    <a:pt x="487" y="171"/>
                  </a:moveTo>
                  <a:cubicBezTo>
                    <a:pt x="485" y="176"/>
                    <a:pt x="492" y="176"/>
                    <a:pt x="492" y="181"/>
                  </a:cubicBezTo>
                  <a:cubicBezTo>
                    <a:pt x="493" y="187"/>
                    <a:pt x="499" y="189"/>
                    <a:pt x="504" y="185"/>
                  </a:cubicBezTo>
                  <a:cubicBezTo>
                    <a:pt x="509" y="182"/>
                    <a:pt x="524" y="186"/>
                    <a:pt x="524" y="182"/>
                  </a:cubicBezTo>
                  <a:cubicBezTo>
                    <a:pt x="524" y="178"/>
                    <a:pt x="509" y="171"/>
                    <a:pt x="503" y="172"/>
                  </a:cubicBezTo>
                  <a:cubicBezTo>
                    <a:pt x="498" y="173"/>
                    <a:pt x="489" y="167"/>
                    <a:pt x="487" y="171"/>
                  </a:cubicBezTo>
                  <a:close/>
                  <a:moveTo>
                    <a:pt x="621" y="475"/>
                  </a:moveTo>
                  <a:cubicBezTo>
                    <a:pt x="622" y="478"/>
                    <a:pt x="642" y="486"/>
                    <a:pt x="643" y="483"/>
                  </a:cubicBezTo>
                  <a:cubicBezTo>
                    <a:pt x="644" y="479"/>
                    <a:pt x="620" y="473"/>
                    <a:pt x="621" y="475"/>
                  </a:cubicBezTo>
                  <a:close/>
                  <a:moveTo>
                    <a:pt x="711" y="496"/>
                  </a:moveTo>
                  <a:cubicBezTo>
                    <a:pt x="710" y="499"/>
                    <a:pt x="708" y="494"/>
                    <a:pt x="711" y="492"/>
                  </a:cubicBezTo>
                  <a:cubicBezTo>
                    <a:pt x="714" y="490"/>
                    <a:pt x="711" y="489"/>
                    <a:pt x="708" y="490"/>
                  </a:cubicBezTo>
                  <a:cubicBezTo>
                    <a:pt x="705" y="492"/>
                    <a:pt x="706" y="484"/>
                    <a:pt x="708" y="482"/>
                  </a:cubicBezTo>
                  <a:cubicBezTo>
                    <a:pt x="711" y="481"/>
                    <a:pt x="702" y="478"/>
                    <a:pt x="702" y="481"/>
                  </a:cubicBezTo>
                  <a:cubicBezTo>
                    <a:pt x="702" y="483"/>
                    <a:pt x="695" y="482"/>
                    <a:pt x="695" y="479"/>
                  </a:cubicBezTo>
                  <a:cubicBezTo>
                    <a:pt x="694" y="477"/>
                    <a:pt x="689" y="476"/>
                    <a:pt x="691" y="474"/>
                  </a:cubicBezTo>
                  <a:cubicBezTo>
                    <a:pt x="693" y="473"/>
                    <a:pt x="686" y="472"/>
                    <a:pt x="685" y="475"/>
                  </a:cubicBezTo>
                  <a:cubicBezTo>
                    <a:pt x="684" y="478"/>
                    <a:pt x="682" y="473"/>
                    <a:pt x="686" y="469"/>
                  </a:cubicBezTo>
                  <a:cubicBezTo>
                    <a:pt x="689" y="465"/>
                    <a:pt x="688" y="462"/>
                    <a:pt x="691" y="460"/>
                  </a:cubicBezTo>
                  <a:cubicBezTo>
                    <a:pt x="695" y="458"/>
                    <a:pt x="691" y="456"/>
                    <a:pt x="687" y="457"/>
                  </a:cubicBezTo>
                  <a:cubicBezTo>
                    <a:pt x="684" y="459"/>
                    <a:pt x="674" y="472"/>
                    <a:pt x="674" y="475"/>
                  </a:cubicBezTo>
                  <a:cubicBezTo>
                    <a:pt x="674" y="479"/>
                    <a:pt x="674" y="483"/>
                    <a:pt x="671" y="483"/>
                  </a:cubicBezTo>
                  <a:cubicBezTo>
                    <a:pt x="667" y="483"/>
                    <a:pt x="664" y="486"/>
                    <a:pt x="666" y="488"/>
                  </a:cubicBezTo>
                  <a:cubicBezTo>
                    <a:pt x="669" y="490"/>
                    <a:pt x="659" y="495"/>
                    <a:pt x="664" y="498"/>
                  </a:cubicBezTo>
                  <a:cubicBezTo>
                    <a:pt x="667" y="499"/>
                    <a:pt x="672" y="497"/>
                    <a:pt x="676" y="497"/>
                  </a:cubicBezTo>
                  <a:cubicBezTo>
                    <a:pt x="681" y="498"/>
                    <a:pt x="684" y="498"/>
                    <a:pt x="688" y="495"/>
                  </a:cubicBezTo>
                  <a:cubicBezTo>
                    <a:pt x="691" y="493"/>
                    <a:pt x="691" y="498"/>
                    <a:pt x="695" y="497"/>
                  </a:cubicBezTo>
                  <a:cubicBezTo>
                    <a:pt x="699" y="497"/>
                    <a:pt x="693" y="500"/>
                    <a:pt x="693" y="503"/>
                  </a:cubicBezTo>
                  <a:cubicBezTo>
                    <a:pt x="693" y="506"/>
                    <a:pt x="697" y="502"/>
                    <a:pt x="700" y="500"/>
                  </a:cubicBezTo>
                  <a:cubicBezTo>
                    <a:pt x="703" y="499"/>
                    <a:pt x="706" y="500"/>
                    <a:pt x="705" y="502"/>
                  </a:cubicBezTo>
                  <a:cubicBezTo>
                    <a:pt x="704" y="505"/>
                    <a:pt x="713" y="507"/>
                    <a:pt x="715" y="503"/>
                  </a:cubicBezTo>
                  <a:cubicBezTo>
                    <a:pt x="717" y="500"/>
                    <a:pt x="713" y="494"/>
                    <a:pt x="711" y="496"/>
                  </a:cubicBezTo>
                  <a:close/>
                  <a:moveTo>
                    <a:pt x="67" y="431"/>
                  </a:moveTo>
                  <a:cubicBezTo>
                    <a:pt x="60" y="434"/>
                    <a:pt x="76" y="450"/>
                    <a:pt x="79" y="448"/>
                  </a:cubicBezTo>
                  <a:cubicBezTo>
                    <a:pt x="81" y="447"/>
                    <a:pt x="75" y="440"/>
                    <a:pt x="75" y="436"/>
                  </a:cubicBezTo>
                  <a:cubicBezTo>
                    <a:pt x="75" y="432"/>
                    <a:pt x="73" y="427"/>
                    <a:pt x="67" y="431"/>
                  </a:cubicBezTo>
                  <a:close/>
                  <a:moveTo>
                    <a:pt x="655" y="512"/>
                  </a:moveTo>
                  <a:cubicBezTo>
                    <a:pt x="652" y="512"/>
                    <a:pt x="654" y="509"/>
                    <a:pt x="654" y="507"/>
                  </a:cubicBezTo>
                  <a:cubicBezTo>
                    <a:pt x="655" y="505"/>
                    <a:pt x="649" y="507"/>
                    <a:pt x="649" y="510"/>
                  </a:cubicBezTo>
                  <a:cubicBezTo>
                    <a:pt x="649" y="512"/>
                    <a:pt x="645" y="513"/>
                    <a:pt x="645" y="514"/>
                  </a:cubicBezTo>
                  <a:cubicBezTo>
                    <a:pt x="645" y="519"/>
                    <a:pt x="644" y="516"/>
                    <a:pt x="641" y="518"/>
                  </a:cubicBezTo>
                  <a:cubicBezTo>
                    <a:pt x="638" y="519"/>
                    <a:pt x="627" y="518"/>
                    <a:pt x="627" y="515"/>
                  </a:cubicBezTo>
                  <a:cubicBezTo>
                    <a:pt x="627" y="513"/>
                    <a:pt x="619" y="512"/>
                    <a:pt x="618" y="508"/>
                  </a:cubicBezTo>
                  <a:cubicBezTo>
                    <a:pt x="618" y="505"/>
                    <a:pt x="614" y="504"/>
                    <a:pt x="617" y="500"/>
                  </a:cubicBezTo>
                  <a:cubicBezTo>
                    <a:pt x="620" y="496"/>
                    <a:pt x="617" y="494"/>
                    <a:pt x="614" y="497"/>
                  </a:cubicBezTo>
                  <a:cubicBezTo>
                    <a:pt x="611" y="500"/>
                    <a:pt x="609" y="496"/>
                    <a:pt x="613" y="494"/>
                  </a:cubicBezTo>
                  <a:cubicBezTo>
                    <a:pt x="617" y="493"/>
                    <a:pt x="625" y="491"/>
                    <a:pt x="621" y="484"/>
                  </a:cubicBezTo>
                  <a:cubicBezTo>
                    <a:pt x="617" y="477"/>
                    <a:pt x="592" y="486"/>
                    <a:pt x="586" y="489"/>
                  </a:cubicBezTo>
                  <a:cubicBezTo>
                    <a:pt x="580" y="493"/>
                    <a:pt x="572" y="504"/>
                    <a:pt x="569" y="504"/>
                  </a:cubicBezTo>
                  <a:cubicBezTo>
                    <a:pt x="565" y="504"/>
                    <a:pt x="574" y="498"/>
                    <a:pt x="576" y="496"/>
                  </a:cubicBezTo>
                  <a:cubicBezTo>
                    <a:pt x="577" y="494"/>
                    <a:pt x="576" y="491"/>
                    <a:pt x="577" y="492"/>
                  </a:cubicBezTo>
                  <a:cubicBezTo>
                    <a:pt x="579" y="493"/>
                    <a:pt x="585" y="485"/>
                    <a:pt x="589" y="482"/>
                  </a:cubicBezTo>
                  <a:cubicBezTo>
                    <a:pt x="592" y="479"/>
                    <a:pt x="597" y="482"/>
                    <a:pt x="597" y="479"/>
                  </a:cubicBezTo>
                  <a:cubicBezTo>
                    <a:pt x="598" y="477"/>
                    <a:pt x="599" y="475"/>
                    <a:pt x="603" y="472"/>
                  </a:cubicBezTo>
                  <a:cubicBezTo>
                    <a:pt x="607" y="469"/>
                    <a:pt x="649" y="470"/>
                    <a:pt x="653" y="470"/>
                  </a:cubicBezTo>
                  <a:cubicBezTo>
                    <a:pt x="657" y="470"/>
                    <a:pt x="665" y="464"/>
                    <a:pt x="668" y="461"/>
                  </a:cubicBezTo>
                  <a:cubicBezTo>
                    <a:pt x="670" y="457"/>
                    <a:pt x="673" y="457"/>
                    <a:pt x="679" y="458"/>
                  </a:cubicBezTo>
                  <a:cubicBezTo>
                    <a:pt x="685" y="458"/>
                    <a:pt x="687" y="453"/>
                    <a:pt x="690" y="451"/>
                  </a:cubicBezTo>
                  <a:cubicBezTo>
                    <a:pt x="693" y="449"/>
                    <a:pt x="692" y="448"/>
                    <a:pt x="689" y="447"/>
                  </a:cubicBezTo>
                  <a:cubicBezTo>
                    <a:pt x="687" y="447"/>
                    <a:pt x="685" y="445"/>
                    <a:pt x="687" y="445"/>
                  </a:cubicBezTo>
                  <a:cubicBezTo>
                    <a:pt x="689" y="445"/>
                    <a:pt x="691" y="443"/>
                    <a:pt x="692" y="440"/>
                  </a:cubicBezTo>
                  <a:cubicBezTo>
                    <a:pt x="693" y="437"/>
                    <a:pt x="691" y="438"/>
                    <a:pt x="688" y="434"/>
                  </a:cubicBezTo>
                  <a:cubicBezTo>
                    <a:pt x="684" y="430"/>
                    <a:pt x="682" y="435"/>
                    <a:pt x="679" y="435"/>
                  </a:cubicBezTo>
                  <a:cubicBezTo>
                    <a:pt x="676" y="435"/>
                    <a:pt x="681" y="430"/>
                    <a:pt x="678" y="429"/>
                  </a:cubicBezTo>
                  <a:cubicBezTo>
                    <a:pt x="676" y="427"/>
                    <a:pt x="670" y="428"/>
                    <a:pt x="666" y="432"/>
                  </a:cubicBezTo>
                  <a:cubicBezTo>
                    <a:pt x="662" y="435"/>
                    <a:pt x="662" y="432"/>
                    <a:pt x="658" y="435"/>
                  </a:cubicBezTo>
                  <a:cubicBezTo>
                    <a:pt x="655" y="439"/>
                    <a:pt x="655" y="433"/>
                    <a:pt x="656" y="432"/>
                  </a:cubicBezTo>
                  <a:cubicBezTo>
                    <a:pt x="658" y="430"/>
                    <a:pt x="659" y="432"/>
                    <a:pt x="661" y="430"/>
                  </a:cubicBezTo>
                  <a:cubicBezTo>
                    <a:pt x="663" y="428"/>
                    <a:pt x="664" y="430"/>
                    <a:pt x="668" y="427"/>
                  </a:cubicBezTo>
                  <a:cubicBezTo>
                    <a:pt x="672" y="425"/>
                    <a:pt x="676" y="426"/>
                    <a:pt x="677" y="424"/>
                  </a:cubicBezTo>
                  <a:cubicBezTo>
                    <a:pt x="678" y="422"/>
                    <a:pt x="675" y="419"/>
                    <a:pt x="671" y="420"/>
                  </a:cubicBezTo>
                  <a:cubicBezTo>
                    <a:pt x="667" y="421"/>
                    <a:pt x="665" y="415"/>
                    <a:pt x="662" y="417"/>
                  </a:cubicBezTo>
                  <a:cubicBezTo>
                    <a:pt x="660" y="418"/>
                    <a:pt x="660" y="414"/>
                    <a:pt x="657" y="416"/>
                  </a:cubicBezTo>
                  <a:cubicBezTo>
                    <a:pt x="655" y="417"/>
                    <a:pt x="653" y="415"/>
                    <a:pt x="652" y="412"/>
                  </a:cubicBezTo>
                  <a:cubicBezTo>
                    <a:pt x="650" y="408"/>
                    <a:pt x="643" y="403"/>
                    <a:pt x="638" y="401"/>
                  </a:cubicBezTo>
                  <a:cubicBezTo>
                    <a:pt x="633" y="400"/>
                    <a:pt x="637" y="397"/>
                    <a:pt x="639" y="399"/>
                  </a:cubicBezTo>
                  <a:cubicBezTo>
                    <a:pt x="642" y="401"/>
                    <a:pt x="644" y="397"/>
                    <a:pt x="645" y="396"/>
                  </a:cubicBezTo>
                  <a:cubicBezTo>
                    <a:pt x="647" y="394"/>
                    <a:pt x="644" y="392"/>
                    <a:pt x="642" y="392"/>
                  </a:cubicBezTo>
                  <a:cubicBezTo>
                    <a:pt x="641" y="392"/>
                    <a:pt x="641" y="390"/>
                    <a:pt x="641" y="388"/>
                  </a:cubicBezTo>
                  <a:cubicBezTo>
                    <a:pt x="642" y="386"/>
                    <a:pt x="636" y="384"/>
                    <a:pt x="636" y="382"/>
                  </a:cubicBezTo>
                  <a:cubicBezTo>
                    <a:pt x="636" y="380"/>
                    <a:pt x="633" y="379"/>
                    <a:pt x="633" y="377"/>
                  </a:cubicBezTo>
                  <a:cubicBezTo>
                    <a:pt x="633" y="376"/>
                    <a:pt x="630" y="373"/>
                    <a:pt x="630" y="371"/>
                  </a:cubicBezTo>
                  <a:cubicBezTo>
                    <a:pt x="630" y="369"/>
                    <a:pt x="625" y="365"/>
                    <a:pt x="624" y="362"/>
                  </a:cubicBezTo>
                  <a:cubicBezTo>
                    <a:pt x="624" y="360"/>
                    <a:pt x="621" y="358"/>
                    <a:pt x="620" y="355"/>
                  </a:cubicBezTo>
                  <a:cubicBezTo>
                    <a:pt x="619" y="352"/>
                    <a:pt x="618" y="353"/>
                    <a:pt x="617" y="358"/>
                  </a:cubicBezTo>
                  <a:cubicBezTo>
                    <a:pt x="616" y="362"/>
                    <a:pt x="612" y="362"/>
                    <a:pt x="613" y="363"/>
                  </a:cubicBezTo>
                  <a:cubicBezTo>
                    <a:pt x="615" y="366"/>
                    <a:pt x="614" y="366"/>
                    <a:pt x="612" y="368"/>
                  </a:cubicBezTo>
                  <a:cubicBezTo>
                    <a:pt x="610" y="370"/>
                    <a:pt x="613" y="372"/>
                    <a:pt x="610" y="372"/>
                  </a:cubicBezTo>
                  <a:cubicBezTo>
                    <a:pt x="608" y="372"/>
                    <a:pt x="609" y="378"/>
                    <a:pt x="607" y="376"/>
                  </a:cubicBezTo>
                  <a:cubicBezTo>
                    <a:pt x="606" y="373"/>
                    <a:pt x="603" y="374"/>
                    <a:pt x="603" y="376"/>
                  </a:cubicBezTo>
                  <a:cubicBezTo>
                    <a:pt x="603" y="379"/>
                    <a:pt x="597" y="381"/>
                    <a:pt x="595" y="381"/>
                  </a:cubicBezTo>
                  <a:cubicBezTo>
                    <a:pt x="592" y="381"/>
                    <a:pt x="592" y="376"/>
                    <a:pt x="590" y="377"/>
                  </a:cubicBezTo>
                  <a:cubicBezTo>
                    <a:pt x="588" y="379"/>
                    <a:pt x="589" y="373"/>
                    <a:pt x="586" y="373"/>
                  </a:cubicBezTo>
                  <a:cubicBezTo>
                    <a:pt x="583" y="374"/>
                    <a:pt x="581" y="373"/>
                    <a:pt x="581" y="371"/>
                  </a:cubicBezTo>
                  <a:cubicBezTo>
                    <a:pt x="582" y="368"/>
                    <a:pt x="576" y="367"/>
                    <a:pt x="578" y="365"/>
                  </a:cubicBezTo>
                  <a:cubicBezTo>
                    <a:pt x="580" y="363"/>
                    <a:pt x="578" y="361"/>
                    <a:pt x="577" y="356"/>
                  </a:cubicBezTo>
                  <a:cubicBezTo>
                    <a:pt x="577" y="351"/>
                    <a:pt x="580" y="351"/>
                    <a:pt x="580" y="349"/>
                  </a:cubicBezTo>
                  <a:cubicBezTo>
                    <a:pt x="580" y="347"/>
                    <a:pt x="578" y="347"/>
                    <a:pt x="576" y="349"/>
                  </a:cubicBezTo>
                  <a:cubicBezTo>
                    <a:pt x="574" y="350"/>
                    <a:pt x="574" y="347"/>
                    <a:pt x="571" y="347"/>
                  </a:cubicBezTo>
                  <a:cubicBezTo>
                    <a:pt x="569" y="347"/>
                    <a:pt x="562" y="347"/>
                    <a:pt x="562" y="344"/>
                  </a:cubicBezTo>
                  <a:cubicBezTo>
                    <a:pt x="561" y="340"/>
                    <a:pt x="559" y="342"/>
                    <a:pt x="558" y="339"/>
                  </a:cubicBezTo>
                  <a:cubicBezTo>
                    <a:pt x="557" y="336"/>
                    <a:pt x="554" y="338"/>
                    <a:pt x="554" y="336"/>
                  </a:cubicBezTo>
                  <a:cubicBezTo>
                    <a:pt x="554" y="334"/>
                    <a:pt x="553" y="333"/>
                    <a:pt x="551" y="333"/>
                  </a:cubicBezTo>
                  <a:cubicBezTo>
                    <a:pt x="548" y="333"/>
                    <a:pt x="548" y="330"/>
                    <a:pt x="545" y="330"/>
                  </a:cubicBezTo>
                  <a:cubicBezTo>
                    <a:pt x="542" y="330"/>
                    <a:pt x="538" y="332"/>
                    <a:pt x="537" y="333"/>
                  </a:cubicBezTo>
                  <a:cubicBezTo>
                    <a:pt x="535" y="333"/>
                    <a:pt x="531" y="330"/>
                    <a:pt x="530" y="331"/>
                  </a:cubicBezTo>
                  <a:cubicBezTo>
                    <a:pt x="528" y="333"/>
                    <a:pt x="528" y="331"/>
                    <a:pt x="523" y="329"/>
                  </a:cubicBezTo>
                  <a:cubicBezTo>
                    <a:pt x="519" y="328"/>
                    <a:pt x="513" y="328"/>
                    <a:pt x="512" y="329"/>
                  </a:cubicBezTo>
                  <a:cubicBezTo>
                    <a:pt x="512" y="331"/>
                    <a:pt x="508" y="331"/>
                    <a:pt x="509" y="335"/>
                  </a:cubicBezTo>
                  <a:cubicBezTo>
                    <a:pt x="510" y="339"/>
                    <a:pt x="513" y="338"/>
                    <a:pt x="514" y="341"/>
                  </a:cubicBezTo>
                  <a:cubicBezTo>
                    <a:pt x="515" y="343"/>
                    <a:pt x="512" y="342"/>
                    <a:pt x="512" y="345"/>
                  </a:cubicBezTo>
                  <a:cubicBezTo>
                    <a:pt x="512" y="347"/>
                    <a:pt x="510" y="347"/>
                    <a:pt x="510" y="348"/>
                  </a:cubicBezTo>
                  <a:cubicBezTo>
                    <a:pt x="510" y="350"/>
                    <a:pt x="511" y="350"/>
                    <a:pt x="512" y="353"/>
                  </a:cubicBezTo>
                  <a:cubicBezTo>
                    <a:pt x="513" y="356"/>
                    <a:pt x="515" y="356"/>
                    <a:pt x="515" y="360"/>
                  </a:cubicBezTo>
                  <a:cubicBezTo>
                    <a:pt x="516" y="364"/>
                    <a:pt x="514" y="364"/>
                    <a:pt x="512" y="364"/>
                  </a:cubicBezTo>
                  <a:cubicBezTo>
                    <a:pt x="510" y="365"/>
                    <a:pt x="512" y="367"/>
                    <a:pt x="510" y="370"/>
                  </a:cubicBezTo>
                  <a:cubicBezTo>
                    <a:pt x="507" y="372"/>
                    <a:pt x="505" y="376"/>
                    <a:pt x="507" y="377"/>
                  </a:cubicBezTo>
                  <a:cubicBezTo>
                    <a:pt x="509" y="379"/>
                    <a:pt x="516" y="382"/>
                    <a:pt x="519" y="387"/>
                  </a:cubicBezTo>
                  <a:cubicBezTo>
                    <a:pt x="522" y="392"/>
                    <a:pt x="522" y="399"/>
                    <a:pt x="521" y="405"/>
                  </a:cubicBezTo>
                  <a:cubicBezTo>
                    <a:pt x="520" y="410"/>
                    <a:pt x="514" y="411"/>
                    <a:pt x="510" y="416"/>
                  </a:cubicBezTo>
                  <a:cubicBezTo>
                    <a:pt x="505" y="420"/>
                    <a:pt x="501" y="420"/>
                    <a:pt x="498" y="420"/>
                  </a:cubicBezTo>
                  <a:cubicBezTo>
                    <a:pt x="496" y="420"/>
                    <a:pt x="498" y="424"/>
                    <a:pt x="501" y="428"/>
                  </a:cubicBezTo>
                  <a:cubicBezTo>
                    <a:pt x="504" y="431"/>
                    <a:pt x="501" y="432"/>
                    <a:pt x="503" y="436"/>
                  </a:cubicBezTo>
                  <a:cubicBezTo>
                    <a:pt x="504" y="439"/>
                    <a:pt x="503" y="442"/>
                    <a:pt x="505" y="445"/>
                  </a:cubicBezTo>
                  <a:cubicBezTo>
                    <a:pt x="507" y="449"/>
                    <a:pt x="506" y="450"/>
                    <a:pt x="503" y="452"/>
                  </a:cubicBezTo>
                  <a:cubicBezTo>
                    <a:pt x="501" y="455"/>
                    <a:pt x="504" y="453"/>
                    <a:pt x="505" y="456"/>
                  </a:cubicBezTo>
                  <a:cubicBezTo>
                    <a:pt x="505" y="459"/>
                    <a:pt x="503" y="458"/>
                    <a:pt x="501" y="456"/>
                  </a:cubicBezTo>
                  <a:cubicBezTo>
                    <a:pt x="499" y="454"/>
                    <a:pt x="497" y="459"/>
                    <a:pt x="497" y="461"/>
                  </a:cubicBezTo>
                  <a:cubicBezTo>
                    <a:pt x="497" y="463"/>
                    <a:pt x="491" y="458"/>
                    <a:pt x="490" y="458"/>
                  </a:cubicBezTo>
                  <a:cubicBezTo>
                    <a:pt x="488" y="459"/>
                    <a:pt x="490" y="455"/>
                    <a:pt x="487" y="453"/>
                  </a:cubicBezTo>
                  <a:cubicBezTo>
                    <a:pt x="484" y="450"/>
                    <a:pt x="481" y="450"/>
                    <a:pt x="481" y="447"/>
                  </a:cubicBezTo>
                  <a:cubicBezTo>
                    <a:pt x="481" y="445"/>
                    <a:pt x="476" y="443"/>
                    <a:pt x="476" y="440"/>
                  </a:cubicBezTo>
                  <a:cubicBezTo>
                    <a:pt x="476" y="437"/>
                    <a:pt x="476" y="430"/>
                    <a:pt x="475" y="428"/>
                  </a:cubicBezTo>
                  <a:cubicBezTo>
                    <a:pt x="474" y="426"/>
                    <a:pt x="475" y="423"/>
                    <a:pt x="476" y="422"/>
                  </a:cubicBezTo>
                  <a:cubicBezTo>
                    <a:pt x="477" y="420"/>
                    <a:pt x="475" y="417"/>
                    <a:pt x="472" y="417"/>
                  </a:cubicBezTo>
                  <a:cubicBezTo>
                    <a:pt x="468" y="417"/>
                    <a:pt x="464" y="415"/>
                    <a:pt x="459" y="416"/>
                  </a:cubicBezTo>
                  <a:cubicBezTo>
                    <a:pt x="455" y="416"/>
                    <a:pt x="452" y="415"/>
                    <a:pt x="451" y="414"/>
                  </a:cubicBezTo>
                  <a:cubicBezTo>
                    <a:pt x="450" y="413"/>
                    <a:pt x="446" y="410"/>
                    <a:pt x="440" y="409"/>
                  </a:cubicBezTo>
                  <a:cubicBezTo>
                    <a:pt x="434" y="407"/>
                    <a:pt x="432" y="405"/>
                    <a:pt x="431" y="403"/>
                  </a:cubicBezTo>
                  <a:cubicBezTo>
                    <a:pt x="431" y="401"/>
                    <a:pt x="425" y="400"/>
                    <a:pt x="424" y="399"/>
                  </a:cubicBezTo>
                  <a:cubicBezTo>
                    <a:pt x="423" y="397"/>
                    <a:pt x="418" y="396"/>
                    <a:pt x="415" y="396"/>
                  </a:cubicBezTo>
                  <a:cubicBezTo>
                    <a:pt x="413" y="397"/>
                    <a:pt x="408" y="392"/>
                    <a:pt x="405" y="392"/>
                  </a:cubicBezTo>
                  <a:cubicBezTo>
                    <a:pt x="401" y="392"/>
                    <a:pt x="394" y="395"/>
                    <a:pt x="393" y="396"/>
                  </a:cubicBezTo>
                  <a:cubicBezTo>
                    <a:pt x="391" y="396"/>
                    <a:pt x="393" y="393"/>
                    <a:pt x="394" y="392"/>
                  </a:cubicBezTo>
                  <a:cubicBezTo>
                    <a:pt x="395" y="390"/>
                    <a:pt x="391" y="385"/>
                    <a:pt x="390" y="382"/>
                  </a:cubicBezTo>
                  <a:cubicBezTo>
                    <a:pt x="389" y="378"/>
                    <a:pt x="388" y="374"/>
                    <a:pt x="384" y="375"/>
                  </a:cubicBezTo>
                  <a:cubicBezTo>
                    <a:pt x="381" y="375"/>
                    <a:pt x="376" y="373"/>
                    <a:pt x="375" y="372"/>
                  </a:cubicBezTo>
                  <a:cubicBezTo>
                    <a:pt x="374" y="372"/>
                    <a:pt x="374" y="362"/>
                    <a:pt x="375" y="357"/>
                  </a:cubicBezTo>
                  <a:cubicBezTo>
                    <a:pt x="376" y="353"/>
                    <a:pt x="381" y="347"/>
                    <a:pt x="381" y="344"/>
                  </a:cubicBezTo>
                  <a:cubicBezTo>
                    <a:pt x="381" y="341"/>
                    <a:pt x="384" y="340"/>
                    <a:pt x="386" y="339"/>
                  </a:cubicBezTo>
                  <a:cubicBezTo>
                    <a:pt x="389" y="339"/>
                    <a:pt x="387" y="333"/>
                    <a:pt x="390" y="333"/>
                  </a:cubicBezTo>
                  <a:cubicBezTo>
                    <a:pt x="392" y="333"/>
                    <a:pt x="392" y="332"/>
                    <a:pt x="393" y="329"/>
                  </a:cubicBezTo>
                  <a:cubicBezTo>
                    <a:pt x="393" y="327"/>
                    <a:pt x="397" y="329"/>
                    <a:pt x="395" y="327"/>
                  </a:cubicBezTo>
                  <a:cubicBezTo>
                    <a:pt x="393" y="325"/>
                    <a:pt x="395" y="325"/>
                    <a:pt x="399" y="325"/>
                  </a:cubicBezTo>
                  <a:cubicBezTo>
                    <a:pt x="403" y="325"/>
                    <a:pt x="409" y="323"/>
                    <a:pt x="408" y="319"/>
                  </a:cubicBezTo>
                  <a:cubicBezTo>
                    <a:pt x="407" y="315"/>
                    <a:pt x="396" y="318"/>
                    <a:pt x="396" y="315"/>
                  </a:cubicBezTo>
                  <a:cubicBezTo>
                    <a:pt x="396" y="311"/>
                    <a:pt x="383" y="311"/>
                    <a:pt x="384" y="309"/>
                  </a:cubicBezTo>
                  <a:cubicBezTo>
                    <a:pt x="385" y="307"/>
                    <a:pt x="397" y="311"/>
                    <a:pt x="402" y="312"/>
                  </a:cubicBezTo>
                  <a:cubicBezTo>
                    <a:pt x="406" y="314"/>
                    <a:pt x="408" y="314"/>
                    <a:pt x="411" y="314"/>
                  </a:cubicBezTo>
                  <a:cubicBezTo>
                    <a:pt x="415" y="314"/>
                    <a:pt x="413" y="309"/>
                    <a:pt x="413" y="307"/>
                  </a:cubicBezTo>
                  <a:cubicBezTo>
                    <a:pt x="414" y="305"/>
                    <a:pt x="421" y="310"/>
                    <a:pt x="425" y="309"/>
                  </a:cubicBezTo>
                  <a:cubicBezTo>
                    <a:pt x="429" y="308"/>
                    <a:pt x="433" y="299"/>
                    <a:pt x="437" y="297"/>
                  </a:cubicBezTo>
                  <a:cubicBezTo>
                    <a:pt x="440" y="295"/>
                    <a:pt x="437" y="293"/>
                    <a:pt x="431" y="293"/>
                  </a:cubicBezTo>
                  <a:cubicBezTo>
                    <a:pt x="424" y="294"/>
                    <a:pt x="420" y="291"/>
                    <a:pt x="417" y="288"/>
                  </a:cubicBezTo>
                  <a:cubicBezTo>
                    <a:pt x="413" y="286"/>
                    <a:pt x="413" y="284"/>
                    <a:pt x="417" y="284"/>
                  </a:cubicBezTo>
                  <a:cubicBezTo>
                    <a:pt x="421" y="284"/>
                    <a:pt x="430" y="292"/>
                    <a:pt x="433" y="292"/>
                  </a:cubicBezTo>
                  <a:cubicBezTo>
                    <a:pt x="437" y="292"/>
                    <a:pt x="442" y="285"/>
                    <a:pt x="445" y="283"/>
                  </a:cubicBezTo>
                  <a:cubicBezTo>
                    <a:pt x="448" y="281"/>
                    <a:pt x="443" y="280"/>
                    <a:pt x="441" y="278"/>
                  </a:cubicBezTo>
                  <a:cubicBezTo>
                    <a:pt x="439" y="277"/>
                    <a:pt x="444" y="276"/>
                    <a:pt x="447" y="276"/>
                  </a:cubicBezTo>
                  <a:cubicBezTo>
                    <a:pt x="450" y="276"/>
                    <a:pt x="451" y="278"/>
                    <a:pt x="452" y="280"/>
                  </a:cubicBezTo>
                  <a:cubicBezTo>
                    <a:pt x="453" y="281"/>
                    <a:pt x="458" y="279"/>
                    <a:pt x="461" y="279"/>
                  </a:cubicBezTo>
                  <a:cubicBezTo>
                    <a:pt x="463" y="279"/>
                    <a:pt x="460" y="275"/>
                    <a:pt x="456" y="273"/>
                  </a:cubicBezTo>
                  <a:cubicBezTo>
                    <a:pt x="452" y="271"/>
                    <a:pt x="456" y="268"/>
                    <a:pt x="458" y="271"/>
                  </a:cubicBezTo>
                  <a:cubicBezTo>
                    <a:pt x="459" y="273"/>
                    <a:pt x="462" y="273"/>
                    <a:pt x="463" y="276"/>
                  </a:cubicBezTo>
                  <a:cubicBezTo>
                    <a:pt x="465" y="280"/>
                    <a:pt x="467" y="277"/>
                    <a:pt x="470" y="276"/>
                  </a:cubicBezTo>
                  <a:cubicBezTo>
                    <a:pt x="474" y="275"/>
                    <a:pt x="475" y="272"/>
                    <a:pt x="477" y="270"/>
                  </a:cubicBezTo>
                  <a:cubicBezTo>
                    <a:pt x="479" y="268"/>
                    <a:pt x="480" y="271"/>
                    <a:pt x="482" y="267"/>
                  </a:cubicBezTo>
                  <a:cubicBezTo>
                    <a:pt x="484" y="264"/>
                    <a:pt x="481" y="261"/>
                    <a:pt x="478" y="259"/>
                  </a:cubicBezTo>
                  <a:cubicBezTo>
                    <a:pt x="475" y="256"/>
                    <a:pt x="478" y="254"/>
                    <a:pt x="475" y="253"/>
                  </a:cubicBezTo>
                  <a:cubicBezTo>
                    <a:pt x="473" y="251"/>
                    <a:pt x="472" y="249"/>
                    <a:pt x="476" y="249"/>
                  </a:cubicBezTo>
                  <a:cubicBezTo>
                    <a:pt x="479" y="250"/>
                    <a:pt x="482" y="249"/>
                    <a:pt x="484" y="247"/>
                  </a:cubicBezTo>
                  <a:cubicBezTo>
                    <a:pt x="485" y="244"/>
                    <a:pt x="478" y="244"/>
                    <a:pt x="482" y="242"/>
                  </a:cubicBezTo>
                  <a:cubicBezTo>
                    <a:pt x="485" y="240"/>
                    <a:pt x="482" y="238"/>
                    <a:pt x="479" y="238"/>
                  </a:cubicBezTo>
                  <a:cubicBezTo>
                    <a:pt x="476" y="238"/>
                    <a:pt x="473" y="237"/>
                    <a:pt x="473" y="234"/>
                  </a:cubicBezTo>
                  <a:cubicBezTo>
                    <a:pt x="473" y="231"/>
                    <a:pt x="467" y="233"/>
                    <a:pt x="464" y="231"/>
                  </a:cubicBezTo>
                  <a:cubicBezTo>
                    <a:pt x="460" y="230"/>
                    <a:pt x="453" y="230"/>
                    <a:pt x="451" y="230"/>
                  </a:cubicBezTo>
                  <a:cubicBezTo>
                    <a:pt x="449" y="231"/>
                    <a:pt x="449" y="238"/>
                    <a:pt x="452" y="238"/>
                  </a:cubicBezTo>
                  <a:cubicBezTo>
                    <a:pt x="454" y="238"/>
                    <a:pt x="457" y="241"/>
                    <a:pt x="454" y="242"/>
                  </a:cubicBezTo>
                  <a:cubicBezTo>
                    <a:pt x="452" y="243"/>
                    <a:pt x="455" y="246"/>
                    <a:pt x="453" y="245"/>
                  </a:cubicBezTo>
                  <a:cubicBezTo>
                    <a:pt x="451" y="245"/>
                    <a:pt x="448" y="244"/>
                    <a:pt x="448" y="249"/>
                  </a:cubicBezTo>
                  <a:cubicBezTo>
                    <a:pt x="447" y="254"/>
                    <a:pt x="447" y="255"/>
                    <a:pt x="444" y="257"/>
                  </a:cubicBezTo>
                  <a:cubicBezTo>
                    <a:pt x="441" y="259"/>
                    <a:pt x="443" y="252"/>
                    <a:pt x="440" y="252"/>
                  </a:cubicBezTo>
                  <a:cubicBezTo>
                    <a:pt x="437" y="252"/>
                    <a:pt x="437" y="258"/>
                    <a:pt x="439" y="258"/>
                  </a:cubicBezTo>
                  <a:cubicBezTo>
                    <a:pt x="441" y="259"/>
                    <a:pt x="442" y="261"/>
                    <a:pt x="442" y="263"/>
                  </a:cubicBezTo>
                  <a:cubicBezTo>
                    <a:pt x="443" y="266"/>
                    <a:pt x="438" y="264"/>
                    <a:pt x="436" y="267"/>
                  </a:cubicBezTo>
                  <a:cubicBezTo>
                    <a:pt x="435" y="270"/>
                    <a:pt x="434" y="266"/>
                    <a:pt x="432" y="264"/>
                  </a:cubicBezTo>
                  <a:cubicBezTo>
                    <a:pt x="429" y="262"/>
                    <a:pt x="426" y="258"/>
                    <a:pt x="427" y="255"/>
                  </a:cubicBezTo>
                  <a:cubicBezTo>
                    <a:pt x="427" y="253"/>
                    <a:pt x="428" y="252"/>
                    <a:pt x="430" y="252"/>
                  </a:cubicBezTo>
                  <a:cubicBezTo>
                    <a:pt x="432" y="251"/>
                    <a:pt x="430" y="250"/>
                    <a:pt x="430" y="246"/>
                  </a:cubicBezTo>
                  <a:cubicBezTo>
                    <a:pt x="430" y="243"/>
                    <a:pt x="427" y="244"/>
                    <a:pt x="424" y="241"/>
                  </a:cubicBezTo>
                  <a:cubicBezTo>
                    <a:pt x="422" y="237"/>
                    <a:pt x="419" y="237"/>
                    <a:pt x="417" y="239"/>
                  </a:cubicBezTo>
                  <a:cubicBezTo>
                    <a:pt x="415" y="241"/>
                    <a:pt x="416" y="244"/>
                    <a:pt x="414" y="245"/>
                  </a:cubicBezTo>
                  <a:cubicBezTo>
                    <a:pt x="411" y="246"/>
                    <a:pt x="413" y="251"/>
                    <a:pt x="410" y="251"/>
                  </a:cubicBezTo>
                  <a:cubicBezTo>
                    <a:pt x="408" y="252"/>
                    <a:pt x="409" y="242"/>
                    <a:pt x="408" y="242"/>
                  </a:cubicBezTo>
                  <a:cubicBezTo>
                    <a:pt x="406" y="241"/>
                    <a:pt x="406" y="239"/>
                    <a:pt x="409" y="238"/>
                  </a:cubicBezTo>
                  <a:cubicBezTo>
                    <a:pt x="411" y="238"/>
                    <a:pt x="413" y="235"/>
                    <a:pt x="411" y="235"/>
                  </a:cubicBezTo>
                  <a:cubicBezTo>
                    <a:pt x="408" y="235"/>
                    <a:pt x="404" y="232"/>
                    <a:pt x="403" y="232"/>
                  </a:cubicBezTo>
                  <a:cubicBezTo>
                    <a:pt x="401" y="231"/>
                    <a:pt x="398" y="235"/>
                    <a:pt x="397" y="233"/>
                  </a:cubicBezTo>
                  <a:cubicBezTo>
                    <a:pt x="395" y="232"/>
                    <a:pt x="397" y="228"/>
                    <a:pt x="397" y="226"/>
                  </a:cubicBezTo>
                  <a:cubicBezTo>
                    <a:pt x="397" y="224"/>
                    <a:pt x="400" y="227"/>
                    <a:pt x="402" y="225"/>
                  </a:cubicBezTo>
                  <a:cubicBezTo>
                    <a:pt x="403" y="222"/>
                    <a:pt x="397" y="222"/>
                    <a:pt x="397" y="220"/>
                  </a:cubicBezTo>
                  <a:cubicBezTo>
                    <a:pt x="397" y="217"/>
                    <a:pt x="391" y="216"/>
                    <a:pt x="390" y="215"/>
                  </a:cubicBezTo>
                  <a:cubicBezTo>
                    <a:pt x="388" y="214"/>
                    <a:pt x="391" y="210"/>
                    <a:pt x="390" y="208"/>
                  </a:cubicBezTo>
                  <a:cubicBezTo>
                    <a:pt x="389" y="206"/>
                    <a:pt x="382" y="201"/>
                    <a:pt x="380" y="201"/>
                  </a:cubicBezTo>
                  <a:cubicBezTo>
                    <a:pt x="377" y="202"/>
                    <a:pt x="376" y="197"/>
                    <a:pt x="378" y="198"/>
                  </a:cubicBezTo>
                  <a:cubicBezTo>
                    <a:pt x="379" y="198"/>
                    <a:pt x="380" y="197"/>
                    <a:pt x="383" y="193"/>
                  </a:cubicBezTo>
                  <a:cubicBezTo>
                    <a:pt x="386" y="190"/>
                    <a:pt x="387" y="189"/>
                    <a:pt x="385" y="188"/>
                  </a:cubicBezTo>
                  <a:cubicBezTo>
                    <a:pt x="383" y="187"/>
                    <a:pt x="381" y="185"/>
                    <a:pt x="385" y="185"/>
                  </a:cubicBezTo>
                  <a:cubicBezTo>
                    <a:pt x="389" y="186"/>
                    <a:pt x="396" y="188"/>
                    <a:pt x="398" y="186"/>
                  </a:cubicBezTo>
                  <a:cubicBezTo>
                    <a:pt x="400" y="185"/>
                    <a:pt x="407" y="174"/>
                    <a:pt x="409" y="171"/>
                  </a:cubicBezTo>
                  <a:cubicBezTo>
                    <a:pt x="412" y="167"/>
                    <a:pt x="407" y="166"/>
                    <a:pt x="401" y="167"/>
                  </a:cubicBezTo>
                  <a:cubicBezTo>
                    <a:pt x="395" y="168"/>
                    <a:pt x="393" y="165"/>
                    <a:pt x="388" y="164"/>
                  </a:cubicBezTo>
                  <a:cubicBezTo>
                    <a:pt x="382" y="164"/>
                    <a:pt x="372" y="165"/>
                    <a:pt x="371" y="167"/>
                  </a:cubicBezTo>
                  <a:cubicBezTo>
                    <a:pt x="370" y="168"/>
                    <a:pt x="374" y="170"/>
                    <a:pt x="373" y="172"/>
                  </a:cubicBezTo>
                  <a:cubicBezTo>
                    <a:pt x="373" y="173"/>
                    <a:pt x="369" y="170"/>
                    <a:pt x="368" y="171"/>
                  </a:cubicBezTo>
                  <a:cubicBezTo>
                    <a:pt x="367" y="172"/>
                    <a:pt x="368" y="174"/>
                    <a:pt x="368" y="180"/>
                  </a:cubicBezTo>
                  <a:cubicBezTo>
                    <a:pt x="367" y="187"/>
                    <a:pt x="369" y="187"/>
                    <a:pt x="371" y="189"/>
                  </a:cubicBezTo>
                  <a:cubicBezTo>
                    <a:pt x="373" y="192"/>
                    <a:pt x="372" y="195"/>
                    <a:pt x="372" y="199"/>
                  </a:cubicBezTo>
                  <a:cubicBezTo>
                    <a:pt x="372" y="203"/>
                    <a:pt x="369" y="202"/>
                    <a:pt x="367" y="203"/>
                  </a:cubicBezTo>
                  <a:cubicBezTo>
                    <a:pt x="366" y="204"/>
                    <a:pt x="371" y="206"/>
                    <a:pt x="370" y="208"/>
                  </a:cubicBezTo>
                  <a:cubicBezTo>
                    <a:pt x="369" y="211"/>
                    <a:pt x="365" y="207"/>
                    <a:pt x="363" y="207"/>
                  </a:cubicBezTo>
                  <a:cubicBezTo>
                    <a:pt x="361" y="208"/>
                    <a:pt x="359" y="214"/>
                    <a:pt x="362" y="216"/>
                  </a:cubicBezTo>
                  <a:cubicBezTo>
                    <a:pt x="364" y="218"/>
                    <a:pt x="365" y="218"/>
                    <a:pt x="363" y="220"/>
                  </a:cubicBezTo>
                  <a:cubicBezTo>
                    <a:pt x="361" y="222"/>
                    <a:pt x="359" y="226"/>
                    <a:pt x="364" y="229"/>
                  </a:cubicBezTo>
                  <a:cubicBezTo>
                    <a:pt x="368" y="232"/>
                    <a:pt x="376" y="232"/>
                    <a:pt x="380" y="235"/>
                  </a:cubicBezTo>
                  <a:cubicBezTo>
                    <a:pt x="384" y="237"/>
                    <a:pt x="378" y="236"/>
                    <a:pt x="380" y="239"/>
                  </a:cubicBezTo>
                  <a:cubicBezTo>
                    <a:pt x="381" y="242"/>
                    <a:pt x="377" y="243"/>
                    <a:pt x="377" y="245"/>
                  </a:cubicBezTo>
                  <a:cubicBezTo>
                    <a:pt x="377" y="248"/>
                    <a:pt x="379" y="246"/>
                    <a:pt x="381" y="242"/>
                  </a:cubicBezTo>
                  <a:cubicBezTo>
                    <a:pt x="383" y="239"/>
                    <a:pt x="385" y="244"/>
                    <a:pt x="385" y="247"/>
                  </a:cubicBezTo>
                  <a:cubicBezTo>
                    <a:pt x="385" y="250"/>
                    <a:pt x="381" y="248"/>
                    <a:pt x="379" y="252"/>
                  </a:cubicBezTo>
                  <a:cubicBezTo>
                    <a:pt x="377" y="255"/>
                    <a:pt x="375" y="256"/>
                    <a:pt x="371" y="255"/>
                  </a:cubicBezTo>
                  <a:cubicBezTo>
                    <a:pt x="368" y="254"/>
                    <a:pt x="370" y="260"/>
                    <a:pt x="371" y="263"/>
                  </a:cubicBezTo>
                  <a:cubicBezTo>
                    <a:pt x="373" y="266"/>
                    <a:pt x="371" y="267"/>
                    <a:pt x="367" y="266"/>
                  </a:cubicBezTo>
                  <a:cubicBezTo>
                    <a:pt x="363" y="265"/>
                    <a:pt x="361" y="262"/>
                    <a:pt x="363" y="259"/>
                  </a:cubicBezTo>
                  <a:cubicBezTo>
                    <a:pt x="365" y="256"/>
                    <a:pt x="366" y="253"/>
                    <a:pt x="364" y="253"/>
                  </a:cubicBezTo>
                  <a:cubicBezTo>
                    <a:pt x="362" y="253"/>
                    <a:pt x="356" y="253"/>
                    <a:pt x="355" y="250"/>
                  </a:cubicBezTo>
                  <a:cubicBezTo>
                    <a:pt x="353" y="248"/>
                    <a:pt x="356" y="249"/>
                    <a:pt x="360" y="249"/>
                  </a:cubicBezTo>
                  <a:cubicBezTo>
                    <a:pt x="365" y="250"/>
                    <a:pt x="361" y="246"/>
                    <a:pt x="365" y="246"/>
                  </a:cubicBezTo>
                  <a:cubicBezTo>
                    <a:pt x="368" y="246"/>
                    <a:pt x="371" y="248"/>
                    <a:pt x="374" y="245"/>
                  </a:cubicBezTo>
                  <a:cubicBezTo>
                    <a:pt x="377" y="243"/>
                    <a:pt x="372" y="238"/>
                    <a:pt x="370" y="239"/>
                  </a:cubicBezTo>
                  <a:cubicBezTo>
                    <a:pt x="367" y="239"/>
                    <a:pt x="363" y="241"/>
                    <a:pt x="363" y="238"/>
                  </a:cubicBezTo>
                  <a:cubicBezTo>
                    <a:pt x="363" y="236"/>
                    <a:pt x="367" y="237"/>
                    <a:pt x="370" y="237"/>
                  </a:cubicBezTo>
                  <a:cubicBezTo>
                    <a:pt x="372" y="236"/>
                    <a:pt x="368" y="233"/>
                    <a:pt x="365" y="234"/>
                  </a:cubicBezTo>
                  <a:cubicBezTo>
                    <a:pt x="361" y="235"/>
                    <a:pt x="359" y="235"/>
                    <a:pt x="356" y="232"/>
                  </a:cubicBezTo>
                  <a:cubicBezTo>
                    <a:pt x="353" y="229"/>
                    <a:pt x="348" y="227"/>
                    <a:pt x="347" y="234"/>
                  </a:cubicBezTo>
                  <a:cubicBezTo>
                    <a:pt x="345" y="241"/>
                    <a:pt x="340" y="237"/>
                    <a:pt x="339" y="240"/>
                  </a:cubicBezTo>
                  <a:cubicBezTo>
                    <a:pt x="337" y="242"/>
                    <a:pt x="341" y="244"/>
                    <a:pt x="346" y="244"/>
                  </a:cubicBezTo>
                  <a:cubicBezTo>
                    <a:pt x="350" y="244"/>
                    <a:pt x="354" y="248"/>
                    <a:pt x="352" y="248"/>
                  </a:cubicBezTo>
                  <a:cubicBezTo>
                    <a:pt x="349" y="248"/>
                    <a:pt x="350" y="252"/>
                    <a:pt x="348" y="250"/>
                  </a:cubicBezTo>
                  <a:cubicBezTo>
                    <a:pt x="345" y="249"/>
                    <a:pt x="343" y="250"/>
                    <a:pt x="345" y="253"/>
                  </a:cubicBezTo>
                  <a:cubicBezTo>
                    <a:pt x="347" y="255"/>
                    <a:pt x="344" y="256"/>
                    <a:pt x="344" y="258"/>
                  </a:cubicBezTo>
                  <a:cubicBezTo>
                    <a:pt x="344" y="260"/>
                    <a:pt x="340" y="258"/>
                    <a:pt x="337" y="258"/>
                  </a:cubicBezTo>
                  <a:cubicBezTo>
                    <a:pt x="333" y="257"/>
                    <a:pt x="326" y="259"/>
                    <a:pt x="321" y="260"/>
                  </a:cubicBezTo>
                  <a:cubicBezTo>
                    <a:pt x="316" y="261"/>
                    <a:pt x="311" y="259"/>
                    <a:pt x="308" y="257"/>
                  </a:cubicBezTo>
                  <a:cubicBezTo>
                    <a:pt x="306" y="254"/>
                    <a:pt x="303" y="255"/>
                    <a:pt x="300" y="255"/>
                  </a:cubicBezTo>
                  <a:cubicBezTo>
                    <a:pt x="296" y="255"/>
                    <a:pt x="297" y="251"/>
                    <a:pt x="293" y="251"/>
                  </a:cubicBezTo>
                  <a:cubicBezTo>
                    <a:pt x="288" y="251"/>
                    <a:pt x="289" y="247"/>
                    <a:pt x="289" y="245"/>
                  </a:cubicBezTo>
                  <a:cubicBezTo>
                    <a:pt x="288" y="242"/>
                    <a:pt x="279" y="243"/>
                    <a:pt x="275" y="245"/>
                  </a:cubicBezTo>
                  <a:cubicBezTo>
                    <a:pt x="272" y="247"/>
                    <a:pt x="265" y="246"/>
                    <a:pt x="264" y="250"/>
                  </a:cubicBezTo>
                  <a:cubicBezTo>
                    <a:pt x="262" y="254"/>
                    <a:pt x="265" y="254"/>
                    <a:pt x="267" y="254"/>
                  </a:cubicBezTo>
                  <a:cubicBezTo>
                    <a:pt x="270" y="254"/>
                    <a:pt x="270" y="250"/>
                    <a:pt x="275" y="251"/>
                  </a:cubicBezTo>
                  <a:cubicBezTo>
                    <a:pt x="280" y="252"/>
                    <a:pt x="283" y="246"/>
                    <a:pt x="285" y="248"/>
                  </a:cubicBezTo>
                  <a:cubicBezTo>
                    <a:pt x="288" y="250"/>
                    <a:pt x="277" y="254"/>
                    <a:pt x="272" y="255"/>
                  </a:cubicBezTo>
                  <a:cubicBezTo>
                    <a:pt x="268" y="256"/>
                    <a:pt x="269" y="260"/>
                    <a:pt x="273" y="266"/>
                  </a:cubicBezTo>
                  <a:cubicBezTo>
                    <a:pt x="278" y="273"/>
                    <a:pt x="271" y="269"/>
                    <a:pt x="271" y="272"/>
                  </a:cubicBezTo>
                  <a:cubicBezTo>
                    <a:pt x="271" y="275"/>
                    <a:pt x="263" y="271"/>
                    <a:pt x="266" y="270"/>
                  </a:cubicBezTo>
                  <a:cubicBezTo>
                    <a:pt x="269" y="269"/>
                    <a:pt x="268" y="266"/>
                    <a:pt x="265" y="264"/>
                  </a:cubicBezTo>
                  <a:cubicBezTo>
                    <a:pt x="263" y="261"/>
                    <a:pt x="261" y="264"/>
                    <a:pt x="261" y="261"/>
                  </a:cubicBezTo>
                  <a:cubicBezTo>
                    <a:pt x="261" y="259"/>
                    <a:pt x="258" y="261"/>
                    <a:pt x="256" y="259"/>
                  </a:cubicBezTo>
                  <a:cubicBezTo>
                    <a:pt x="253" y="257"/>
                    <a:pt x="252" y="256"/>
                    <a:pt x="249" y="258"/>
                  </a:cubicBezTo>
                  <a:cubicBezTo>
                    <a:pt x="245" y="259"/>
                    <a:pt x="241" y="259"/>
                    <a:pt x="234" y="260"/>
                  </a:cubicBezTo>
                  <a:cubicBezTo>
                    <a:pt x="226" y="261"/>
                    <a:pt x="213" y="261"/>
                    <a:pt x="210" y="259"/>
                  </a:cubicBezTo>
                  <a:cubicBezTo>
                    <a:pt x="208" y="256"/>
                    <a:pt x="217" y="252"/>
                    <a:pt x="219" y="252"/>
                  </a:cubicBezTo>
                  <a:cubicBezTo>
                    <a:pt x="222" y="253"/>
                    <a:pt x="220" y="249"/>
                    <a:pt x="216" y="246"/>
                  </a:cubicBezTo>
                  <a:cubicBezTo>
                    <a:pt x="212" y="243"/>
                    <a:pt x="203" y="241"/>
                    <a:pt x="203" y="243"/>
                  </a:cubicBezTo>
                  <a:cubicBezTo>
                    <a:pt x="203" y="245"/>
                    <a:pt x="198" y="243"/>
                    <a:pt x="191" y="242"/>
                  </a:cubicBezTo>
                  <a:cubicBezTo>
                    <a:pt x="185" y="241"/>
                    <a:pt x="184" y="238"/>
                    <a:pt x="180" y="238"/>
                  </a:cubicBezTo>
                  <a:cubicBezTo>
                    <a:pt x="175" y="238"/>
                    <a:pt x="169" y="237"/>
                    <a:pt x="164" y="233"/>
                  </a:cubicBezTo>
                  <a:cubicBezTo>
                    <a:pt x="159" y="229"/>
                    <a:pt x="147" y="230"/>
                    <a:pt x="146" y="234"/>
                  </a:cubicBezTo>
                  <a:cubicBezTo>
                    <a:pt x="144" y="237"/>
                    <a:pt x="140" y="237"/>
                    <a:pt x="136" y="237"/>
                  </a:cubicBezTo>
                  <a:cubicBezTo>
                    <a:pt x="133" y="237"/>
                    <a:pt x="138" y="233"/>
                    <a:pt x="137" y="232"/>
                  </a:cubicBezTo>
                  <a:cubicBezTo>
                    <a:pt x="135" y="231"/>
                    <a:pt x="137" y="226"/>
                    <a:pt x="134" y="226"/>
                  </a:cubicBezTo>
                  <a:cubicBezTo>
                    <a:pt x="131" y="225"/>
                    <a:pt x="129" y="237"/>
                    <a:pt x="123" y="237"/>
                  </a:cubicBezTo>
                  <a:cubicBezTo>
                    <a:pt x="118" y="237"/>
                    <a:pt x="116" y="224"/>
                    <a:pt x="111" y="221"/>
                  </a:cubicBezTo>
                  <a:cubicBezTo>
                    <a:pt x="107" y="218"/>
                    <a:pt x="103" y="217"/>
                    <a:pt x="106" y="222"/>
                  </a:cubicBezTo>
                  <a:cubicBezTo>
                    <a:pt x="110" y="227"/>
                    <a:pt x="103" y="224"/>
                    <a:pt x="103" y="227"/>
                  </a:cubicBezTo>
                  <a:cubicBezTo>
                    <a:pt x="104" y="230"/>
                    <a:pt x="97" y="234"/>
                    <a:pt x="98" y="232"/>
                  </a:cubicBezTo>
                  <a:cubicBezTo>
                    <a:pt x="98" y="230"/>
                    <a:pt x="94" y="228"/>
                    <a:pt x="90" y="233"/>
                  </a:cubicBezTo>
                  <a:cubicBezTo>
                    <a:pt x="85" y="238"/>
                    <a:pt x="82" y="238"/>
                    <a:pt x="82" y="236"/>
                  </a:cubicBezTo>
                  <a:cubicBezTo>
                    <a:pt x="82" y="234"/>
                    <a:pt x="69" y="241"/>
                    <a:pt x="70" y="243"/>
                  </a:cubicBezTo>
                  <a:cubicBezTo>
                    <a:pt x="70" y="245"/>
                    <a:pt x="68" y="246"/>
                    <a:pt x="64" y="246"/>
                  </a:cubicBezTo>
                  <a:cubicBezTo>
                    <a:pt x="61" y="246"/>
                    <a:pt x="63" y="243"/>
                    <a:pt x="66" y="242"/>
                  </a:cubicBezTo>
                  <a:cubicBezTo>
                    <a:pt x="69" y="240"/>
                    <a:pt x="77" y="234"/>
                    <a:pt x="82" y="233"/>
                  </a:cubicBezTo>
                  <a:cubicBezTo>
                    <a:pt x="86" y="232"/>
                    <a:pt x="94" y="229"/>
                    <a:pt x="94" y="227"/>
                  </a:cubicBezTo>
                  <a:cubicBezTo>
                    <a:pt x="95" y="225"/>
                    <a:pt x="90" y="226"/>
                    <a:pt x="87" y="226"/>
                  </a:cubicBezTo>
                  <a:cubicBezTo>
                    <a:pt x="85" y="225"/>
                    <a:pt x="80" y="229"/>
                    <a:pt x="75" y="231"/>
                  </a:cubicBezTo>
                  <a:cubicBezTo>
                    <a:pt x="70" y="233"/>
                    <a:pt x="64" y="232"/>
                    <a:pt x="66" y="235"/>
                  </a:cubicBezTo>
                  <a:cubicBezTo>
                    <a:pt x="67" y="238"/>
                    <a:pt x="61" y="235"/>
                    <a:pt x="60" y="237"/>
                  </a:cubicBezTo>
                  <a:cubicBezTo>
                    <a:pt x="59" y="239"/>
                    <a:pt x="57" y="236"/>
                    <a:pt x="58" y="235"/>
                  </a:cubicBezTo>
                  <a:cubicBezTo>
                    <a:pt x="60" y="234"/>
                    <a:pt x="54" y="232"/>
                    <a:pt x="54" y="234"/>
                  </a:cubicBezTo>
                  <a:cubicBezTo>
                    <a:pt x="54" y="235"/>
                    <a:pt x="53" y="236"/>
                    <a:pt x="49" y="236"/>
                  </a:cubicBezTo>
                  <a:cubicBezTo>
                    <a:pt x="44" y="236"/>
                    <a:pt x="40" y="239"/>
                    <a:pt x="43" y="242"/>
                  </a:cubicBezTo>
                  <a:cubicBezTo>
                    <a:pt x="46" y="244"/>
                    <a:pt x="48" y="245"/>
                    <a:pt x="46" y="246"/>
                  </a:cubicBezTo>
                  <a:cubicBezTo>
                    <a:pt x="45" y="248"/>
                    <a:pt x="40" y="242"/>
                    <a:pt x="34" y="243"/>
                  </a:cubicBezTo>
                  <a:cubicBezTo>
                    <a:pt x="28" y="244"/>
                    <a:pt x="15" y="236"/>
                    <a:pt x="15" y="234"/>
                  </a:cubicBezTo>
                  <a:cubicBezTo>
                    <a:pt x="15" y="233"/>
                    <a:pt x="7" y="234"/>
                    <a:pt x="0" y="233"/>
                  </a:cubicBezTo>
                  <a:cubicBezTo>
                    <a:pt x="0" y="356"/>
                    <a:pt x="0" y="356"/>
                    <a:pt x="0" y="356"/>
                  </a:cubicBezTo>
                  <a:cubicBezTo>
                    <a:pt x="0" y="356"/>
                    <a:pt x="4" y="359"/>
                    <a:pt x="5" y="357"/>
                  </a:cubicBezTo>
                  <a:cubicBezTo>
                    <a:pt x="6" y="356"/>
                    <a:pt x="8" y="358"/>
                    <a:pt x="12" y="356"/>
                  </a:cubicBezTo>
                  <a:cubicBezTo>
                    <a:pt x="16" y="354"/>
                    <a:pt x="18" y="358"/>
                    <a:pt x="18" y="360"/>
                  </a:cubicBezTo>
                  <a:cubicBezTo>
                    <a:pt x="18" y="362"/>
                    <a:pt x="23" y="365"/>
                    <a:pt x="26" y="368"/>
                  </a:cubicBezTo>
                  <a:cubicBezTo>
                    <a:pt x="28" y="371"/>
                    <a:pt x="29" y="374"/>
                    <a:pt x="32" y="372"/>
                  </a:cubicBezTo>
                  <a:cubicBezTo>
                    <a:pt x="34" y="370"/>
                    <a:pt x="39" y="369"/>
                    <a:pt x="39" y="366"/>
                  </a:cubicBezTo>
                  <a:cubicBezTo>
                    <a:pt x="39" y="363"/>
                    <a:pt x="50" y="363"/>
                    <a:pt x="50" y="367"/>
                  </a:cubicBezTo>
                  <a:cubicBezTo>
                    <a:pt x="50" y="371"/>
                    <a:pt x="61" y="376"/>
                    <a:pt x="68" y="386"/>
                  </a:cubicBezTo>
                  <a:cubicBezTo>
                    <a:pt x="74" y="397"/>
                    <a:pt x="73" y="400"/>
                    <a:pt x="82" y="403"/>
                  </a:cubicBezTo>
                  <a:cubicBezTo>
                    <a:pt x="91" y="407"/>
                    <a:pt x="91" y="409"/>
                    <a:pt x="89" y="412"/>
                  </a:cubicBezTo>
                  <a:cubicBezTo>
                    <a:pt x="88" y="415"/>
                    <a:pt x="95" y="417"/>
                    <a:pt x="91" y="419"/>
                  </a:cubicBezTo>
                  <a:cubicBezTo>
                    <a:pt x="90" y="420"/>
                    <a:pt x="88" y="422"/>
                    <a:pt x="86" y="423"/>
                  </a:cubicBezTo>
                  <a:cubicBezTo>
                    <a:pt x="86" y="425"/>
                    <a:pt x="87" y="426"/>
                    <a:pt x="89" y="427"/>
                  </a:cubicBezTo>
                  <a:cubicBezTo>
                    <a:pt x="91" y="429"/>
                    <a:pt x="85" y="429"/>
                    <a:pt x="87" y="431"/>
                  </a:cubicBezTo>
                  <a:cubicBezTo>
                    <a:pt x="89" y="432"/>
                    <a:pt x="87" y="435"/>
                    <a:pt x="88" y="437"/>
                  </a:cubicBezTo>
                  <a:cubicBezTo>
                    <a:pt x="90" y="439"/>
                    <a:pt x="93" y="438"/>
                    <a:pt x="95" y="436"/>
                  </a:cubicBezTo>
                  <a:cubicBezTo>
                    <a:pt x="97" y="435"/>
                    <a:pt x="99" y="438"/>
                    <a:pt x="97" y="441"/>
                  </a:cubicBezTo>
                  <a:cubicBezTo>
                    <a:pt x="95" y="444"/>
                    <a:pt x="99" y="446"/>
                    <a:pt x="100" y="444"/>
                  </a:cubicBezTo>
                  <a:cubicBezTo>
                    <a:pt x="102" y="442"/>
                    <a:pt x="105" y="447"/>
                    <a:pt x="107" y="448"/>
                  </a:cubicBezTo>
                  <a:cubicBezTo>
                    <a:pt x="109" y="449"/>
                    <a:pt x="110" y="451"/>
                    <a:pt x="108" y="451"/>
                  </a:cubicBezTo>
                  <a:cubicBezTo>
                    <a:pt x="105" y="451"/>
                    <a:pt x="105" y="456"/>
                    <a:pt x="107" y="456"/>
                  </a:cubicBezTo>
                  <a:cubicBezTo>
                    <a:pt x="109" y="456"/>
                    <a:pt x="109" y="459"/>
                    <a:pt x="109" y="460"/>
                  </a:cubicBezTo>
                  <a:cubicBezTo>
                    <a:pt x="109" y="462"/>
                    <a:pt x="115" y="464"/>
                    <a:pt x="118" y="464"/>
                  </a:cubicBezTo>
                  <a:cubicBezTo>
                    <a:pt x="120" y="463"/>
                    <a:pt x="122" y="465"/>
                    <a:pt x="123" y="467"/>
                  </a:cubicBezTo>
                  <a:cubicBezTo>
                    <a:pt x="124" y="469"/>
                    <a:pt x="128" y="470"/>
                    <a:pt x="130" y="469"/>
                  </a:cubicBezTo>
                  <a:cubicBezTo>
                    <a:pt x="132" y="468"/>
                    <a:pt x="133" y="471"/>
                    <a:pt x="133" y="474"/>
                  </a:cubicBezTo>
                  <a:cubicBezTo>
                    <a:pt x="133" y="476"/>
                    <a:pt x="137" y="475"/>
                    <a:pt x="139" y="475"/>
                  </a:cubicBezTo>
                  <a:cubicBezTo>
                    <a:pt x="141" y="475"/>
                    <a:pt x="143" y="478"/>
                    <a:pt x="144" y="477"/>
                  </a:cubicBezTo>
                  <a:cubicBezTo>
                    <a:pt x="147" y="476"/>
                    <a:pt x="148" y="481"/>
                    <a:pt x="150" y="485"/>
                  </a:cubicBezTo>
                  <a:cubicBezTo>
                    <a:pt x="372" y="484"/>
                    <a:pt x="372" y="484"/>
                    <a:pt x="372" y="484"/>
                  </a:cubicBezTo>
                  <a:cubicBezTo>
                    <a:pt x="372" y="484"/>
                    <a:pt x="372" y="478"/>
                    <a:pt x="375" y="480"/>
                  </a:cubicBezTo>
                  <a:cubicBezTo>
                    <a:pt x="377" y="482"/>
                    <a:pt x="375" y="485"/>
                    <a:pt x="378" y="486"/>
                  </a:cubicBezTo>
                  <a:cubicBezTo>
                    <a:pt x="381" y="487"/>
                    <a:pt x="383" y="489"/>
                    <a:pt x="385" y="488"/>
                  </a:cubicBezTo>
                  <a:cubicBezTo>
                    <a:pt x="386" y="488"/>
                    <a:pt x="389" y="485"/>
                    <a:pt x="392" y="489"/>
                  </a:cubicBezTo>
                  <a:cubicBezTo>
                    <a:pt x="395" y="492"/>
                    <a:pt x="397" y="489"/>
                    <a:pt x="399" y="491"/>
                  </a:cubicBezTo>
                  <a:cubicBezTo>
                    <a:pt x="400" y="493"/>
                    <a:pt x="404" y="495"/>
                    <a:pt x="406" y="493"/>
                  </a:cubicBezTo>
                  <a:cubicBezTo>
                    <a:pt x="407" y="490"/>
                    <a:pt x="414" y="493"/>
                    <a:pt x="417" y="494"/>
                  </a:cubicBezTo>
                  <a:cubicBezTo>
                    <a:pt x="421" y="491"/>
                    <a:pt x="424" y="484"/>
                    <a:pt x="428" y="484"/>
                  </a:cubicBezTo>
                  <a:cubicBezTo>
                    <a:pt x="432" y="484"/>
                    <a:pt x="444" y="485"/>
                    <a:pt x="445" y="491"/>
                  </a:cubicBezTo>
                  <a:cubicBezTo>
                    <a:pt x="446" y="498"/>
                    <a:pt x="453" y="492"/>
                    <a:pt x="453" y="498"/>
                  </a:cubicBezTo>
                  <a:cubicBezTo>
                    <a:pt x="454" y="502"/>
                    <a:pt x="459" y="506"/>
                    <a:pt x="458" y="509"/>
                  </a:cubicBezTo>
                  <a:cubicBezTo>
                    <a:pt x="459" y="510"/>
                    <a:pt x="461" y="511"/>
                    <a:pt x="462" y="512"/>
                  </a:cubicBezTo>
                  <a:cubicBezTo>
                    <a:pt x="465" y="511"/>
                    <a:pt x="471" y="512"/>
                    <a:pt x="475" y="514"/>
                  </a:cubicBezTo>
                  <a:cubicBezTo>
                    <a:pt x="480" y="515"/>
                    <a:pt x="487" y="511"/>
                    <a:pt x="490" y="517"/>
                  </a:cubicBezTo>
                  <a:cubicBezTo>
                    <a:pt x="492" y="524"/>
                    <a:pt x="498" y="528"/>
                    <a:pt x="493" y="529"/>
                  </a:cubicBezTo>
                  <a:cubicBezTo>
                    <a:pt x="488" y="529"/>
                    <a:pt x="482" y="522"/>
                    <a:pt x="482" y="526"/>
                  </a:cubicBezTo>
                  <a:cubicBezTo>
                    <a:pt x="483" y="530"/>
                    <a:pt x="480" y="528"/>
                    <a:pt x="480" y="533"/>
                  </a:cubicBezTo>
                  <a:cubicBezTo>
                    <a:pt x="480" y="539"/>
                    <a:pt x="476" y="546"/>
                    <a:pt x="474" y="546"/>
                  </a:cubicBezTo>
                  <a:cubicBezTo>
                    <a:pt x="474" y="546"/>
                    <a:pt x="474" y="546"/>
                    <a:pt x="474" y="546"/>
                  </a:cubicBezTo>
                  <a:cubicBezTo>
                    <a:pt x="473" y="548"/>
                    <a:pt x="473" y="550"/>
                    <a:pt x="475" y="552"/>
                  </a:cubicBezTo>
                  <a:cubicBezTo>
                    <a:pt x="478" y="550"/>
                    <a:pt x="482" y="547"/>
                    <a:pt x="485" y="547"/>
                  </a:cubicBezTo>
                  <a:cubicBezTo>
                    <a:pt x="490" y="547"/>
                    <a:pt x="492" y="550"/>
                    <a:pt x="495" y="548"/>
                  </a:cubicBezTo>
                  <a:cubicBezTo>
                    <a:pt x="499" y="545"/>
                    <a:pt x="500" y="544"/>
                    <a:pt x="500" y="546"/>
                  </a:cubicBezTo>
                  <a:cubicBezTo>
                    <a:pt x="501" y="546"/>
                    <a:pt x="500" y="547"/>
                    <a:pt x="500" y="547"/>
                  </a:cubicBezTo>
                  <a:cubicBezTo>
                    <a:pt x="502" y="546"/>
                    <a:pt x="503" y="545"/>
                    <a:pt x="503" y="545"/>
                  </a:cubicBezTo>
                  <a:cubicBezTo>
                    <a:pt x="503" y="544"/>
                    <a:pt x="503" y="543"/>
                    <a:pt x="502" y="542"/>
                  </a:cubicBezTo>
                  <a:cubicBezTo>
                    <a:pt x="499" y="542"/>
                    <a:pt x="498" y="542"/>
                    <a:pt x="497" y="540"/>
                  </a:cubicBezTo>
                  <a:cubicBezTo>
                    <a:pt x="495" y="536"/>
                    <a:pt x="507" y="533"/>
                    <a:pt x="513" y="534"/>
                  </a:cubicBezTo>
                  <a:cubicBezTo>
                    <a:pt x="518" y="534"/>
                    <a:pt x="522" y="530"/>
                    <a:pt x="524" y="533"/>
                  </a:cubicBezTo>
                  <a:cubicBezTo>
                    <a:pt x="527" y="530"/>
                    <a:pt x="533" y="525"/>
                    <a:pt x="535" y="525"/>
                  </a:cubicBezTo>
                  <a:cubicBezTo>
                    <a:pt x="537" y="525"/>
                    <a:pt x="562" y="524"/>
                    <a:pt x="562" y="524"/>
                  </a:cubicBezTo>
                  <a:cubicBezTo>
                    <a:pt x="562" y="524"/>
                    <a:pt x="571" y="519"/>
                    <a:pt x="572" y="514"/>
                  </a:cubicBezTo>
                  <a:cubicBezTo>
                    <a:pt x="574" y="509"/>
                    <a:pt x="579" y="497"/>
                    <a:pt x="583" y="500"/>
                  </a:cubicBezTo>
                  <a:cubicBezTo>
                    <a:pt x="586" y="502"/>
                    <a:pt x="593" y="500"/>
                    <a:pt x="593" y="503"/>
                  </a:cubicBezTo>
                  <a:cubicBezTo>
                    <a:pt x="594" y="505"/>
                    <a:pt x="591" y="513"/>
                    <a:pt x="600" y="525"/>
                  </a:cubicBezTo>
                  <a:cubicBezTo>
                    <a:pt x="603" y="523"/>
                    <a:pt x="607" y="521"/>
                    <a:pt x="609" y="522"/>
                  </a:cubicBezTo>
                  <a:cubicBezTo>
                    <a:pt x="612" y="522"/>
                    <a:pt x="617" y="517"/>
                    <a:pt x="618" y="515"/>
                  </a:cubicBezTo>
                  <a:cubicBezTo>
                    <a:pt x="619" y="512"/>
                    <a:pt x="621" y="517"/>
                    <a:pt x="619" y="518"/>
                  </a:cubicBezTo>
                  <a:cubicBezTo>
                    <a:pt x="616" y="519"/>
                    <a:pt x="621" y="521"/>
                    <a:pt x="626" y="521"/>
                  </a:cubicBezTo>
                  <a:cubicBezTo>
                    <a:pt x="631" y="521"/>
                    <a:pt x="624" y="523"/>
                    <a:pt x="620" y="523"/>
                  </a:cubicBezTo>
                  <a:cubicBezTo>
                    <a:pt x="616" y="522"/>
                    <a:pt x="614" y="523"/>
                    <a:pt x="609" y="528"/>
                  </a:cubicBezTo>
                  <a:cubicBezTo>
                    <a:pt x="604" y="533"/>
                    <a:pt x="606" y="534"/>
                    <a:pt x="609" y="537"/>
                  </a:cubicBezTo>
                  <a:cubicBezTo>
                    <a:pt x="611" y="539"/>
                    <a:pt x="615" y="538"/>
                    <a:pt x="619" y="535"/>
                  </a:cubicBezTo>
                  <a:cubicBezTo>
                    <a:pt x="623" y="532"/>
                    <a:pt x="623" y="528"/>
                    <a:pt x="627" y="528"/>
                  </a:cubicBezTo>
                  <a:cubicBezTo>
                    <a:pt x="631" y="529"/>
                    <a:pt x="641" y="525"/>
                    <a:pt x="645" y="523"/>
                  </a:cubicBezTo>
                  <a:cubicBezTo>
                    <a:pt x="650" y="522"/>
                    <a:pt x="647" y="521"/>
                    <a:pt x="647" y="519"/>
                  </a:cubicBezTo>
                  <a:cubicBezTo>
                    <a:pt x="647" y="517"/>
                    <a:pt x="655" y="517"/>
                    <a:pt x="658" y="515"/>
                  </a:cubicBezTo>
                  <a:cubicBezTo>
                    <a:pt x="660" y="513"/>
                    <a:pt x="657" y="512"/>
                    <a:pt x="655" y="512"/>
                  </a:cubicBezTo>
                  <a:close/>
                  <a:moveTo>
                    <a:pt x="190" y="281"/>
                  </a:moveTo>
                  <a:cubicBezTo>
                    <a:pt x="186" y="287"/>
                    <a:pt x="184" y="288"/>
                    <a:pt x="179" y="287"/>
                  </a:cubicBezTo>
                  <a:cubicBezTo>
                    <a:pt x="174" y="286"/>
                    <a:pt x="171" y="288"/>
                    <a:pt x="174" y="290"/>
                  </a:cubicBezTo>
                  <a:cubicBezTo>
                    <a:pt x="176" y="292"/>
                    <a:pt x="176" y="293"/>
                    <a:pt x="171" y="294"/>
                  </a:cubicBezTo>
                  <a:cubicBezTo>
                    <a:pt x="167" y="295"/>
                    <a:pt x="163" y="299"/>
                    <a:pt x="161" y="299"/>
                  </a:cubicBezTo>
                  <a:cubicBezTo>
                    <a:pt x="159" y="298"/>
                    <a:pt x="170" y="291"/>
                    <a:pt x="167" y="289"/>
                  </a:cubicBezTo>
                  <a:cubicBezTo>
                    <a:pt x="164" y="287"/>
                    <a:pt x="158" y="292"/>
                    <a:pt x="158" y="295"/>
                  </a:cubicBezTo>
                  <a:cubicBezTo>
                    <a:pt x="157" y="297"/>
                    <a:pt x="153" y="297"/>
                    <a:pt x="150" y="297"/>
                  </a:cubicBezTo>
                  <a:cubicBezTo>
                    <a:pt x="148" y="297"/>
                    <a:pt x="144" y="294"/>
                    <a:pt x="147" y="294"/>
                  </a:cubicBezTo>
                  <a:cubicBezTo>
                    <a:pt x="150" y="294"/>
                    <a:pt x="148" y="291"/>
                    <a:pt x="151" y="289"/>
                  </a:cubicBezTo>
                  <a:cubicBezTo>
                    <a:pt x="155" y="288"/>
                    <a:pt x="151" y="286"/>
                    <a:pt x="152" y="284"/>
                  </a:cubicBezTo>
                  <a:cubicBezTo>
                    <a:pt x="153" y="283"/>
                    <a:pt x="160" y="286"/>
                    <a:pt x="161" y="283"/>
                  </a:cubicBezTo>
                  <a:cubicBezTo>
                    <a:pt x="161" y="280"/>
                    <a:pt x="153" y="278"/>
                    <a:pt x="150" y="280"/>
                  </a:cubicBezTo>
                  <a:cubicBezTo>
                    <a:pt x="148" y="281"/>
                    <a:pt x="142" y="285"/>
                    <a:pt x="135" y="282"/>
                  </a:cubicBezTo>
                  <a:cubicBezTo>
                    <a:pt x="133" y="281"/>
                    <a:pt x="153" y="279"/>
                    <a:pt x="156" y="276"/>
                  </a:cubicBezTo>
                  <a:cubicBezTo>
                    <a:pt x="160" y="273"/>
                    <a:pt x="175" y="269"/>
                    <a:pt x="176" y="272"/>
                  </a:cubicBezTo>
                  <a:cubicBezTo>
                    <a:pt x="177" y="275"/>
                    <a:pt x="168" y="277"/>
                    <a:pt x="172" y="279"/>
                  </a:cubicBezTo>
                  <a:cubicBezTo>
                    <a:pt x="177" y="282"/>
                    <a:pt x="184" y="280"/>
                    <a:pt x="186" y="277"/>
                  </a:cubicBezTo>
                  <a:cubicBezTo>
                    <a:pt x="188" y="275"/>
                    <a:pt x="195" y="275"/>
                    <a:pt x="190" y="281"/>
                  </a:cubicBezTo>
                  <a:close/>
                  <a:moveTo>
                    <a:pt x="235" y="338"/>
                  </a:moveTo>
                  <a:cubicBezTo>
                    <a:pt x="230" y="343"/>
                    <a:pt x="230" y="342"/>
                    <a:pt x="226" y="343"/>
                  </a:cubicBezTo>
                  <a:cubicBezTo>
                    <a:pt x="221" y="343"/>
                    <a:pt x="225" y="348"/>
                    <a:pt x="219" y="349"/>
                  </a:cubicBezTo>
                  <a:cubicBezTo>
                    <a:pt x="213" y="349"/>
                    <a:pt x="199" y="350"/>
                    <a:pt x="197" y="346"/>
                  </a:cubicBezTo>
                  <a:cubicBezTo>
                    <a:pt x="196" y="345"/>
                    <a:pt x="205" y="346"/>
                    <a:pt x="205" y="344"/>
                  </a:cubicBezTo>
                  <a:cubicBezTo>
                    <a:pt x="206" y="341"/>
                    <a:pt x="208" y="338"/>
                    <a:pt x="211" y="338"/>
                  </a:cubicBezTo>
                  <a:cubicBezTo>
                    <a:pt x="215" y="338"/>
                    <a:pt x="215" y="333"/>
                    <a:pt x="209" y="330"/>
                  </a:cubicBezTo>
                  <a:cubicBezTo>
                    <a:pt x="203" y="327"/>
                    <a:pt x="217" y="325"/>
                    <a:pt x="221" y="330"/>
                  </a:cubicBezTo>
                  <a:cubicBezTo>
                    <a:pt x="224" y="334"/>
                    <a:pt x="230" y="338"/>
                    <a:pt x="233" y="334"/>
                  </a:cubicBezTo>
                  <a:cubicBezTo>
                    <a:pt x="236" y="331"/>
                    <a:pt x="255" y="322"/>
                    <a:pt x="255" y="326"/>
                  </a:cubicBezTo>
                  <a:cubicBezTo>
                    <a:pt x="255" y="331"/>
                    <a:pt x="241" y="333"/>
                    <a:pt x="235" y="338"/>
                  </a:cubicBezTo>
                  <a:close/>
                  <a:moveTo>
                    <a:pt x="360" y="468"/>
                  </a:moveTo>
                  <a:cubicBezTo>
                    <a:pt x="356" y="468"/>
                    <a:pt x="360" y="458"/>
                    <a:pt x="353" y="454"/>
                  </a:cubicBezTo>
                  <a:cubicBezTo>
                    <a:pt x="344" y="449"/>
                    <a:pt x="341" y="440"/>
                    <a:pt x="341" y="436"/>
                  </a:cubicBezTo>
                  <a:cubicBezTo>
                    <a:pt x="341" y="431"/>
                    <a:pt x="348" y="429"/>
                    <a:pt x="351" y="433"/>
                  </a:cubicBezTo>
                  <a:cubicBezTo>
                    <a:pt x="353" y="436"/>
                    <a:pt x="358" y="451"/>
                    <a:pt x="360" y="455"/>
                  </a:cubicBezTo>
                  <a:cubicBezTo>
                    <a:pt x="363" y="460"/>
                    <a:pt x="363" y="468"/>
                    <a:pt x="360" y="46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69" name="Google Shape;369;p25"/>
            <p:cNvSpPr/>
            <p:nvPr/>
          </p:nvSpPr>
          <p:spPr>
            <a:xfrm>
              <a:off x="4114800" y="2095500"/>
              <a:ext cx="290513" cy="206375"/>
            </a:xfrm>
            <a:custGeom>
              <a:avLst/>
              <a:gdLst/>
              <a:ahLst/>
              <a:cxnLst/>
              <a:rect l="l" t="t" r="r" b="b"/>
              <a:pathLst>
                <a:path w="104" h="74" extrusionOk="0">
                  <a:moveTo>
                    <a:pt x="103" y="13"/>
                  </a:moveTo>
                  <a:cubicBezTo>
                    <a:pt x="100" y="13"/>
                    <a:pt x="97" y="13"/>
                    <a:pt x="95" y="13"/>
                  </a:cubicBezTo>
                  <a:cubicBezTo>
                    <a:pt x="92" y="12"/>
                    <a:pt x="86" y="12"/>
                    <a:pt x="85" y="10"/>
                  </a:cubicBezTo>
                  <a:cubicBezTo>
                    <a:pt x="84" y="9"/>
                    <a:pt x="81" y="8"/>
                    <a:pt x="81" y="10"/>
                  </a:cubicBezTo>
                  <a:cubicBezTo>
                    <a:pt x="81" y="11"/>
                    <a:pt x="77" y="12"/>
                    <a:pt x="75" y="10"/>
                  </a:cubicBezTo>
                  <a:cubicBezTo>
                    <a:pt x="73" y="9"/>
                    <a:pt x="69" y="8"/>
                    <a:pt x="67" y="6"/>
                  </a:cubicBezTo>
                  <a:cubicBezTo>
                    <a:pt x="66" y="6"/>
                    <a:pt x="64" y="5"/>
                    <a:pt x="63" y="4"/>
                  </a:cubicBezTo>
                  <a:cubicBezTo>
                    <a:pt x="60" y="5"/>
                    <a:pt x="53" y="2"/>
                    <a:pt x="49" y="3"/>
                  </a:cubicBezTo>
                  <a:cubicBezTo>
                    <a:pt x="44" y="3"/>
                    <a:pt x="28" y="2"/>
                    <a:pt x="22" y="2"/>
                  </a:cubicBezTo>
                  <a:cubicBezTo>
                    <a:pt x="16" y="3"/>
                    <a:pt x="16" y="0"/>
                    <a:pt x="12" y="0"/>
                  </a:cubicBezTo>
                  <a:cubicBezTo>
                    <a:pt x="9" y="0"/>
                    <a:pt x="10" y="4"/>
                    <a:pt x="6" y="4"/>
                  </a:cubicBezTo>
                  <a:cubicBezTo>
                    <a:pt x="1" y="4"/>
                    <a:pt x="0" y="7"/>
                    <a:pt x="4" y="10"/>
                  </a:cubicBezTo>
                  <a:cubicBezTo>
                    <a:pt x="6" y="11"/>
                    <a:pt x="6" y="15"/>
                    <a:pt x="5" y="18"/>
                  </a:cubicBezTo>
                  <a:cubicBezTo>
                    <a:pt x="6" y="18"/>
                    <a:pt x="7" y="17"/>
                    <a:pt x="8" y="17"/>
                  </a:cubicBezTo>
                  <a:cubicBezTo>
                    <a:pt x="9" y="15"/>
                    <a:pt x="10" y="15"/>
                    <a:pt x="10" y="17"/>
                  </a:cubicBezTo>
                  <a:cubicBezTo>
                    <a:pt x="10" y="19"/>
                    <a:pt x="14" y="18"/>
                    <a:pt x="15" y="18"/>
                  </a:cubicBezTo>
                  <a:cubicBezTo>
                    <a:pt x="17" y="18"/>
                    <a:pt x="16" y="20"/>
                    <a:pt x="19" y="18"/>
                  </a:cubicBezTo>
                  <a:cubicBezTo>
                    <a:pt x="21" y="17"/>
                    <a:pt x="23" y="17"/>
                    <a:pt x="23" y="19"/>
                  </a:cubicBezTo>
                  <a:cubicBezTo>
                    <a:pt x="23" y="21"/>
                    <a:pt x="28" y="20"/>
                    <a:pt x="25" y="22"/>
                  </a:cubicBezTo>
                  <a:cubicBezTo>
                    <a:pt x="23" y="25"/>
                    <a:pt x="20" y="25"/>
                    <a:pt x="20" y="27"/>
                  </a:cubicBezTo>
                  <a:cubicBezTo>
                    <a:pt x="20" y="29"/>
                    <a:pt x="23" y="32"/>
                    <a:pt x="21" y="34"/>
                  </a:cubicBezTo>
                  <a:cubicBezTo>
                    <a:pt x="19" y="36"/>
                    <a:pt x="21" y="40"/>
                    <a:pt x="19" y="40"/>
                  </a:cubicBezTo>
                  <a:cubicBezTo>
                    <a:pt x="17" y="40"/>
                    <a:pt x="15" y="41"/>
                    <a:pt x="17" y="43"/>
                  </a:cubicBezTo>
                  <a:cubicBezTo>
                    <a:pt x="20" y="45"/>
                    <a:pt x="21" y="47"/>
                    <a:pt x="20" y="47"/>
                  </a:cubicBezTo>
                  <a:cubicBezTo>
                    <a:pt x="18" y="47"/>
                    <a:pt x="17" y="51"/>
                    <a:pt x="18" y="52"/>
                  </a:cubicBezTo>
                  <a:cubicBezTo>
                    <a:pt x="19" y="53"/>
                    <a:pt x="23" y="55"/>
                    <a:pt x="19" y="56"/>
                  </a:cubicBezTo>
                  <a:cubicBezTo>
                    <a:pt x="16" y="56"/>
                    <a:pt x="16" y="59"/>
                    <a:pt x="16" y="61"/>
                  </a:cubicBezTo>
                  <a:cubicBezTo>
                    <a:pt x="16" y="61"/>
                    <a:pt x="17" y="62"/>
                    <a:pt x="17" y="63"/>
                  </a:cubicBezTo>
                  <a:cubicBezTo>
                    <a:pt x="19" y="63"/>
                    <a:pt x="20" y="63"/>
                    <a:pt x="22" y="64"/>
                  </a:cubicBezTo>
                  <a:cubicBezTo>
                    <a:pt x="25" y="65"/>
                    <a:pt x="27" y="74"/>
                    <a:pt x="31" y="73"/>
                  </a:cubicBezTo>
                  <a:cubicBezTo>
                    <a:pt x="33" y="73"/>
                    <a:pt x="32" y="71"/>
                    <a:pt x="33" y="70"/>
                  </a:cubicBezTo>
                  <a:cubicBezTo>
                    <a:pt x="34" y="69"/>
                    <a:pt x="36" y="70"/>
                    <a:pt x="38" y="70"/>
                  </a:cubicBezTo>
                  <a:cubicBezTo>
                    <a:pt x="40" y="70"/>
                    <a:pt x="41" y="67"/>
                    <a:pt x="45" y="67"/>
                  </a:cubicBezTo>
                  <a:cubicBezTo>
                    <a:pt x="50" y="67"/>
                    <a:pt x="53" y="67"/>
                    <a:pt x="56" y="67"/>
                  </a:cubicBezTo>
                  <a:cubicBezTo>
                    <a:pt x="58" y="67"/>
                    <a:pt x="61" y="66"/>
                    <a:pt x="61" y="64"/>
                  </a:cubicBezTo>
                  <a:cubicBezTo>
                    <a:pt x="62" y="62"/>
                    <a:pt x="64" y="60"/>
                    <a:pt x="68" y="60"/>
                  </a:cubicBezTo>
                  <a:cubicBezTo>
                    <a:pt x="71" y="59"/>
                    <a:pt x="70" y="56"/>
                    <a:pt x="71" y="54"/>
                  </a:cubicBezTo>
                  <a:cubicBezTo>
                    <a:pt x="71" y="52"/>
                    <a:pt x="76" y="49"/>
                    <a:pt x="77" y="48"/>
                  </a:cubicBezTo>
                  <a:cubicBezTo>
                    <a:pt x="77" y="46"/>
                    <a:pt x="73" y="41"/>
                    <a:pt x="77" y="36"/>
                  </a:cubicBezTo>
                  <a:cubicBezTo>
                    <a:pt x="80" y="31"/>
                    <a:pt x="83" y="31"/>
                    <a:pt x="83" y="28"/>
                  </a:cubicBezTo>
                  <a:cubicBezTo>
                    <a:pt x="83" y="26"/>
                    <a:pt x="87" y="25"/>
                    <a:pt x="91" y="24"/>
                  </a:cubicBezTo>
                  <a:cubicBezTo>
                    <a:pt x="95" y="24"/>
                    <a:pt x="96" y="21"/>
                    <a:pt x="100" y="20"/>
                  </a:cubicBezTo>
                  <a:cubicBezTo>
                    <a:pt x="102" y="19"/>
                    <a:pt x="103" y="16"/>
                    <a:pt x="103" y="13"/>
                  </a:cubicBezTo>
                  <a:close/>
                  <a:moveTo>
                    <a:pt x="104" y="39"/>
                  </a:moveTo>
                  <a:cubicBezTo>
                    <a:pt x="103" y="35"/>
                    <a:pt x="95" y="40"/>
                    <a:pt x="97" y="41"/>
                  </a:cubicBezTo>
                  <a:cubicBezTo>
                    <a:pt x="100" y="44"/>
                    <a:pt x="104" y="43"/>
                    <a:pt x="104" y="3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0" name="Google Shape;370;p25"/>
            <p:cNvSpPr/>
            <p:nvPr/>
          </p:nvSpPr>
          <p:spPr>
            <a:xfrm>
              <a:off x="4616450" y="2005013"/>
              <a:ext cx="76200" cy="42863"/>
            </a:xfrm>
            <a:custGeom>
              <a:avLst/>
              <a:gdLst/>
              <a:ahLst/>
              <a:cxnLst/>
              <a:rect l="l" t="t" r="r" b="b"/>
              <a:pathLst>
                <a:path w="27" h="15" extrusionOk="0">
                  <a:moveTo>
                    <a:pt x="0" y="13"/>
                  </a:moveTo>
                  <a:cubicBezTo>
                    <a:pt x="2" y="12"/>
                    <a:pt x="5" y="12"/>
                    <a:pt x="6" y="13"/>
                  </a:cubicBezTo>
                  <a:cubicBezTo>
                    <a:pt x="7" y="13"/>
                    <a:pt x="7" y="14"/>
                    <a:pt x="7" y="15"/>
                  </a:cubicBezTo>
                  <a:cubicBezTo>
                    <a:pt x="9" y="15"/>
                    <a:pt x="12" y="14"/>
                    <a:pt x="13" y="14"/>
                  </a:cubicBezTo>
                  <a:cubicBezTo>
                    <a:pt x="14" y="13"/>
                    <a:pt x="17" y="15"/>
                    <a:pt x="18" y="14"/>
                  </a:cubicBezTo>
                  <a:cubicBezTo>
                    <a:pt x="18" y="13"/>
                    <a:pt x="19" y="11"/>
                    <a:pt x="21" y="11"/>
                  </a:cubicBezTo>
                  <a:cubicBezTo>
                    <a:pt x="22" y="11"/>
                    <a:pt x="21" y="7"/>
                    <a:pt x="22" y="7"/>
                  </a:cubicBezTo>
                  <a:cubicBezTo>
                    <a:pt x="24" y="6"/>
                    <a:pt x="27" y="3"/>
                    <a:pt x="27" y="3"/>
                  </a:cubicBezTo>
                  <a:cubicBezTo>
                    <a:pt x="27" y="3"/>
                    <a:pt x="26" y="0"/>
                    <a:pt x="26" y="0"/>
                  </a:cubicBezTo>
                  <a:cubicBezTo>
                    <a:pt x="25" y="0"/>
                    <a:pt x="23" y="2"/>
                    <a:pt x="20" y="2"/>
                  </a:cubicBezTo>
                  <a:cubicBezTo>
                    <a:pt x="17" y="2"/>
                    <a:pt x="14" y="4"/>
                    <a:pt x="13" y="4"/>
                  </a:cubicBezTo>
                  <a:cubicBezTo>
                    <a:pt x="12" y="4"/>
                    <a:pt x="7" y="3"/>
                    <a:pt x="4" y="3"/>
                  </a:cubicBezTo>
                  <a:cubicBezTo>
                    <a:pt x="3" y="3"/>
                    <a:pt x="2" y="3"/>
                    <a:pt x="1" y="3"/>
                  </a:cubicBezTo>
                  <a:cubicBezTo>
                    <a:pt x="1" y="5"/>
                    <a:pt x="0" y="9"/>
                    <a:pt x="0" y="1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1" name="Google Shape;371;p25"/>
            <p:cNvSpPr/>
            <p:nvPr/>
          </p:nvSpPr>
          <p:spPr>
            <a:xfrm>
              <a:off x="4773613" y="2147888"/>
              <a:ext cx="141288" cy="177800"/>
            </a:xfrm>
            <a:custGeom>
              <a:avLst/>
              <a:gdLst/>
              <a:ahLst/>
              <a:cxnLst/>
              <a:rect l="l" t="t" r="r" b="b"/>
              <a:pathLst>
                <a:path w="51" h="64" extrusionOk="0">
                  <a:moveTo>
                    <a:pt x="50" y="0"/>
                  </a:moveTo>
                  <a:cubicBezTo>
                    <a:pt x="49" y="0"/>
                    <a:pt x="46" y="1"/>
                    <a:pt x="46" y="2"/>
                  </a:cubicBezTo>
                  <a:cubicBezTo>
                    <a:pt x="47" y="3"/>
                    <a:pt x="45" y="4"/>
                    <a:pt x="43" y="4"/>
                  </a:cubicBezTo>
                  <a:cubicBezTo>
                    <a:pt x="43" y="4"/>
                    <a:pt x="37" y="3"/>
                    <a:pt x="35" y="2"/>
                  </a:cubicBezTo>
                  <a:cubicBezTo>
                    <a:pt x="33" y="2"/>
                    <a:pt x="27" y="2"/>
                    <a:pt x="24" y="2"/>
                  </a:cubicBezTo>
                  <a:cubicBezTo>
                    <a:pt x="24" y="2"/>
                    <a:pt x="24" y="2"/>
                    <a:pt x="24" y="3"/>
                  </a:cubicBezTo>
                  <a:cubicBezTo>
                    <a:pt x="23" y="4"/>
                    <a:pt x="17" y="7"/>
                    <a:pt x="16" y="6"/>
                  </a:cubicBezTo>
                  <a:cubicBezTo>
                    <a:pt x="15" y="6"/>
                    <a:pt x="15" y="8"/>
                    <a:pt x="13" y="8"/>
                  </a:cubicBezTo>
                  <a:cubicBezTo>
                    <a:pt x="11" y="9"/>
                    <a:pt x="7" y="8"/>
                    <a:pt x="7" y="9"/>
                  </a:cubicBezTo>
                  <a:cubicBezTo>
                    <a:pt x="7" y="10"/>
                    <a:pt x="6" y="12"/>
                    <a:pt x="4" y="14"/>
                  </a:cubicBezTo>
                  <a:cubicBezTo>
                    <a:pt x="3" y="15"/>
                    <a:pt x="4" y="16"/>
                    <a:pt x="2" y="17"/>
                  </a:cubicBezTo>
                  <a:cubicBezTo>
                    <a:pt x="1" y="17"/>
                    <a:pt x="1" y="19"/>
                    <a:pt x="0" y="21"/>
                  </a:cubicBezTo>
                  <a:cubicBezTo>
                    <a:pt x="0" y="21"/>
                    <a:pt x="0" y="21"/>
                    <a:pt x="0" y="21"/>
                  </a:cubicBezTo>
                  <a:cubicBezTo>
                    <a:pt x="3" y="22"/>
                    <a:pt x="5" y="25"/>
                    <a:pt x="5" y="28"/>
                  </a:cubicBezTo>
                  <a:cubicBezTo>
                    <a:pt x="4" y="31"/>
                    <a:pt x="8" y="32"/>
                    <a:pt x="10" y="30"/>
                  </a:cubicBezTo>
                  <a:cubicBezTo>
                    <a:pt x="12" y="28"/>
                    <a:pt x="18" y="31"/>
                    <a:pt x="18" y="33"/>
                  </a:cubicBezTo>
                  <a:cubicBezTo>
                    <a:pt x="18" y="34"/>
                    <a:pt x="12" y="31"/>
                    <a:pt x="9" y="33"/>
                  </a:cubicBezTo>
                  <a:cubicBezTo>
                    <a:pt x="6" y="36"/>
                    <a:pt x="11" y="38"/>
                    <a:pt x="11" y="40"/>
                  </a:cubicBezTo>
                  <a:cubicBezTo>
                    <a:pt x="10" y="43"/>
                    <a:pt x="12" y="46"/>
                    <a:pt x="15" y="46"/>
                  </a:cubicBezTo>
                  <a:cubicBezTo>
                    <a:pt x="18" y="46"/>
                    <a:pt x="21" y="50"/>
                    <a:pt x="22" y="49"/>
                  </a:cubicBezTo>
                  <a:cubicBezTo>
                    <a:pt x="24" y="49"/>
                    <a:pt x="20" y="42"/>
                    <a:pt x="21" y="41"/>
                  </a:cubicBezTo>
                  <a:cubicBezTo>
                    <a:pt x="22" y="40"/>
                    <a:pt x="25" y="43"/>
                    <a:pt x="27" y="41"/>
                  </a:cubicBezTo>
                  <a:cubicBezTo>
                    <a:pt x="28" y="39"/>
                    <a:pt x="25" y="38"/>
                    <a:pt x="23" y="38"/>
                  </a:cubicBezTo>
                  <a:cubicBezTo>
                    <a:pt x="20" y="38"/>
                    <a:pt x="23" y="34"/>
                    <a:pt x="26" y="36"/>
                  </a:cubicBezTo>
                  <a:cubicBezTo>
                    <a:pt x="29" y="38"/>
                    <a:pt x="30" y="36"/>
                    <a:pt x="32" y="36"/>
                  </a:cubicBezTo>
                  <a:cubicBezTo>
                    <a:pt x="33" y="35"/>
                    <a:pt x="33" y="30"/>
                    <a:pt x="29" y="29"/>
                  </a:cubicBezTo>
                  <a:cubicBezTo>
                    <a:pt x="24" y="28"/>
                    <a:pt x="25" y="32"/>
                    <a:pt x="22" y="29"/>
                  </a:cubicBezTo>
                  <a:cubicBezTo>
                    <a:pt x="19" y="26"/>
                    <a:pt x="25" y="27"/>
                    <a:pt x="25" y="25"/>
                  </a:cubicBezTo>
                  <a:cubicBezTo>
                    <a:pt x="25" y="22"/>
                    <a:pt x="20" y="19"/>
                    <a:pt x="18" y="16"/>
                  </a:cubicBezTo>
                  <a:cubicBezTo>
                    <a:pt x="16" y="13"/>
                    <a:pt x="21" y="12"/>
                    <a:pt x="22" y="14"/>
                  </a:cubicBezTo>
                  <a:cubicBezTo>
                    <a:pt x="24" y="16"/>
                    <a:pt x="27" y="15"/>
                    <a:pt x="29" y="15"/>
                  </a:cubicBezTo>
                  <a:cubicBezTo>
                    <a:pt x="31" y="14"/>
                    <a:pt x="27" y="10"/>
                    <a:pt x="30" y="9"/>
                  </a:cubicBezTo>
                  <a:cubicBezTo>
                    <a:pt x="34" y="7"/>
                    <a:pt x="34" y="10"/>
                    <a:pt x="35" y="10"/>
                  </a:cubicBezTo>
                  <a:cubicBezTo>
                    <a:pt x="37" y="11"/>
                    <a:pt x="38" y="7"/>
                    <a:pt x="41" y="7"/>
                  </a:cubicBezTo>
                  <a:cubicBezTo>
                    <a:pt x="43" y="7"/>
                    <a:pt x="45" y="8"/>
                    <a:pt x="47" y="10"/>
                  </a:cubicBezTo>
                  <a:cubicBezTo>
                    <a:pt x="48" y="9"/>
                    <a:pt x="49" y="8"/>
                    <a:pt x="49" y="7"/>
                  </a:cubicBezTo>
                  <a:cubicBezTo>
                    <a:pt x="49" y="6"/>
                    <a:pt x="51" y="5"/>
                    <a:pt x="51" y="3"/>
                  </a:cubicBezTo>
                  <a:cubicBezTo>
                    <a:pt x="51" y="2"/>
                    <a:pt x="51" y="1"/>
                    <a:pt x="50" y="0"/>
                  </a:cubicBezTo>
                  <a:close/>
                  <a:moveTo>
                    <a:pt x="44" y="60"/>
                  </a:moveTo>
                  <a:cubicBezTo>
                    <a:pt x="42" y="59"/>
                    <a:pt x="33" y="61"/>
                    <a:pt x="31" y="59"/>
                  </a:cubicBezTo>
                  <a:cubicBezTo>
                    <a:pt x="29" y="56"/>
                    <a:pt x="24" y="60"/>
                    <a:pt x="26" y="61"/>
                  </a:cubicBezTo>
                  <a:cubicBezTo>
                    <a:pt x="29" y="61"/>
                    <a:pt x="33" y="64"/>
                    <a:pt x="38" y="64"/>
                  </a:cubicBezTo>
                  <a:cubicBezTo>
                    <a:pt x="42" y="64"/>
                    <a:pt x="49" y="62"/>
                    <a:pt x="49" y="60"/>
                  </a:cubicBezTo>
                  <a:cubicBezTo>
                    <a:pt x="49" y="59"/>
                    <a:pt x="46" y="61"/>
                    <a:pt x="44" y="6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25"/>
            <p:cNvSpPr/>
            <p:nvPr/>
          </p:nvSpPr>
          <p:spPr>
            <a:xfrm>
              <a:off x="5037138" y="2301875"/>
              <a:ext cx="58738" cy="34925"/>
            </a:xfrm>
            <a:custGeom>
              <a:avLst/>
              <a:gdLst/>
              <a:ahLst/>
              <a:cxnLst/>
              <a:rect l="l" t="t" r="r" b="b"/>
              <a:pathLst>
                <a:path w="21" h="13" extrusionOk="0">
                  <a:moveTo>
                    <a:pt x="14" y="8"/>
                  </a:moveTo>
                  <a:cubicBezTo>
                    <a:pt x="14" y="7"/>
                    <a:pt x="15" y="4"/>
                    <a:pt x="18" y="3"/>
                  </a:cubicBezTo>
                  <a:cubicBezTo>
                    <a:pt x="21" y="2"/>
                    <a:pt x="20" y="0"/>
                    <a:pt x="18" y="2"/>
                  </a:cubicBezTo>
                  <a:cubicBezTo>
                    <a:pt x="16" y="3"/>
                    <a:pt x="12" y="5"/>
                    <a:pt x="7" y="5"/>
                  </a:cubicBezTo>
                  <a:cubicBezTo>
                    <a:pt x="1" y="5"/>
                    <a:pt x="0" y="9"/>
                    <a:pt x="3" y="11"/>
                  </a:cubicBezTo>
                  <a:cubicBezTo>
                    <a:pt x="7" y="13"/>
                    <a:pt x="14" y="10"/>
                    <a:pt x="14" y="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3" name="Google Shape;373;p25"/>
            <p:cNvSpPr/>
            <p:nvPr/>
          </p:nvSpPr>
          <p:spPr>
            <a:xfrm>
              <a:off x="3783013" y="1363663"/>
              <a:ext cx="239713" cy="123825"/>
            </a:xfrm>
            <a:custGeom>
              <a:avLst/>
              <a:gdLst/>
              <a:ahLst/>
              <a:cxnLst/>
              <a:rect l="l" t="t" r="r" b="b"/>
              <a:pathLst>
                <a:path w="86" h="44" extrusionOk="0">
                  <a:moveTo>
                    <a:pt x="73" y="31"/>
                  </a:moveTo>
                  <a:cubicBezTo>
                    <a:pt x="77" y="31"/>
                    <a:pt x="77" y="26"/>
                    <a:pt x="79" y="26"/>
                  </a:cubicBezTo>
                  <a:cubicBezTo>
                    <a:pt x="81" y="26"/>
                    <a:pt x="84" y="23"/>
                    <a:pt x="85" y="20"/>
                  </a:cubicBezTo>
                  <a:cubicBezTo>
                    <a:pt x="86" y="18"/>
                    <a:pt x="84" y="14"/>
                    <a:pt x="81" y="14"/>
                  </a:cubicBezTo>
                  <a:cubicBezTo>
                    <a:pt x="78" y="14"/>
                    <a:pt x="76" y="11"/>
                    <a:pt x="77" y="10"/>
                  </a:cubicBezTo>
                  <a:cubicBezTo>
                    <a:pt x="77" y="8"/>
                    <a:pt x="75" y="6"/>
                    <a:pt x="75" y="5"/>
                  </a:cubicBezTo>
                  <a:cubicBezTo>
                    <a:pt x="75" y="3"/>
                    <a:pt x="72" y="5"/>
                    <a:pt x="70" y="5"/>
                  </a:cubicBezTo>
                  <a:cubicBezTo>
                    <a:pt x="68" y="6"/>
                    <a:pt x="64" y="0"/>
                    <a:pt x="62" y="1"/>
                  </a:cubicBezTo>
                  <a:cubicBezTo>
                    <a:pt x="60" y="2"/>
                    <a:pt x="62" y="5"/>
                    <a:pt x="61" y="6"/>
                  </a:cubicBezTo>
                  <a:cubicBezTo>
                    <a:pt x="61" y="8"/>
                    <a:pt x="56" y="5"/>
                    <a:pt x="56" y="7"/>
                  </a:cubicBezTo>
                  <a:cubicBezTo>
                    <a:pt x="56" y="8"/>
                    <a:pt x="55" y="8"/>
                    <a:pt x="53" y="7"/>
                  </a:cubicBezTo>
                  <a:cubicBezTo>
                    <a:pt x="52" y="5"/>
                    <a:pt x="48" y="6"/>
                    <a:pt x="48" y="7"/>
                  </a:cubicBezTo>
                  <a:cubicBezTo>
                    <a:pt x="49" y="9"/>
                    <a:pt x="47" y="8"/>
                    <a:pt x="44" y="6"/>
                  </a:cubicBezTo>
                  <a:cubicBezTo>
                    <a:pt x="42" y="4"/>
                    <a:pt x="39" y="8"/>
                    <a:pt x="39" y="10"/>
                  </a:cubicBezTo>
                  <a:cubicBezTo>
                    <a:pt x="39" y="11"/>
                    <a:pt x="38" y="12"/>
                    <a:pt x="36" y="8"/>
                  </a:cubicBezTo>
                  <a:cubicBezTo>
                    <a:pt x="34" y="4"/>
                    <a:pt x="31" y="8"/>
                    <a:pt x="32" y="11"/>
                  </a:cubicBezTo>
                  <a:cubicBezTo>
                    <a:pt x="33" y="13"/>
                    <a:pt x="33" y="15"/>
                    <a:pt x="31" y="14"/>
                  </a:cubicBezTo>
                  <a:cubicBezTo>
                    <a:pt x="29" y="13"/>
                    <a:pt x="27" y="15"/>
                    <a:pt x="26" y="17"/>
                  </a:cubicBezTo>
                  <a:cubicBezTo>
                    <a:pt x="25" y="18"/>
                    <a:pt x="21" y="12"/>
                    <a:pt x="24" y="10"/>
                  </a:cubicBezTo>
                  <a:cubicBezTo>
                    <a:pt x="26" y="9"/>
                    <a:pt x="15" y="2"/>
                    <a:pt x="11" y="2"/>
                  </a:cubicBezTo>
                  <a:cubicBezTo>
                    <a:pt x="8" y="2"/>
                    <a:pt x="10" y="5"/>
                    <a:pt x="13" y="7"/>
                  </a:cubicBezTo>
                  <a:cubicBezTo>
                    <a:pt x="15" y="8"/>
                    <a:pt x="11" y="8"/>
                    <a:pt x="10" y="6"/>
                  </a:cubicBezTo>
                  <a:cubicBezTo>
                    <a:pt x="8" y="5"/>
                    <a:pt x="6" y="6"/>
                    <a:pt x="4" y="8"/>
                  </a:cubicBezTo>
                  <a:cubicBezTo>
                    <a:pt x="3" y="11"/>
                    <a:pt x="1" y="12"/>
                    <a:pt x="0" y="14"/>
                  </a:cubicBezTo>
                  <a:cubicBezTo>
                    <a:pt x="0" y="15"/>
                    <a:pt x="4" y="17"/>
                    <a:pt x="8" y="16"/>
                  </a:cubicBezTo>
                  <a:cubicBezTo>
                    <a:pt x="12" y="14"/>
                    <a:pt x="16" y="14"/>
                    <a:pt x="18" y="16"/>
                  </a:cubicBezTo>
                  <a:cubicBezTo>
                    <a:pt x="20" y="17"/>
                    <a:pt x="14" y="18"/>
                    <a:pt x="16" y="20"/>
                  </a:cubicBezTo>
                  <a:cubicBezTo>
                    <a:pt x="18" y="21"/>
                    <a:pt x="17" y="22"/>
                    <a:pt x="12" y="22"/>
                  </a:cubicBezTo>
                  <a:cubicBezTo>
                    <a:pt x="8" y="21"/>
                    <a:pt x="2" y="23"/>
                    <a:pt x="3" y="24"/>
                  </a:cubicBezTo>
                  <a:cubicBezTo>
                    <a:pt x="4" y="26"/>
                    <a:pt x="14" y="23"/>
                    <a:pt x="15" y="25"/>
                  </a:cubicBezTo>
                  <a:cubicBezTo>
                    <a:pt x="15" y="26"/>
                    <a:pt x="15" y="29"/>
                    <a:pt x="17" y="28"/>
                  </a:cubicBezTo>
                  <a:cubicBezTo>
                    <a:pt x="20" y="26"/>
                    <a:pt x="18" y="30"/>
                    <a:pt x="20" y="30"/>
                  </a:cubicBezTo>
                  <a:cubicBezTo>
                    <a:pt x="21" y="31"/>
                    <a:pt x="21" y="34"/>
                    <a:pt x="17" y="34"/>
                  </a:cubicBezTo>
                  <a:cubicBezTo>
                    <a:pt x="13" y="34"/>
                    <a:pt x="11" y="35"/>
                    <a:pt x="13" y="37"/>
                  </a:cubicBezTo>
                  <a:cubicBezTo>
                    <a:pt x="15" y="39"/>
                    <a:pt x="19" y="37"/>
                    <a:pt x="23" y="36"/>
                  </a:cubicBezTo>
                  <a:cubicBezTo>
                    <a:pt x="27" y="35"/>
                    <a:pt x="33" y="40"/>
                    <a:pt x="38" y="42"/>
                  </a:cubicBezTo>
                  <a:cubicBezTo>
                    <a:pt x="43" y="44"/>
                    <a:pt x="51" y="41"/>
                    <a:pt x="52" y="39"/>
                  </a:cubicBezTo>
                  <a:cubicBezTo>
                    <a:pt x="53" y="36"/>
                    <a:pt x="59" y="37"/>
                    <a:pt x="62" y="35"/>
                  </a:cubicBezTo>
                  <a:cubicBezTo>
                    <a:pt x="64" y="34"/>
                    <a:pt x="68" y="32"/>
                    <a:pt x="73" y="3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4" name="Google Shape;374;p25"/>
            <p:cNvSpPr/>
            <p:nvPr/>
          </p:nvSpPr>
          <p:spPr>
            <a:xfrm>
              <a:off x="4092575" y="1757363"/>
              <a:ext cx="100013" cy="114300"/>
            </a:xfrm>
            <a:custGeom>
              <a:avLst/>
              <a:gdLst/>
              <a:ahLst/>
              <a:cxnLst/>
              <a:rect l="l" t="t" r="r" b="b"/>
              <a:pathLst>
                <a:path w="36" h="41" extrusionOk="0">
                  <a:moveTo>
                    <a:pt x="32" y="13"/>
                  </a:moveTo>
                  <a:cubicBezTo>
                    <a:pt x="31" y="12"/>
                    <a:pt x="31" y="11"/>
                    <a:pt x="30" y="11"/>
                  </a:cubicBezTo>
                  <a:cubicBezTo>
                    <a:pt x="27" y="7"/>
                    <a:pt x="25" y="10"/>
                    <a:pt x="25" y="12"/>
                  </a:cubicBezTo>
                  <a:cubicBezTo>
                    <a:pt x="25" y="14"/>
                    <a:pt x="22" y="11"/>
                    <a:pt x="20" y="11"/>
                  </a:cubicBezTo>
                  <a:cubicBezTo>
                    <a:pt x="18" y="11"/>
                    <a:pt x="21" y="7"/>
                    <a:pt x="22" y="6"/>
                  </a:cubicBezTo>
                  <a:cubicBezTo>
                    <a:pt x="23" y="6"/>
                    <a:pt x="24" y="4"/>
                    <a:pt x="24" y="2"/>
                  </a:cubicBezTo>
                  <a:cubicBezTo>
                    <a:pt x="24" y="2"/>
                    <a:pt x="23" y="2"/>
                    <a:pt x="23" y="1"/>
                  </a:cubicBezTo>
                  <a:cubicBezTo>
                    <a:pt x="20" y="0"/>
                    <a:pt x="15" y="0"/>
                    <a:pt x="15" y="3"/>
                  </a:cubicBezTo>
                  <a:cubicBezTo>
                    <a:pt x="15" y="6"/>
                    <a:pt x="19" y="5"/>
                    <a:pt x="19" y="7"/>
                  </a:cubicBezTo>
                  <a:cubicBezTo>
                    <a:pt x="19" y="9"/>
                    <a:pt x="15" y="8"/>
                    <a:pt x="12" y="10"/>
                  </a:cubicBezTo>
                  <a:cubicBezTo>
                    <a:pt x="10" y="12"/>
                    <a:pt x="7" y="9"/>
                    <a:pt x="4" y="10"/>
                  </a:cubicBezTo>
                  <a:cubicBezTo>
                    <a:pt x="1" y="12"/>
                    <a:pt x="7" y="13"/>
                    <a:pt x="5" y="16"/>
                  </a:cubicBezTo>
                  <a:cubicBezTo>
                    <a:pt x="3" y="19"/>
                    <a:pt x="5" y="19"/>
                    <a:pt x="8" y="22"/>
                  </a:cubicBezTo>
                  <a:cubicBezTo>
                    <a:pt x="12" y="25"/>
                    <a:pt x="6" y="26"/>
                    <a:pt x="6" y="29"/>
                  </a:cubicBezTo>
                  <a:cubicBezTo>
                    <a:pt x="6" y="32"/>
                    <a:pt x="2" y="32"/>
                    <a:pt x="1" y="34"/>
                  </a:cubicBezTo>
                  <a:cubicBezTo>
                    <a:pt x="0" y="36"/>
                    <a:pt x="5" y="41"/>
                    <a:pt x="9" y="41"/>
                  </a:cubicBezTo>
                  <a:cubicBezTo>
                    <a:pt x="12" y="41"/>
                    <a:pt x="19" y="39"/>
                    <a:pt x="23" y="35"/>
                  </a:cubicBezTo>
                  <a:cubicBezTo>
                    <a:pt x="27" y="31"/>
                    <a:pt x="29" y="35"/>
                    <a:pt x="33" y="33"/>
                  </a:cubicBezTo>
                  <a:cubicBezTo>
                    <a:pt x="36" y="31"/>
                    <a:pt x="34" y="17"/>
                    <a:pt x="33" y="14"/>
                  </a:cubicBezTo>
                  <a:cubicBezTo>
                    <a:pt x="32" y="14"/>
                    <a:pt x="32" y="13"/>
                    <a:pt x="32" y="13"/>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25"/>
            <p:cNvSpPr/>
            <p:nvPr/>
          </p:nvSpPr>
          <p:spPr>
            <a:xfrm>
              <a:off x="4141788" y="1573213"/>
              <a:ext cx="227013" cy="346075"/>
            </a:xfrm>
            <a:custGeom>
              <a:avLst/>
              <a:gdLst/>
              <a:ahLst/>
              <a:cxnLst/>
              <a:rect l="l" t="t" r="r" b="b"/>
              <a:pathLst>
                <a:path w="81" h="124" extrusionOk="0">
                  <a:moveTo>
                    <a:pt x="16" y="66"/>
                  </a:moveTo>
                  <a:cubicBezTo>
                    <a:pt x="13" y="63"/>
                    <a:pt x="9" y="68"/>
                    <a:pt x="6" y="68"/>
                  </a:cubicBezTo>
                  <a:cubicBezTo>
                    <a:pt x="6" y="70"/>
                    <a:pt x="5" y="72"/>
                    <a:pt x="4" y="72"/>
                  </a:cubicBezTo>
                  <a:cubicBezTo>
                    <a:pt x="3" y="73"/>
                    <a:pt x="0" y="77"/>
                    <a:pt x="2" y="77"/>
                  </a:cubicBezTo>
                  <a:cubicBezTo>
                    <a:pt x="4" y="77"/>
                    <a:pt x="7" y="80"/>
                    <a:pt x="7" y="78"/>
                  </a:cubicBezTo>
                  <a:cubicBezTo>
                    <a:pt x="7" y="76"/>
                    <a:pt x="9" y="73"/>
                    <a:pt x="12" y="77"/>
                  </a:cubicBezTo>
                  <a:cubicBezTo>
                    <a:pt x="13" y="77"/>
                    <a:pt x="13" y="78"/>
                    <a:pt x="14" y="79"/>
                  </a:cubicBezTo>
                  <a:cubicBezTo>
                    <a:pt x="15" y="77"/>
                    <a:pt x="19" y="77"/>
                    <a:pt x="21" y="75"/>
                  </a:cubicBezTo>
                  <a:cubicBezTo>
                    <a:pt x="23" y="73"/>
                    <a:pt x="19" y="69"/>
                    <a:pt x="16" y="66"/>
                  </a:cubicBezTo>
                  <a:close/>
                  <a:moveTo>
                    <a:pt x="81" y="96"/>
                  </a:moveTo>
                  <a:cubicBezTo>
                    <a:pt x="81" y="92"/>
                    <a:pt x="74" y="89"/>
                    <a:pt x="73" y="91"/>
                  </a:cubicBezTo>
                  <a:cubicBezTo>
                    <a:pt x="72" y="93"/>
                    <a:pt x="70" y="93"/>
                    <a:pt x="69" y="91"/>
                  </a:cubicBezTo>
                  <a:cubicBezTo>
                    <a:pt x="68" y="89"/>
                    <a:pt x="70" y="87"/>
                    <a:pt x="69" y="87"/>
                  </a:cubicBezTo>
                  <a:cubicBezTo>
                    <a:pt x="67" y="86"/>
                    <a:pt x="66" y="83"/>
                    <a:pt x="66" y="82"/>
                  </a:cubicBezTo>
                  <a:cubicBezTo>
                    <a:pt x="66" y="81"/>
                    <a:pt x="64" y="73"/>
                    <a:pt x="60" y="72"/>
                  </a:cubicBezTo>
                  <a:cubicBezTo>
                    <a:pt x="56" y="71"/>
                    <a:pt x="55" y="66"/>
                    <a:pt x="55" y="63"/>
                  </a:cubicBezTo>
                  <a:cubicBezTo>
                    <a:pt x="54" y="60"/>
                    <a:pt x="51" y="61"/>
                    <a:pt x="49" y="59"/>
                  </a:cubicBezTo>
                  <a:cubicBezTo>
                    <a:pt x="47" y="56"/>
                    <a:pt x="44" y="57"/>
                    <a:pt x="42" y="57"/>
                  </a:cubicBezTo>
                  <a:cubicBezTo>
                    <a:pt x="40" y="57"/>
                    <a:pt x="42" y="54"/>
                    <a:pt x="45" y="52"/>
                  </a:cubicBezTo>
                  <a:cubicBezTo>
                    <a:pt x="48" y="50"/>
                    <a:pt x="51" y="40"/>
                    <a:pt x="51" y="38"/>
                  </a:cubicBezTo>
                  <a:cubicBezTo>
                    <a:pt x="51" y="36"/>
                    <a:pt x="39" y="36"/>
                    <a:pt x="36" y="37"/>
                  </a:cubicBezTo>
                  <a:cubicBezTo>
                    <a:pt x="34" y="39"/>
                    <a:pt x="31" y="36"/>
                    <a:pt x="34" y="35"/>
                  </a:cubicBezTo>
                  <a:cubicBezTo>
                    <a:pt x="36" y="34"/>
                    <a:pt x="40" y="30"/>
                    <a:pt x="40" y="28"/>
                  </a:cubicBezTo>
                  <a:cubicBezTo>
                    <a:pt x="39" y="26"/>
                    <a:pt x="43" y="25"/>
                    <a:pt x="41" y="23"/>
                  </a:cubicBezTo>
                  <a:cubicBezTo>
                    <a:pt x="39" y="22"/>
                    <a:pt x="39" y="25"/>
                    <a:pt x="37" y="27"/>
                  </a:cubicBezTo>
                  <a:cubicBezTo>
                    <a:pt x="36" y="28"/>
                    <a:pt x="32" y="27"/>
                    <a:pt x="29" y="27"/>
                  </a:cubicBezTo>
                  <a:cubicBezTo>
                    <a:pt x="25" y="26"/>
                    <a:pt x="23" y="31"/>
                    <a:pt x="24" y="33"/>
                  </a:cubicBezTo>
                  <a:cubicBezTo>
                    <a:pt x="24" y="36"/>
                    <a:pt x="19" y="37"/>
                    <a:pt x="20" y="39"/>
                  </a:cubicBezTo>
                  <a:cubicBezTo>
                    <a:pt x="21" y="41"/>
                    <a:pt x="19" y="42"/>
                    <a:pt x="18" y="41"/>
                  </a:cubicBezTo>
                  <a:cubicBezTo>
                    <a:pt x="17" y="40"/>
                    <a:pt x="15" y="38"/>
                    <a:pt x="13" y="39"/>
                  </a:cubicBezTo>
                  <a:cubicBezTo>
                    <a:pt x="11" y="41"/>
                    <a:pt x="16" y="44"/>
                    <a:pt x="19" y="44"/>
                  </a:cubicBezTo>
                  <a:cubicBezTo>
                    <a:pt x="22" y="45"/>
                    <a:pt x="17" y="47"/>
                    <a:pt x="16" y="50"/>
                  </a:cubicBezTo>
                  <a:cubicBezTo>
                    <a:pt x="15" y="53"/>
                    <a:pt x="20" y="52"/>
                    <a:pt x="20" y="54"/>
                  </a:cubicBezTo>
                  <a:cubicBezTo>
                    <a:pt x="20" y="57"/>
                    <a:pt x="14" y="57"/>
                    <a:pt x="14" y="59"/>
                  </a:cubicBezTo>
                  <a:cubicBezTo>
                    <a:pt x="14" y="62"/>
                    <a:pt x="17" y="58"/>
                    <a:pt x="19" y="57"/>
                  </a:cubicBezTo>
                  <a:cubicBezTo>
                    <a:pt x="21" y="56"/>
                    <a:pt x="18" y="63"/>
                    <a:pt x="23" y="62"/>
                  </a:cubicBezTo>
                  <a:cubicBezTo>
                    <a:pt x="27" y="62"/>
                    <a:pt x="26" y="56"/>
                    <a:pt x="27" y="56"/>
                  </a:cubicBezTo>
                  <a:cubicBezTo>
                    <a:pt x="29" y="56"/>
                    <a:pt x="26" y="59"/>
                    <a:pt x="28" y="62"/>
                  </a:cubicBezTo>
                  <a:cubicBezTo>
                    <a:pt x="29" y="64"/>
                    <a:pt x="25" y="68"/>
                    <a:pt x="25" y="70"/>
                  </a:cubicBezTo>
                  <a:cubicBezTo>
                    <a:pt x="25" y="71"/>
                    <a:pt x="34" y="71"/>
                    <a:pt x="36" y="69"/>
                  </a:cubicBezTo>
                  <a:cubicBezTo>
                    <a:pt x="39" y="66"/>
                    <a:pt x="41" y="69"/>
                    <a:pt x="39" y="71"/>
                  </a:cubicBezTo>
                  <a:cubicBezTo>
                    <a:pt x="37" y="73"/>
                    <a:pt x="38" y="75"/>
                    <a:pt x="40" y="76"/>
                  </a:cubicBezTo>
                  <a:cubicBezTo>
                    <a:pt x="42" y="77"/>
                    <a:pt x="43" y="77"/>
                    <a:pt x="42" y="79"/>
                  </a:cubicBezTo>
                  <a:cubicBezTo>
                    <a:pt x="41" y="81"/>
                    <a:pt x="42" y="84"/>
                    <a:pt x="41" y="86"/>
                  </a:cubicBezTo>
                  <a:cubicBezTo>
                    <a:pt x="41" y="88"/>
                    <a:pt x="33" y="88"/>
                    <a:pt x="33" y="87"/>
                  </a:cubicBezTo>
                  <a:cubicBezTo>
                    <a:pt x="33" y="85"/>
                    <a:pt x="30" y="86"/>
                    <a:pt x="31" y="88"/>
                  </a:cubicBezTo>
                  <a:cubicBezTo>
                    <a:pt x="31" y="89"/>
                    <a:pt x="28" y="91"/>
                    <a:pt x="28" y="93"/>
                  </a:cubicBezTo>
                  <a:cubicBezTo>
                    <a:pt x="29" y="94"/>
                    <a:pt x="33" y="94"/>
                    <a:pt x="33" y="96"/>
                  </a:cubicBezTo>
                  <a:cubicBezTo>
                    <a:pt x="33" y="98"/>
                    <a:pt x="30" y="100"/>
                    <a:pt x="25" y="101"/>
                  </a:cubicBezTo>
                  <a:cubicBezTo>
                    <a:pt x="21" y="103"/>
                    <a:pt x="26" y="106"/>
                    <a:pt x="28" y="105"/>
                  </a:cubicBezTo>
                  <a:cubicBezTo>
                    <a:pt x="31" y="103"/>
                    <a:pt x="30" y="106"/>
                    <a:pt x="33" y="106"/>
                  </a:cubicBezTo>
                  <a:cubicBezTo>
                    <a:pt x="36" y="106"/>
                    <a:pt x="38" y="108"/>
                    <a:pt x="42" y="107"/>
                  </a:cubicBezTo>
                  <a:cubicBezTo>
                    <a:pt x="45" y="106"/>
                    <a:pt x="45" y="107"/>
                    <a:pt x="42" y="109"/>
                  </a:cubicBezTo>
                  <a:cubicBezTo>
                    <a:pt x="40" y="111"/>
                    <a:pt x="36" y="109"/>
                    <a:pt x="33" y="110"/>
                  </a:cubicBezTo>
                  <a:cubicBezTo>
                    <a:pt x="31" y="111"/>
                    <a:pt x="21" y="121"/>
                    <a:pt x="23" y="123"/>
                  </a:cubicBezTo>
                  <a:cubicBezTo>
                    <a:pt x="24" y="124"/>
                    <a:pt x="26" y="121"/>
                    <a:pt x="29" y="119"/>
                  </a:cubicBezTo>
                  <a:cubicBezTo>
                    <a:pt x="33" y="118"/>
                    <a:pt x="33" y="120"/>
                    <a:pt x="35" y="121"/>
                  </a:cubicBezTo>
                  <a:cubicBezTo>
                    <a:pt x="37" y="121"/>
                    <a:pt x="37" y="117"/>
                    <a:pt x="39" y="117"/>
                  </a:cubicBezTo>
                  <a:cubicBezTo>
                    <a:pt x="40" y="117"/>
                    <a:pt x="42" y="116"/>
                    <a:pt x="44" y="116"/>
                  </a:cubicBezTo>
                  <a:cubicBezTo>
                    <a:pt x="47" y="117"/>
                    <a:pt x="49" y="116"/>
                    <a:pt x="51" y="114"/>
                  </a:cubicBezTo>
                  <a:cubicBezTo>
                    <a:pt x="52" y="113"/>
                    <a:pt x="56" y="117"/>
                    <a:pt x="57" y="116"/>
                  </a:cubicBezTo>
                  <a:cubicBezTo>
                    <a:pt x="58" y="115"/>
                    <a:pt x="64" y="114"/>
                    <a:pt x="66" y="114"/>
                  </a:cubicBezTo>
                  <a:cubicBezTo>
                    <a:pt x="69" y="114"/>
                    <a:pt x="76" y="111"/>
                    <a:pt x="77" y="110"/>
                  </a:cubicBezTo>
                  <a:cubicBezTo>
                    <a:pt x="79" y="108"/>
                    <a:pt x="76" y="108"/>
                    <a:pt x="74" y="108"/>
                  </a:cubicBezTo>
                  <a:cubicBezTo>
                    <a:pt x="72" y="108"/>
                    <a:pt x="72" y="106"/>
                    <a:pt x="75" y="103"/>
                  </a:cubicBezTo>
                  <a:cubicBezTo>
                    <a:pt x="77" y="101"/>
                    <a:pt x="81" y="99"/>
                    <a:pt x="81" y="96"/>
                  </a:cubicBezTo>
                  <a:close/>
                  <a:moveTo>
                    <a:pt x="10" y="36"/>
                  </a:moveTo>
                  <a:cubicBezTo>
                    <a:pt x="13" y="36"/>
                    <a:pt x="17" y="30"/>
                    <a:pt x="15" y="29"/>
                  </a:cubicBezTo>
                  <a:cubicBezTo>
                    <a:pt x="14" y="27"/>
                    <a:pt x="7" y="36"/>
                    <a:pt x="10" y="36"/>
                  </a:cubicBezTo>
                  <a:close/>
                  <a:moveTo>
                    <a:pt x="56" y="10"/>
                  </a:moveTo>
                  <a:cubicBezTo>
                    <a:pt x="58" y="8"/>
                    <a:pt x="60" y="0"/>
                    <a:pt x="57" y="1"/>
                  </a:cubicBezTo>
                  <a:cubicBezTo>
                    <a:pt x="54" y="2"/>
                    <a:pt x="55" y="11"/>
                    <a:pt x="56" y="1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6" name="Google Shape;376;p25"/>
            <p:cNvSpPr/>
            <p:nvPr/>
          </p:nvSpPr>
          <p:spPr>
            <a:xfrm>
              <a:off x="4141788" y="1573213"/>
              <a:ext cx="227013" cy="346075"/>
            </a:xfrm>
            <a:custGeom>
              <a:avLst/>
              <a:gdLst/>
              <a:ahLst/>
              <a:cxnLst/>
              <a:rect l="l" t="t" r="r" b="b"/>
              <a:pathLst>
                <a:path w="81" h="124" extrusionOk="0">
                  <a:moveTo>
                    <a:pt x="16" y="66"/>
                  </a:moveTo>
                  <a:cubicBezTo>
                    <a:pt x="13" y="63"/>
                    <a:pt x="9" y="68"/>
                    <a:pt x="6" y="68"/>
                  </a:cubicBezTo>
                  <a:cubicBezTo>
                    <a:pt x="6" y="70"/>
                    <a:pt x="5" y="72"/>
                    <a:pt x="4" y="72"/>
                  </a:cubicBezTo>
                  <a:cubicBezTo>
                    <a:pt x="3" y="73"/>
                    <a:pt x="0" y="77"/>
                    <a:pt x="2" y="77"/>
                  </a:cubicBezTo>
                  <a:cubicBezTo>
                    <a:pt x="4" y="77"/>
                    <a:pt x="7" y="80"/>
                    <a:pt x="7" y="78"/>
                  </a:cubicBezTo>
                  <a:cubicBezTo>
                    <a:pt x="7" y="76"/>
                    <a:pt x="9" y="73"/>
                    <a:pt x="12" y="77"/>
                  </a:cubicBezTo>
                  <a:cubicBezTo>
                    <a:pt x="13" y="77"/>
                    <a:pt x="13" y="78"/>
                    <a:pt x="14" y="79"/>
                  </a:cubicBezTo>
                  <a:cubicBezTo>
                    <a:pt x="15" y="77"/>
                    <a:pt x="19" y="77"/>
                    <a:pt x="21" y="75"/>
                  </a:cubicBezTo>
                  <a:cubicBezTo>
                    <a:pt x="23" y="73"/>
                    <a:pt x="19" y="69"/>
                    <a:pt x="16" y="66"/>
                  </a:cubicBezTo>
                  <a:close/>
                  <a:moveTo>
                    <a:pt x="81" y="96"/>
                  </a:moveTo>
                  <a:cubicBezTo>
                    <a:pt x="81" y="92"/>
                    <a:pt x="74" y="89"/>
                    <a:pt x="73" y="91"/>
                  </a:cubicBezTo>
                  <a:cubicBezTo>
                    <a:pt x="72" y="93"/>
                    <a:pt x="70" y="93"/>
                    <a:pt x="69" y="91"/>
                  </a:cubicBezTo>
                  <a:cubicBezTo>
                    <a:pt x="68" y="89"/>
                    <a:pt x="70" y="87"/>
                    <a:pt x="69" y="87"/>
                  </a:cubicBezTo>
                  <a:cubicBezTo>
                    <a:pt x="67" y="86"/>
                    <a:pt x="66" y="83"/>
                    <a:pt x="66" y="82"/>
                  </a:cubicBezTo>
                  <a:cubicBezTo>
                    <a:pt x="66" y="81"/>
                    <a:pt x="64" y="73"/>
                    <a:pt x="60" y="72"/>
                  </a:cubicBezTo>
                  <a:cubicBezTo>
                    <a:pt x="56" y="71"/>
                    <a:pt x="55" y="66"/>
                    <a:pt x="55" y="63"/>
                  </a:cubicBezTo>
                  <a:cubicBezTo>
                    <a:pt x="54" y="60"/>
                    <a:pt x="51" y="61"/>
                    <a:pt x="49" y="59"/>
                  </a:cubicBezTo>
                  <a:cubicBezTo>
                    <a:pt x="47" y="56"/>
                    <a:pt x="44" y="57"/>
                    <a:pt x="42" y="57"/>
                  </a:cubicBezTo>
                  <a:cubicBezTo>
                    <a:pt x="40" y="57"/>
                    <a:pt x="42" y="54"/>
                    <a:pt x="45" y="52"/>
                  </a:cubicBezTo>
                  <a:cubicBezTo>
                    <a:pt x="48" y="50"/>
                    <a:pt x="51" y="40"/>
                    <a:pt x="51" y="38"/>
                  </a:cubicBezTo>
                  <a:cubicBezTo>
                    <a:pt x="51" y="36"/>
                    <a:pt x="39" y="36"/>
                    <a:pt x="36" y="37"/>
                  </a:cubicBezTo>
                  <a:cubicBezTo>
                    <a:pt x="34" y="39"/>
                    <a:pt x="31" y="36"/>
                    <a:pt x="34" y="35"/>
                  </a:cubicBezTo>
                  <a:cubicBezTo>
                    <a:pt x="36" y="34"/>
                    <a:pt x="40" y="30"/>
                    <a:pt x="40" y="28"/>
                  </a:cubicBezTo>
                  <a:cubicBezTo>
                    <a:pt x="39" y="26"/>
                    <a:pt x="43" y="25"/>
                    <a:pt x="41" y="23"/>
                  </a:cubicBezTo>
                  <a:cubicBezTo>
                    <a:pt x="39" y="22"/>
                    <a:pt x="39" y="25"/>
                    <a:pt x="37" y="27"/>
                  </a:cubicBezTo>
                  <a:cubicBezTo>
                    <a:pt x="36" y="28"/>
                    <a:pt x="32" y="27"/>
                    <a:pt x="29" y="27"/>
                  </a:cubicBezTo>
                  <a:cubicBezTo>
                    <a:pt x="25" y="26"/>
                    <a:pt x="23" y="31"/>
                    <a:pt x="24" y="33"/>
                  </a:cubicBezTo>
                  <a:cubicBezTo>
                    <a:pt x="24" y="36"/>
                    <a:pt x="19" y="37"/>
                    <a:pt x="20" y="39"/>
                  </a:cubicBezTo>
                  <a:cubicBezTo>
                    <a:pt x="21" y="41"/>
                    <a:pt x="19" y="42"/>
                    <a:pt x="18" y="41"/>
                  </a:cubicBezTo>
                  <a:cubicBezTo>
                    <a:pt x="17" y="40"/>
                    <a:pt x="15" y="38"/>
                    <a:pt x="13" y="39"/>
                  </a:cubicBezTo>
                  <a:cubicBezTo>
                    <a:pt x="11" y="41"/>
                    <a:pt x="16" y="44"/>
                    <a:pt x="19" y="44"/>
                  </a:cubicBezTo>
                  <a:cubicBezTo>
                    <a:pt x="22" y="45"/>
                    <a:pt x="17" y="47"/>
                    <a:pt x="16" y="50"/>
                  </a:cubicBezTo>
                  <a:cubicBezTo>
                    <a:pt x="15" y="53"/>
                    <a:pt x="20" y="52"/>
                    <a:pt x="20" y="54"/>
                  </a:cubicBezTo>
                  <a:cubicBezTo>
                    <a:pt x="20" y="57"/>
                    <a:pt x="14" y="57"/>
                    <a:pt x="14" y="59"/>
                  </a:cubicBezTo>
                  <a:cubicBezTo>
                    <a:pt x="14" y="62"/>
                    <a:pt x="17" y="58"/>
                    <a:pt x="19" y="57"/>
                  </a:cubicBezTo>
                  <a:cubicBezTo>
                    <a:pt x="21" y="56"/>
                    <a:pt x="18" y="63"/>
                    <a:pt x="23" y="62"/>
                  </a:cubicBezTo>
                  <a:cubicBezTo>
                    <a:pt x="27" y="62"/>
                    <a:pt x="26" y="56"/>
                    <a:pt x="27" y="56"/>
                  </a:cubicBezTo>
                  <a:cubicBezTo>
                    <a:pt x="29" y="56"/>
                    <a:pt x="26" y="59"/>
                    <a:pt x="28" y="62"/>
                  </a:cubicBezTo>
                  <a:cubicBezTo>
                    <a:pt x="29" y="64"/>
                    <a:pt x="25" y="68"/>
                    <a:pt x="25" y="70"/>
                  </a:cubicBezTo>
                  <a:cubicBezTo>
                    <a:pt x="25" y="71"/>
                    <a:pt x="34" y="71"/>
                    <a:pt x="36" y="69"/>
                  </a:cubicBezTo>
                  <a:cubicBezTo>
                    <a:pt x="39" y="66"/>
                    <a:pt x="41" y="69"/>
                    <a:pt x="39" y="71"/>
                  </a:cubicBezTo>
                  <a:cubicBezTo>
                    <a:pt x="37" y="73"/>
                    <a:pt x="38" y="75"/>
                    <a:pt x="40" y="76"/>
                  </a:cubicBezTo>
                  <a:cubicBezTo>
                    <a:pt x="42" y="77"/>
                    <a:pt x="43" y="77"/>
                    <a:pt x="42" y="79"/>
                  </a:cubicBezTo>
                  <a:cubicBezTo>
                    <a:pt x="41" y="81"/>
                    <a:pt x="42" y="84"/>
                    <a:pt x="41" y="86"/>
                  </a:cubicBezTo>
                  <a:cubicBezTo>
                    <a:pt x="41" y="88"/>
                    <a:pt x="33" y="88"/>
                    <a:pt x="33" y="87"/>
                  </a:cubicBezTo>
                  <a:cubicBezTo>
                    <a:pt x="33" y="85"/>
                    <a:pt x="30" y="86"/>
                    <a:pt x="31" y="88"/>
                  </a:cubicBezTo>
                  <a:cubicBezTo>
                    <a:pt x="31" y="89"/>
                    <a:pt x="28" y="91"/>
                    <a:pt x="28" y="93"/>
                  </a:cubicBezTo>
                  <a:cubicBezTo>
                    <a:pt x="29" y="94"/>
                    <a:pt x="33" y="94"/>
                    <a:pt x="33" y="96"/>
                  </a:cubicBezTo>
                  <a:cubicBezTo>
                    <a:pt x="33" y="98"/>
                    <a:pt x="30" y="100"/>
                    <a:pt x="25" y="101"/>
                  </a:cubicBezTo>
                  <a:cubicBezTo>
                    <a:pt x="21" y="103"/>
                    <a:pt x="26" y="106"/>
                    <a:pt x="28" y="105"/>
                  </a:cubicBezTo>
                  <a:cubicBezTo>
                    <a:pt x="31" y="103"/>
                    <a:pt x="30" y="106"/>
                    <a:pt x="33" y="106"/>
                  </a:cubicBezTo>
                  <a:cubicBezTo>
                    <a:pt x="36" y="106"/>
                    <a:pt x="38" y="108"/>
                    <a:pt x="42" y="107"/>
                  </a:cubicBezTo>
                  <a:cubicBezTo>
                    <a:pt x="45" y="106"/>
                    <a:pt x="45" y="107"/>
                    <a:pt x="42" y="109"/>
                  </a:cubicBezTo>
                  <a:cubicBezTo>
                    <a:pt x="40" y="111"/>
                    <a:pt x="36" y="109"/>
                    <a:pt x="33" y="110"/>
                  </a:cubicBezTo>
                  <a:cubicBezTo>
                    <a:pt x="31" y="111"/>
                    <a:pt x="21" y="121"/>
                    <a:pt x="23" y="123"/>
                  </a:cubicBezTo>
                  <a:cubicBezTo>
                    <a:pt x="24" y="124"/>
                    <a:pt x="26" y="121"/>
                    <a:pt x="29" y="119"/>
                  </a:cubicBezTo>
                  <a:cubicBezTo>
                    <a:pt x="33" y="118"/>
                    <a:pt x="33" y="120"/>
                    <a:pt x="35" y="121"/>
                  </a:cubicBezTo>
                  <a:cubicBezTo>
                    <a:pt x="37" y="121"/>
                    <a:pt x="37" y="117"/>
                    <a:pt x="39" y="117"/>
                  </a:cubicBezTo>
                  <a:cubicBezTo>
                    <a:pt x="40" y="117"/>
                    <a:pt x="42" y="116"/>
                    <a:pt x="44" y="116"/>
                  </a:cubicBezTo>
                  <a:cubicBezTo>
                    <a:pt x="47" y="117"/>
                    <a:pt x="49" y="116"/>
                    <a:pt x="51" y="114"/>
                  </a:cubicBezTo>
                  <a:cubicBezTo>
                    <a:pt x="52" y="113"/>
                    <a:pt x="56" y="117"/>
                    <a:pt x="57" y="116"/>
                  </a:cubicBezTo>
                  <a:cubicBezTo>
                    <a:pt x="58" y="115"/>
                    <a:pt x="64" y="114"/>
                    <a:pt x="66" y="114"/>
                  </a:cubicBezTo>
                  <a:cubicBezTo>
                    <a:pt x="69" y="114"/>
                    <a:pt x="76" y="111"/>
                    <a:pt x="77" y="110"/>
                  </a:cubicBezTo>
                  <a:cubicBezTo>
                    <a:pt x="79" y="108"/>
                    <a:pt x="76" y="108"/>
                    <a:pt x="74" y="108"/>
                  </a:cubicBezTo>
                  <a:cubicBezTo>
                    <a:pt x="72" y="108"/>
                    <a:pt x="72" y="106"/>
                    <a:pt x="75" y="103"/>
                  </a:cubicBezTo>
                  <a:cubicBezTo>
                    <a:pt x="77" y="101"/>
                    <a:pt x="81" y="99"/>
                    <a:pt x="81" y="96"/>
                  </a:cubicBezTo>
                  <a:close/>
                  <a:moveTo>
                    <a:pt x="10" y="36"/>
                  </a:moveTo>
                  <a:cubicBezTo>
                    <a:pt x="13" y="36"/>
                    <a:pt x="17" y="30"/>
                    <a:pt x="15" y="29"/>
                  </a:cubicBezTo>
                  <a:cubicBezTo>
                    <a:pt x="14" y="27"/>
                    <a:pt x="7" y="36"/>
                    <a:pt x="10" y="36"/>
                  </a:cubicBezTo>
                  <a:close/>
                  <a:moveTo>
                    <a:pt x="56" y="10"/>
                  </a:moveTo>
                  <a:cubicBezTo>
                    <a:pt x="58" y="8"/>
                    <a:pt x="60" y="0"/>
                    <a:pt x="57" y="1"/>
                  </a:cubicBezTo>
                  <a:cubicBezTo>
                    <a:pt x="54" y="2"/>
                    <a:pt x="55" y="11"/>
                    <a:pt x="56" y="10"/>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7" name="Google Shape;377;p25"/>
            <p:cNvSpPr/>
            <p:nvPr/>
          </p:nvSpPr>
          <p:spPr>
            <a:xfrm>
              <a:off x="4508500" y="1673225"/>
              <a:ext cx="107950" cy="103188"/>
            </a:xfrm>
            <a:custGeom>
              <a:avLst/>
              <a:gdLst/>
              <a:ahLst/>
              <a:cxnLst/>
              <a:rect l="l" t="t" r="r" b="b"/>
              <a:pathLst>
                <a:path w="39" h="37" extrusionOk="0">
                  <a:moveTo>
                    <a:pt x="20" y="14"/>
                  </a:moveTo>
                  <a:cubicBezTo>
                    <a:pt x="19" y="13"/>
                    <a:pt x="18" y="9"/>
                    <a:pt x="20" y="8"/>
                  </a:cubicBezTo>
                  <a:cubicBezTo>
                    <a:pt x="21" y="7"/>
                    <a:pt x="22" y="2"/>
                    <a:pt x="20" y="1"/>
                  </a:cubicBezTo>
                  <a:cubicBezTo>
                    <a:pt x="19" y="0"/>
                    <a:pt x="15" y="1"/>
                    <a:pt x="15" y="4"/>
                  </a:cubicBezTo>
                  <a:cubicBezTo>
                    <a:pt x="14" y="8"/>
                    <a:pt x="11" y="6"/>
                    <a:pt x="10" y="7"/>
                  </a:cubicBezTo>
                  <a:cubicBezTo>
                    <a:pt x="9" y="8"/>
                    <a:pt x="12" y="9"/>
                    <a:pt x="10" y="11"/>
                  </a:cubicBezTo>
                  <a:cubicBezTo>
                    <a:pt x="9" y="12"/>
                    <a:pt x="8" y="8"/>
                    <a:pt x="5" y="8"/>
                  </a:cubicBezTo>
                  <a:cubicBezTo>
                    <a:pt x="3" y="8"/>
                    <a:pt x="3" y="12"/>
                    <a:pt x="1" y="14"/>
                  </a:cubicBezTo>
                  <a:cubicBezTo>
                    <a:pt x="0" y="16"/>
                    <a:pt x="1" y="20"/>
                    <a:pt x="1" y="23"/>
                  </a:cubicBezTo>
                  <a:cubicBezTo>
                    <a:pt x="2" y="26"/>
                    <a:pt x="5" y="28"/>
                    <a:pt x="5" y="30"/>
                  </a:cubicBezTo>
                  <a:cubicBezTo>
                    <a:pt x="4" y="31"/>
                    <a:pt x="5" y="33"/>
                    <a:pt x="6" y="34"/>
                  </a:cubicBezTo>
                  <a:cubicBezTo>
                    <a:pt x="9" y="34"/>
                    <a:pt x="12" y="34"/>
                    <a:pt x="13" y="34"/>
                  </a:cubicBezTo>
                  <a:cubicBezTo>
                    <a:pt x="14" y="35"/>
                    <a:pt x="15" y="35"/>
                    <a:pt x="16" y="34"/>
                  </a:cubicBezTo>
                  <a:cubicBezTo>
                    <a:pt x="15" y="33"/>
                    <a:pt x="13" y="31"/>
                    <a:pt x="13" y="30"/>
                  </a:cubicBezTo>
                  <a:cubicBezTo>
                    <a:pt x="13" y="28"/>
                    <a:pt x="15" y="29"/>
                    <a:pt x="17" y="31"/>
                  </a:cubicBezTo>
                  <a:cubicBezTo>
                    <a:pt x="19" y="32"/>
                    <a:pt x="22" y="33"/>
                    <a:pt x="23" y="31"/>
                  </a:cubicBezTo>
                  <a:cubicBezTo>
                    <a:pt x="23" y="30"/>
                    <a:pt x="22" y="25"/>
                    <a:pt x="20" y="26"/>
                  </a:cubicBezTo>
                  <a:cubicBezTo>
                    <a:pt x="18" y="27"/>
                    <a:pt x="17" y="26"/>
                    <a:pt x="16" y="25"/>
                  </a:cubicBezTo>
                  <a:cubicBezTo>
                    <a:pt x="15" y="24"/>
                    <a:pt x="18" y="22"/>
                    <a:pt x="18" y="20"/>
                  </a:cubicBezTo>
                  <a:cubicBezTo>
                    <a:pt x="19" y="18"/>
                    <a:pt x="23" y="19"/>
                    <a:pt x="24" y="18"/>
                  </a:cubicBezTo>
                  <a:cubicBezTo>
                    <a:pt x="24" y="16"/>
                    <a:pt x="21" y="14"/>
                    <a:pt x="20" y="14"/>
                  </a:cubicBezTo>
                  <a:close/>
                  <a:moveTo>
                    <a:pt x="38" y="21"/>
                  </a:moveTo>
                  <a:cubicBezTo>
                    <a:pt x="37" y="20"/>
                    <a:pt x="36" y="23"/>
                    <a:pt x="35" y="23"/>
                  </a:cubicBezTo>
                  <a:cubicBezTo>
                    <a:pt x="34" y="23"/>
                    <a:pt x="33" y="18"/>
                    <a:pt x="32" y="21"/>
                  </a:cubicBezTo>
                  <a:cubicBezTo>
                    <a:pt x="32" y="24"/>
                    <a:pt x="29" y="20"/>
                    <a:pt x="27" y="23"/>
                  </a:cubicBezTo>
                  <a:cubicBezTo>
                    <a:pt x="25" y="27"/>
                    <a:pt x="28" y="30"/>
                    <a:pt x="30" y="31"/>
                  </a:cubicBezTo>
                  <a:cubicBezTo>
                    <a:pt x="32" y="32"/>
                    <a:pt x="30" y="33"/>
                    <a:pt x="28" y="33"/>
                  </a:cubicBezTo>
                  <a:cubicBezTo>
                    <a:pt x="26" y="32"/>
                    <a:pt x="27" y="36"/>
                    <a:pt x="30" y="36"/>
                  </a:cubicBezTo>
                  <a:cubicBezTo>
                    <a:pt x="33" y="37"/>
                    <a:pt x="36" y="31"/>
                    <a:pt x="36" y="30"/>
                  </a:cubicBezTo>
                  <a:cubicBezTo>
                    <a:pt x="35" y="28"/>
                    <a:pt x="39" y="22"/>
                    <a:pt x="38" y="2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8" name="Google Shape;378;p25"/>
            <p:cNvSpPr/>
            <p:nvPr/>
          </p:nvSpPr>
          <p:spPr>
            <a:xfrm>
              <a:off x="4579938" y="1263650"/>
              <a:ext cx="282575" cy="490538"/>
            </a:xfrm>
            <a:custGeom>
              <a:avLst/>
              <a:gdLst/>
              <a:ahLst/>
              <a:cxnLst/>
              <a:rect l="l" t="t" r="r" b="b"/>
              <a:pathLst>
                <a:path w="101" h="176" extrusionOk="0">
                  <a:moveTo>
                    <a:pt x="100" y="42"/>
                  </a:moveTo>
                  <a:cubicBezTo>
                    <a:pt x="99" y="40"/>
                    <a:pt x="96" y="37"/>
                    <a:pt x="98" y="37"/>
                  </a:cubicBezTo>
                  <a:cubicBezTo>
                    <a:pt x="100" y="37"/>
                    <a:pt x="101" y="32"/>
                    <a:pt x="99" y="30"/>
                  </a:cubicBezTo>
                  <a:cubicBezTo>
                    <a:pt x="96" y="29"/>
                    <a:pt x="99" y="24"/>
                    <a:pt x="97" y="23"/>
                  </a:cubicBezTo>
                  <a:cubicBezTo>
                    <a:pt x="95" y="22"/>
                    <a:pt x="96" y="18"/>
                    <a:pt x="96" y="16"/>
                  </a:cubicBezTo>
                  <a:cubicBezTo>
                    <a:pt x="97" y="13"/>
                    <a:pt x="89" y="11"/>
                    <a:pt x="85" y="9"/>
                  </a:cubicBezTo>
                  <a:cubicBezTo>
                    <a:pt x="81" y="7"/>
                    <a:pt x="79" y="4"/>
                    <a:pt x="75" y="2"/>
                  </a:cubicBezTo>
                  <a:cubicBezTo>
                    <a:pt x="72" y="0"/>
                    <a:pt x="71" y="5"/>
                    <a:pt x="71" y="8"/>
                  </a:cubicBezTo>
                  <a:cubicBezTo>
                    <a:pt x="71" y="11"/>
                    <a:pt x="68" y="11"/>
                    <a:pt x="65" y="9"/>
                  </a:cubicBezTo>
                  <a:cubicBezTo>
                    <a:pt x="63" y="8"/>
                    <a:pt x="60" y="9"/>
                    <a:pt x="57" y="8"/>
                  </a:cubicBezTo>
                  <a:cubicBezTo>
                    <a:pt x="53" y="6"/>
                    <a:pt x="55" y="11"/>
                    <a:pt x="55" y="14"/>
                  </a:cubicBezTo>
                  <a:cubicBezTo>
                    <a:pt x="55" y="16"/>
                    <a:pt x="51" y="16"/>
                    <a:pt x="49" y="16"/>
                  </a:cubicBezTo>
                  <a:cubicBezTo>
                    <a:pt x="47" y="16"/>
                    <a:pt x="43" y="18"/>
                    <a:pt x="43" y="21"/>
                  </a:cubicBezTo>
                  <a:cubicBezTo>
                    <a:pt x="43" y="23"/>
                    <a:pt x="39" y="25"/>
                    <a:pt x="40" y="26"/>
                  </a:cubicBezTo>
                  <a:cubicBezTo>
                    <a:pt x="42" y="28"/>
                    <a:pt x="40" y="29"/>
                    <a:pt x="39" y="30"/>
                  </a:cubicBezTo>
                  <a:cubicBezTo>
                    <a:pt x="37" y="32"/>
                    <a:pt x="36" y="35"/>
                    <a:pt x="34" y="37"/>
                  </a:cubicBezTo>
                  <a:cubicBezTo>
                    <a:pt x="33" y="38"/>
                    <a:pt x="35" y="40"/>
                    <a:pt x="33" y="41"/>
                  </a:cubicBezTo>
                  <a:cubicBezTo>
                    <a:pt x="31" y="43"/>
                    <a:pt x="28" y="42"/>
                    <a:pt x="27" y="43"/>
                  </a:cubicBezTo>
                  <a:cubicBezTo>
                    <a:pt x="26" y="44"/>
                    <a:pt x="27" y="47"/>
                    <a:pt x="26" y="50"/>
                  </a:cubicBezTo>
                  <a:cubicBezTo>
                    <a:pt x="26" y="53"/>
                    <a:pt x="23" y="57"/>
                    <a:pt x="21" y="60"/>
                  </a:cubicBezTo>
                  <a:cubicBezTo>
                    <a:pt x="19" y="63"/>
                    <a:pt x="22" y="64"/>
                    <a:pt x="23" y="64"/>
                  </a:cubicBezTo>
                  <a:cubicBezTo>
                    <a:pt x="24" y="65"/>
                    <a:pt x="24" y="67"/>
                    <a:pt x="23" y="69"/>
                  </a:cubicBezTo>
                  <a:cubicBezTo>
                    <a:pt x="22" y="71"/>
                    <a:pt x="19" y="70"/>
                    <a:pt x="18" y="69"/>
                  </a:cubicBezTo>
                  <a:cubicBezTo>
                    <a:pt x="16" y="69"/>
                    <a:pt x="12" y="71"/>
                    <a:pt x="10" y="75"/>
                  </a:cubicBezTo>
                  <a:cubicBezTo>
                    <a:pt x="7" y="79"/>
                    <a:pt x="8" y="81"/>
                    <a:pt x="9" y="83"/>
                  </a:cubicBezTo>
                  <a:cubicBezTo>
                    <a:pt x="10" y="85"/>
                    <a:pt x="7" y="87"/>
                    <a:pt x="9" y="91"/>
                  </a:cubicBezTo>
                  <a:cubicBezTo>
                    <a:pt x="11" y="95"/>
                    <a:pt x="8" y="95"/>
                    <a:pt x="8" y="98"/>
                  </a:cubicBezTo>
                  <a:cubicBezTo>
                    <a:pt x="9" y="102"/>
                    <a:pt x="13" y="101"/>
                    <a:pt x="14" y="104"/>
                  </a:cubicBezTo>
                  <a:cubicBezTo>
                    <a:pt x="14" y="107"/>
                    <a:pt x="12" y="108"/>
                    <a:pt x="11" y="108"/>
                  </a:cubicBezTo>
                  <a:cubicBezTo>
                    <a:pt x="9" y="108"/>
                    <a:pt x="10" y="111"/>
                    <a:pt x="11" y="112"/>
                  </a:cubicBezTo>
                  <a:cubicBezTo>
                    <a:pt x="13" y="113"/>
                    <a:pt x="12" y="118"/>
                    <a:pt x="11" y="120"/>
                  </a:cubicBezTo>
                  <a:cubicBezTo>
                    <a:pt x="11" y="121"/>
                    <a:pt x="6" y="120"/>
                    <a:pt x="6" y="122"/>
                  </a:cubicBezTo>
                  <a:cubicBezTo>
                    <a:pt x="6" y="124"/>
                    <a:pt x="5" y="127"/>
                    <a:pt x="5" y="128"/>
                  </a:cubicBezTo>
                  <a:cubicBezTo>
                    <a:pt x="5" y="130"/>
                    <a:pt x="5" y="135"/>
                    <a:pt x="3" y="134"/>
                  </a:cubicBezTo>
                  <a:cubicBezTo>
                    <a:pt x="2" y="133"/>
                    <a:pt x="1" y="133"/>
                    <a:pt x="1" y="133"/>
                  </a:cubicBezTo>
                  <a:cubicBezTo>
                    <a:pt x="1" y="133"/>
                    <a:pt x="1" y="134"/>
                    <a:pt x="1" y="134"/>
                  </a:cubicBezTo>
                  <a:cubicBezTo>
                    <a:pt x="0" y="137"/>
                    <a:pt x="1" y="140"/>
                    <a:pt x="4" y="142"/>
                  </a:cubicBezTo>
                  <a:cubicBezTo>
                    <a:pt x="7" y="144"/>
                    <a:pt x="5" y="147"/>
                    <a:pt x="7" y="150"/>
                  </a:cubicBezTo>
                  <a:cubicBezTo>
                    <a:pt x="9" y="153"/>
                    <a:pt x="8" y="156"/>
                    <a:pt x="11" y="158"/>
                  </a:cubicBezTo>
                  <a:cubicBezTo>
                    <a:pt x="13" y="160"/>
                    <a:pt x="14" y="161"/>
                    <a:pt x="13" y="164"/>
                  </a:cubicBezTo>
                  <a:cubicBezTo>
                    <a:pt x="12" y="166"/>
                    <a:pt x="15" y="166"/>
                    <a:pt x="15" y="167"/>
                  </a:cubicBezTo>
                  <a:cubicBezTo>
                    <a:pt x="15" y="169"/>
                    <a:pt x="14" y="173"/>
                    <a:pt x="15" y="174"/>
                  </a:cubicBezTo>
                  <a:cubicBezTo>
                    <a:pt x="16" y="176"/>
                    <a:pt x="18" y="174"/>
                    <a:pt x="21" y="174"/>
                  </a:cubicBezTo>
                  <a:cubicBezTo>
                    <a:pt x="25" y="174"/>
                    <a:pt x="24" y="172"/>
                    <a:pt x="24" y="169"/>
                  </a:cubicBezTo>
                  <a:cubicBezTo>
                    <a:pt x="24" y="167"/>
                    <a:pt x="26" y="168"/>
                    <a:pt x="27" y="167"/>
                  </a:cubicBezTo>
                  <a:cubicBezTo>
                    <a:pt x="27" y="165"/>
                    <a:pt x="31" y="165"/>
                    <a:pt x="33" y="166"/>
                  </a:cubicBezTo>
                  <a:cubicBezTo>
                    <a:pt x="36" y="167"/>
                    <a:pt x="38" y="165"/>
                    <a:pt x="38" y="162"/>
                  </a:cubicBezTo>
                  <a:cubicBezTo>
                    <a:pt x="39" y="160"/>
                    <a:pt x="40" y="163"/>
                    <a:pt x="41" y="164"/>
                  </a:cubicBezTo>
                  <a:cubicBezTo>
                    <a:pt x="42" y="164"/>
                    <a:pt x="44" y="159"/>
                    <a:pt x="45" y="156"/>
                  </a:cubicBezTo>
                  <a:cubicBezTo>
                    <a:pt x="47" y="153"/>
                    <a:pt x="45" y="153"/>
                    <a:pt x="43" y="156"/>
                  </a:cubicBezTo>
                  <a:cubicBezTo>
                    <a:pt x="40" y="160"/>
                    <a:pt x="41" y="153"/>
                    <a:pt x="42" y="151"/>
                  </a:cubicBezTo>
                  <a:cubicBezTo>
                    <a:pt x="44" y="148"/>
                    <a:pt x="43" y="141"/>
                    <a:pt x="44" y="139"/>
                  </a:cubicBezTo>
                  <a:cubicBezTo>
                    <a:pt x="44" y="138"/>
                    <a:pt x="45" y="135"/>
                    <a:pt x="48" y="135"/>
                  </a:cubicBezTo>
                  <a:cubicBezTo>
                    <a:pt x="52" y="134"/>
                    <a:pt x="56" y="130"/>
                    <a:pt x="56" y="128"/>
                  </a:cubicBezTo>
                  <a:cubicBezTo>
                    <a:pt x="55" y="126"/>
                    <a:pt x="60" y="123"/>
                    <a:pt x="60" y="121"/>
                  </a:cubicBezTo>
                  <a:cubicBezTo>
                    <a:pt x="60" y="120"/>
                    <a:pt x="55" y="114"/>
                    <a:pt x="53" y="113"/>
                  </a:cubicBezTo>
                  <a:cubicBezTo>
                    <a:pt x="51" y="112"/>
                    <a:pt x="47" y="113"/>
                    <a:pt x="47" y="111"/>
                  </a:cubicBezTo>
                  <a:cubicBezTo>
                    <a:pt x="47" y="110"/>
                    <a:pt x="47" y="105"/>
                    <a:pt x="46" y="102"/>
                  </a:cubicBezTo>
                  <a:cubicBezTo>
                    <a:pt x="46" y="100"/>
                    <a:pt x="49" y="97"/>
                    <a:pt x="49" y="94"/>
                  </a:cubicBezTo>
                  <a:cubicBezTo>
                    <a:pt x="49" y="92"/>
                    <a:pt x="49" y="89"/>
                    <a:pt x="51" y="88"/>
                  </a:cubicBezTo>
                  <a:cubicBezTo>
                    <a:pt x="53" y="87"/>
                    <a:pt x="52" y="85"/>
                    <a:pt x="55" y="85"/>
                  </a:cubicBezTo>
                  <a:cubicBezTo>
                    <a:pt x="58" y="84"/>
                    <a:pt x="57" y="80"/>
                    <a:pt x="61" y="78"/>
                  </a:cubicBezTo>
                  <a:cubicBezTo>
                    <a:pt x="64" y="77"/>
                    <a:pt x="64" y="76"/>
                    <a:pt x="68" y="74"/>
                  </a:cubicBezTo>
                  <a:cubicBezTo>
                    <a:pt x="72" y="72"/>
                    <a:pt x="79" y="67"/>
                    <a:pt x="81" y="65"/>
                  </a:cubicBezTo>
                  <a:cubicBezTo>
                    <a:pt x="82" y="62"/>
                    <a:pt x="76" y="59"/>
                    <a:pt x="80" y="57"/>
                  </a:cubicBezTo>
                  <a:cubicBezTo>
                    <a:pt x="83" y="54"/>
                    <a:pt x="80" y="51"/>
                    <a:pt x="83" y="50"/>
                  </a:cubicBezTo>
                  <a:cubicBezTo>
                    <a:pt x="85" y="49"/>
                    <a:pt x="86" y="48"/>
                    <a:pt x="88" y="46"/>
                  </a:cubicBezTo>
                  <a:cubicBezTo>
                    <a:pt x="90" y="44"/>
                    <a:pt x="92" y="46"/>
                    <a:pt x="96" y="45"/>
                  </a:cubicBezTo>
                  <a:cubicBezTo>
                    <a:pt x="98" y="45"/>
                    <a:pt x="99" y="45"/>
                    <a:pt x="101" y="46"/>
                  </a:cubicBezTo>
                  <a:cubicBezTo>
                    <a:pt x="101" y="44"/>
                    <a:pt x="100" y="42"/>
                    <a:pt x="100" y="42"/>
                  </a:cubicBezTo>
                  <a:close/>
                  <a:moveTo>
                    <a:pt x="59" y="146"/>
                  </a:moveTo>
                  <a:cubicBezTo>
                    <a:pt x="55" y="146"/>
                    <a:pt x="53" y="155"/>
                    <a:pt x="54" y="157"/>
                  </a:cubicBezTo>
                  <a:cubicBezTo>
                    <a:pt x="55" y="158"/>
                    <a:pt x="64" y="146"/>
                    <a:pt x="59" y="14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9" name="Google Shape;379;p25"/>
            <p:cNvSpPr/>
            <p:nvPr/>
          </p:nvSpPr>
          <p:spPr>
            <a:xfrm>
              <a:off x="4811713" y="1609725"/>
              <a:ext cx="142875" cy="69850"/>
            </a:xfrm>
            <a:custGeom>
              <a:avLst/>
              <a:gdLst/>
              <a:ahLst/>
              <a:cxnLst/>
              <a:rect l="l" t="t" r="r" b="b"/>
              <a:pathLst>
                <a:path w="51" h="25" extrusionOk="0">
                  <a:moveTo>
                    <a:pt x="47" y="7"/>
                  </a:moveTo>
                  <a:cubicBezTo>
                    <a:pt x="48" y="5"/>
                    <a:pt x="51" y="4"/>
                    <a:pt x="49" y="2"/>
                  </a:cubicBezTo>
                  <a:cubicBezTo>
                    <a:pt x="48" y="2"/>
                    <a:pt x="48" y="2"/>
                    <a:pt x="47" y="3"/>
                  </a:cubicBezTo>
                  <a:cubicBezTo>
                    <a:pt x="43" y="3"/>
                    <a:pt x="36" y="0"/>
                    <a:pt x="32" y="1"/>
                  </a:cubicBezTo>
                  <a:cubicBezTo>
                    <a:pt x="27" y="2"/>
                    <a:pt x="19" y="2"/>
                    <a:pt x="17" y="4"/>
                  </a:cubicBezTo>
                  <a:cubicBezTo>
                    <a:pt x="15" y="6"/>
                    <a:pt x="10" y="7"/>
                    <a:pt x="12" y="9"/>
                  </a:cubicBezTo>
                  <a:cubicBezTo>
                    <a:pt x="14" y="10"/>
                    <a:pt x="12" y="11"/>
                    <a:pt x="13" y="14"/>
                  </a:cubicBezTo>
                  <a:cubicBezTo>
                    <a:pt x="15" y="16"/>
                    <a:pt x="16" y="17"/>
                    <a:pt x="18" y="16"/>
                  </a:cubicBezTo>
                  <a:cubicBezTo>
                    <a:pt x="20" y="16"/>
                    <a:pt x="22" y="17"/>
                    <a:pt x="20" y="20"/>
                  </a:cubicBezTo>
                  <a:cubicBezTo>
                    <a:pt x="20" y="20"/>
                    <a:pt x="20" y="20"/>
                    <a:pt x="20" y="20"/>
                  </a:cubicBezTo>
                  <a:cubicBezTo>
                    <a:pt x="24" y="19"/>
                    <a:pt x="28" y="19"/>
                    <a:pt x="28" y="20"/>
                  </a:cubicBezTo>
                  <a:cubicBezTo>
                    <a:pt x="29" y="20"/>
                    <a:pt x="35" y="25"/>
                    <a:pt x="37" y="24"/>
                  </a:cubicBezTo>
                  <a:cubicBezTo>
                    <a:pt x="37" y="24"/>
                    <a:pt x="41" y="25"/>
                    <a:pt x="44" y="25"/>
                  </a:cubicBezTo>
                  <a:cubicBezTo>
                    <a:pt x="44" y="24"/>
                    <a:pt x="44" y="23"/>
                    <a:pt x="44" y="23"/>
                  </a:cubicBezTo>
                  <a:cubicBezTo>
                    <a:pt x="46" y="22"/>
                    <a:pt x="48" y="22"/>
                    <a:pt x="47" y="20"/>
                  </a:cubicBezTo>
                  <a:cubicBezTo>
                    <a:pt x="45" y="18"/>
                    <a:pt x="45" y="18"/>
                    <a:pt x="45" y="16"/>
                  </a:cubicBezTo>
                  <a:cubicBezTo>
                    <a:pt x="45" y="14"/>
                    <a:pt x="44" y="13"/>
                    <a:pt x="44" y="11"/>
                  </a:cubicBezTo>
                  <a:cubicBezTo>
                    <a:pt x="44" y="10"/>
                    <a:pt x="46" y="9"/>
                    <a:pt x="47" y="7"/>
                  </a:cubicBezTo>
                  <a:close/>
                  <a:moveTo>
                    <a:pt x="5" y="13"/>
                  </a:moveTo>
                  <a:cubicBezTo>
                    <a:pt x="1" y="14"/>
                    <a:pt x="0" y="20"/>
                    <a:pt x="2" y="20"/>
                  </a:cubicBezTo>
                  <a:cubicBezTo>
                    <a:pt x="4" y="20"/>
                    <a:pt x="9" y="16"/>
                    <a:pt x="10" y="14"/>
                  </a:cubicBezTo>
                  <a:cubicBezTo>
                    <a:pt x="11" y="13"/>
                    <a:pt x="9" y="12"/>
                    <a:pt x="5" y="13"/>
                  </a:cubicBezTo>
                  <a:close/>
                  <a:moveTo>
                    <a:pt x="8" y="9"/>
                  </a:moveTo>
                  <a:cubicBezTo>
                    <a:pt x="9" y="8"/>
                    <a:pt x="2" y="8"/>
                    <a:pt x="3" y="10"/>
                  </a:cubicBezTo>
                  <a:cubicBezTo>
                    <a:pt x="5" y="11"/>
                    <a:pt x="8" y="11"/>
                    <a:pt x="8" y="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0" name="Google Shape;380;p25"/>
            <p:cNvSpPr/>
            <p:nvPr/>
          </p:nvSpPr>
          <p:spPr>
            <a:xfrm>
              <a:off x="5072063" y="3040063"/>
              <a:ext cx="180975" cy="217488"/>
            </a:xfrm>
            <a:custGeom>
              <a:avLst/>
              <a:gdLst/>
              <a:ahLst/>
              <a:cxnLst/>
              <a:rect l="l" t="t" r="r" b="b"/>
              <a:pathLst>
                <a:path w="65" h="78" extrusionOk="0">
                  <a:moveTo>
                    <a:pt x="57" y="18"/>
                  </a:moveTo>
                  <a:cubicBezTo>
                    <a:pt x="61" y="12"/>
                    <a:pt x="61" y="12"/>
                    <a:pt x="61" y="12"/>
                  </a:cubicBezTo>
                  <a:cubicBezTo>
                    <a:pt x="65" y="6"/>
                    <a:pt x="65" y="6"/>
                    <a:pt x="65" y="6"/>
                  </a:cubicBezTo>
                  <a:cubicBezTo>
                    <a:pt x="63" y="7"/>
                    <a:pt x="61" y="7"/>
                    <a:pt x="61" y="7"/>
                  </a:cubicBezTo>
                  <a:cubicBezTo>
                    <a:pt x="59" y="8"/>
                    <a:pt x="57" y="7"/>
                    <a:pt x="57" y="6"/>
                  </a:cubicBezTo>
                  <a:cubicBezTo>
                    <a:pt x="56" y="5"/>
                    <a:pt x="53" y="6"/>
                    <a:pt x="50" y="7"/>
                  </a:cubicBezTo>
                  <a:cubicBezTo>
                    <a:pt x="47" y="9"/>
                    <a:pt x="46" y="12"/>
                    <a:pt x="45" y="12"/>
                  </a:cubicBezTo>
                  <a:cubicBezTo>
                    <a:pt x="44" y="11"/>
                    <a:pt x="37" y="10"/>
                    <a:pt x="35" y="10"/>
                  </a:cubicBezTo>
                  <a:cubicBezTo>
                    <a:pt x="34" y="10"/>
                    <a:pt x="28" y="6"/>
                    <a:pt x="26" y="5"/>
                  </a:cubicBezTo>
                  <a:cubicBezTo>
                    <a:pt x="24" y="3"/>
                    <a:pt x="19" y="4"/>
                    <a:pt x="18" y="3"/>
                  </a:cubicBezTo>
                  <a:cubicBezTo>
                    <a:pt x="17" y="2"/>
                    <a:pt x="14" y="2"/>
                    <a:pt x="13" y="1"/>
                  </a:cubicBezTo>
                  <a:cubicBezTo>
                    <a:pt x="12" y="0"/>
                    <a:pt x="10" y="0"/>
                    <a:pt x="8" y="0"/>
                  </a:cubicBezTo>
                  <a:cubicBezTo>
                    <a:pt x="7" y="0"/>
                    <a:pt x="2" y="3"/>
                    <a:pt x="2" y="4"/>
                  </a:cubicBezTo>
                  <a:cubicBezTo>
                    <a:pt x="2" y="5"/>
                    <a:pt x="1" y="5"/>
                    <a:pt x="1" y="6"/>
                  </a:cubicBezTo>
                  <a:cubicBezTo>
                    <a:pt x="5" y="9"/>
                    <a:pt x="5" y="9"/>
                    <a:pt x="5" y="9"/>
                  </a:cubicBezTo>
                  <a:cubicBezTo>
                    <a:pt x="5" y="15"/>
                    <a:pt x="5" y="15"/>
                    <a:pt x="5" y="15"/>
                  </a:cubicBezTo>
                  <a:cubicBezTo>
                    <a:pt x="9" y="18"/>
                    <a:pt x="9" y="18"/>
                    <a:pt x="9" y="18"/>
                  </a:cubicBezTo>
                  <a:cubicBezTo>
                    <a:pt x="9" y="18"/>
                    <a:pt x="9" y="21"/>
                    <a:pt x="8" y="24"/>
                  </a:cubicBezTo>
                  <a:cubicBezTo>
                    <a:pt x="8" y="28"/>
                    <a:pt x="5" y="32"/>
                    <a:pt x="3" y="34"/>
                  </a:cubicBezTo>
                  <a:cubicBezTo>
                    <a:pt x="2" y="34"/>
                    <a:pt x="1" y="36"/>
                    <a:pt x="1" y="39"/>
                  </a:cubicBezTo>
                  <a:cubicBezTo>
                    <a:pt x="4" y="40"/>
                    <a:pt x="6" y="41"/>
                    <a:pt x="6" y="42"/>
                  </a:cubicBezTo>
                  <a:cubicBezTo>
                    <a:pt x="6" y="44"/>
                    <a:pt x="0" y="43"/>
                    <a:pt x="0" y="47"/>
                  </a:cubicBezTo>
                  <a:cubicBezTo>
                    <a:pt x="0" y="47"/>
                    <a:pt x="0" y="47"/>
                    <a:pt x="0" y="48"/>
                  </a:cubicBezTo>
                  <a:cubicBezTo>
                    <a:pt x="31" y="64"/>
                    <a:pt x="31" y="64"/>
                    <a:pt x="31" y="64"/>
                  </a:cubicBezTo>
                  <a:cubicBezTo>
                    <a:pt x="30" y="69"/>
                    <a:pt x="30" y="69"/>
                    <a:pt x="30" y="69"/>
                  </a:cubicBezTo>
                  <a:cubicBezTo>
                    <a:pt x="30" y="69"/>
                    <a:pt x="37" y="74"/>
                    <a:pt x="44" y="78"/>
                  </a:cubicBezTo>
                  <a:cubicBezTo>
                    <a:pt x="47" y="71"/>
                    <a:pt x="50" y="62"/>
                    <a:pt x="51" y="61"/>
                  </a:cubicBezTo>
                  <a:cubicBezTo>
                    <a:pt x="53" y="58"/>
                    <a:pt x="55" y="59"/>
                    <a:pt x="57" y="57"/>
                  </a:cubicBezTo>
                  <a:cubicBezTo>
                    <a:pt x="58" y="55"/>
                    <a:pt x="59" y="58"/>
                    <a:pt x="61" y="54"/>
                  </a:cubicBezTo>
                  <a:cubicBezTo>
                    <a:pt x="61" y="54"/>
                    <a:pt x="61" y="53"/>
                    <a:pt x="62" y="53"/>
                  </a:cubicBezTo>
                  <a:cubicBezTo>
                    <a:pt x="58" y="47"/>
                    <a:pt x="58" y="47"/>
                    <a:pt x="58" y="47"/>
                  </a:cubicBezTo>
                  <a:lnTo>
                    <a:pt x="57" y="18"/>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1" name="Google Shape;381;p25"/>
            <p:cNvSpPr/>
            <p:nvPr/>
          </p:nvSpPr>
          <p:spPr>
            <a:xfrm>
              <a:off x="4973638" y="3057525"/>
              <a:ext cx="122238" cy="125413"/>
            </a:xfrm>
            <a:custGeom>
              <a:avLst/>
              <a:gdLst/>
              <a:ahLst/>
              <a:cxnLst/>
              <a:rect l="l" t="t" r="r" b="b"/>
              <a:pathLst>
                <a:path w="44" h="45" extrusionOk="0">
                  <a:moveTo>
                    <a:pt x="40" y="9"/>
                  </a:moveTo>
                  <a:cubicBezTo>
                    <a:pt x="40" y="3"/>
                    <a:pt x="40" y="3"/>
                    <a:pt x="40" y="3"/>
                  </a:cubicBezTo>
                  <a:cubicBezTo>
                    <a:pt x="36" y="0"/>
                    <a:pt x="36" y="0"/>
                    <a:pt x="36" y="0"/>
                  </a:cubicBezTo>
                  <a:cubicBezTo>
                    <a:pt x="35" y="1"/>
                    <a:pt x="33" y="1"/>
                    <a:pt x="33" y="2"/>
                  </a:cubicBezTo>
                  <a:cubicBezTo>
                    <a:pt x="33" y="4"/>
                    <a:pt x="30" y="3"/>
                    <a:pt x="28" y="3"/>
                  </a:cubicBezTo>
                  <a:cubicBezTo>
                    <a:pt x="27" y="2"/>
                    <a:pt x="23" y="4"/>
                    <a:pt x="22" y="5"/>
                  </a:cubicBezTo>
                  <a:cubicBezTo>
                    <a:pt x="22" y="6"/>
                    <a:pt x="19" y="3"/>
                    <a:pt x="17" y="3"/>
                  </a:cubicBezTo>
                  <a:cubicBezTo>
                    <a:pt x="16" y="3"/>
                    <a:pt x="11" y="5"/>
                    <a:pt x="11" y="5"/>
                  </a:cubicBezTo>
                  <a:cubicBezTo>
                    <a:pt x="11" y="5"/>
                    <a:pt x="11" y="10"/>
                    <a:pt x="11" y="12"/>
                  </a:cubicBezTo>
                  <a:cubicBezTo>
                    <a:pt x="11" y="14"/>
                    <a:pt x="13" y="14"/>
                    <a:pt x="13" y="16"/>
                  </a:cubicBezTo>
                  <a:cubicBezTo>
                    <a:pt x="13" y="17"/>
                    <a:pt x="11" y="19"/>
                    <a:pt x="11" y="20"/>
                  </a:cubicBezTo>
                  <a:cubicBezTo>
                    <a:pt x="11" y="21"/>
                    <a:pt x="9" y="21"/>
                    <a:pt x="8" y="22"/>
                  </a:cubicBezTo>
                  <a:cubicBezTo>
                    <a:pt x="6" y="22"/>
                    <a:pt x="6" y="25"/>
                    <a:pt x="5" y="26"/>
                  </a:cubicBezTo>
                  <a:cubicBezTo>
                    <a:pt x="3" y="27"/>
                    <a:pt x="3" y="30"/>
                    <a:pt x="3" y="32"/>
                  </a:cubicBezTo>
                  <a:cubicBezTo>
                    <a:pt x="2" y="34"/>
                    <a:pt x="1" y="37"/>
                    <a:pt x="1" y="39"/>
                  </a:cubicBezTo>
                  <a:cubicBezTo>
                    <a:pt x="1" y="41"/>
                    <a:pt x="1" y="44"/>
                    <a:pt x="0" y="45"/>
                  </a:cubicBezTo>
                  <a:cubicBezTo>
                    <a:pt x="2" y="45"/>
                    <a:pt x="3" y="45"/>
                    <a:pt x="4" y="44"/>
                  </a:cubicBezTo>
                  <a:cubicBezTo>
                    <a:pt x="5" y="43"/>
                    <a:pt x="12" y="42"/>
                    <a:pt x="12" y="42"/>
                  </a:cubicBezTo>
                  <a:cubicBezTo>
                    <a:pt x="19" y="41"/>
                    <a:pt x="19" y="41"/>
                    <a:pt x="19" y="41"/>
                  </a:cubicBezTo>
                  <a:cubicBezTo>
                    <a:pt x="20" y="37"/>
                    <a:pt x="22" y="33"/>
                    <a:pt x="25" y="32"/>
                  </a:cubicBezTo>
                  <a:cubicBezTo>
                    <a:pt x="28" y="32"/>
                    <a:pt x="32" y="32"/>
                    <a:pt x="36" y="33"/>
                  </a:cubicBezTo>
                  <a:cubicBezTo>
                    <a:pt x="36" y="30"/>
                    <a:pt x="37" y="28"/>
                    <a:pt x="38" y="28"/>
                  </a:cubicBezTo>
                  <a:cubicBezTo>
                    <a:pt x="40" y="26"/>
                    <a:pt x="43" y="22"/>
                    <a:pt x="43" y="18"/>
                  </a:cubicBezTo>
                  <a:cubicBezTo>
                    <a:pt x="44" y="15"/>
                    <a:pt x="44" y="12"/>
                    <a:pt x="44" y="12"/>
                  </a:cubicBezTo>
                  <a:lnTo>
                    <a:pt x="40" y="9"/>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2" name="Google Shape;382;p25"/>
            <p:cNvSpPr/>
            <p:nvPr/>
          </p:nvSpPr>
          <p:spPr>
            <a:xfrm>
              <a:off x="5576888" y="2044700"/>
              <a:ext cx="398463" cy="231775"/>
            </a:xfrm>
            <a:custGeom>
              <a:avLst/>
              <a:gdLst/>
              <a:ahLst/>
              <a:cxnLst/>
              <a:rect l="l" t="t" r="r" b="b"/>
              <a:pathLst>
                <a:path w="143" h="83" extrusionOk="0">
                  <a:moveTo>
                    <a:pt x="139" y="47"/>
                  </a:moveTo>
                  <a:cubicBezTo>
                    <a:pt x="135" y="44"/>
                    <a:pt x="128" y="40"/>
                    <a:pt x="128" y="42"/>
                  </a:cubicBezTo>
                  <a:cubicBezTo>
                    <a:pt x="127" y="44"/>
                    <a:pt x="123" y="44"/>
                    <a:pt x="121" y="42"/>
                  </a:cubicBezTo>
                  <a:cubicBezTo>
                    <a:pt x="120" y="40"/>
                    <a:pt x="119" y="38"/>
                    <a:pt x="114" y="40"/>
                  </a:cubicBezTo>
                  <a:cubicBezTo>
                    <a:pt x="109" y="42"/>
                    <a:pt x="106" y="44"/>
                    <a:pt x="106" y="46"/>
                  </a:cubicBezTo>
                  <a:cubicBezTo>
                    <a:pt x="105" y="48"/>
                    <a:pt x="102" y="50"/>
                    <a:pt x="102" y="47"/>
                  </a:cubicBezTo>
                  <a:cubicBezTo>
                    <a:pt x="101" y="45"/>
                    <a:pt x="98" y="44"/>
                    <a:pt x="95" y="43"/>
                  </a:cubicBezTo>
                  <a:cubicBezTo>
                    <a:pt x="93" y="43"/>
                    <a:pt x="88" y="44"/>
                    <a:pt x="88" y="41"/>
                  </a:cubicBezTo>
                  <a:cubicBezTo>
                    <a:pt x="88" y="39"/>
                    <a:pt x="84" y="36"/>
                    <a:pt x="84" y="33"/>
                  </a:cubicBezTo>
                  <a:cubicBezTo>
                    <a:pt x="83" y="30"/>
                    <a:pt x="84" y="26"/>
                    <a:pt x="82" y="25"/>
                  </a:cubicBezTo>
                  <a:cubicBezTo>
                    <a:pt x="79" y="25"/>
                    <a:pt x="78" y="21"/>
                    <a:pt x="75" y="21"/>
                  </a:cubicBezTo>
                  <a:cubicBezTo>
                    <a:pt x="73" y="21"/>
                    <a:pt x="61" y="21"/>
                    <a:pt x="59" y="20"/>
                  </a:cubicBezTo>
                  <a:cubicBezTo>
                    <a:pt x="58" y="19"/>
                    <a:pt x="49" y="23"/>
                    <a:pt x="49" y="21"/>
                  </a:cubicBezTo>
                  <a:cubicBezTo>
                    <a:pt x="48" y="19"/>
                    <a:pt x="42" y="13"/>
                    <a:pt x="39" y="10"/>
                  </a:cubicBezTo>
                  <a:cubicBezTo>
                    <a:pt x="39" y="12"/>
                    <a:pt x="38" y="13"/>
                    <a:pt x="37" y="14"/>
                  </a:cubicBezTo>
                  <a:cubicBezTo>
                    <a:pt x="31" y="18"/>
                    <a:pt x="25" y="17"/>
                    <a:pt x="27" y="12"/>
                  </a:cubicBezTo>
                  <a:cubicBezTo>
                    <a:pt x="29" y="7"/>
                    <a:pt x="29" y="1"/>
                    <a:pt x="26" y="1"/>
                  </a:cubicBezTo>
                  <a:cubicBezTo>
                    <a:pt x="23" y="1"/>
                    <a:pt x="25" y="12"/>
                    <a:pt x="23" y="13"/>
                  </a:cubicBezTo>
                  <a:cubicBezTo>
                    <a:pt x="21" y="13"/>
                    <a:pt x="20" y="5"/>
                    <a:pt x="22" y="0"/>
                  </a:cubicBezTo>
                  <a:cubicBezTo>
                    <a:pt x="1" y="5"/>
                    <a:pt x="1" y="5"/>
                    <a:pt x="1" y="5"/>
                  </a:cubicBezTo>
                  <a:cubicBezTo>
                    <a:pt x="0" y="41"/>
                    <a:pt x="0" y="41"/>
                    <a:pt x="0" y="41"/>
                  </a:cubicBezTo>
                  <a:cubicBezTo>
                    <a:pt x="0" y="41"/>
                    <a:pt x="0" y="41"/>
                    <a:pt x="0" y="41"/>
                  </a:cubicBezTo>
                  <a:cubicBezTo>
                    <a:pt x="2" y="42"/>
                    <a:pt x="4" y="42"/>
                    <a:pt x="6" y="42"/>
                  </a:cubicBezTo>
                  <a:cubicBezTo>
                    <a:pt x="9" y="43"/>
                    <a:pt x="9" y="40"/>
                    <a:pt x="9" y="39"/>
                  </a:cubicBezTo>
                  <a:cubicBezTo>
                    <a:pt x="9" y="37"/>
                    <a:pt x="12" y="34"/>
                    <a:pt x="15" y="34"/>
                  </a:cubicBezTo>
                  <a:cubicBezTo>
                    <a:pt x="17" y="35"/>
                    <a:pt x="17" y="31"/>
                    <a:pt x="17" y="31"/>
                  </a:cubicBezTo>
                  <a:cubicBezTo>
                    <a:pt x="18" y="31"/>
                    <a:pt x="20" y="31"/>
                    <a:pt x="21" y="30"/>
                  </a:cubicBezTo>
                  <a:cubicBezTo>
                    <a:pt x="21" y="28"/>
                    <a:pt x="25" y="30"/>
                    <a:pt x="26" y="31"/>
                  </a:cubicBezTo>
                  <a:cubicBezTo>
                    <a:pt x="28" y="32"/>
                    <a:pt x="31" y="33"/>
                    <a:pt x="33" y="33"/>
                  </a:cubicBezTo>
                  <a:cubicBezTo>
                    <a:pt x="35" y="34"/>
                    <a:pt x="36" y="40"/>
                    <a:pt x="36" y="42"/>
                  </a:cubicBezTo>
                  <a:cubicBezTo>
                    <a:pt x="36" y="43"/>
                    <a:pt x="46" y="43"/>
                    <a:pt x="47" y="43"/>
                  </a:cubicBezTo>
                  <a:cubicBezTo>
                    <a:pt x="49" y="43"/>
                    <a:pt x="49" y="46"/>
                    <a:pt x="51" y="48"/>
                  </a:cubicBezTo>
                  <a:cubicBezTo>
                    <a:pt x="52" y="51"/>
                    <a:pt x="54" y="53"/>
                    <a:pt x="54" y="55"/>
                  </a:cubicBezTo>
                  <a:cubicBezTo>
                    <a:pt x="55" y="57"/>
                    <a:pt x="61" y="59"/>
                    <a:pt x="62" y="61"/>
                  </a:cubicBezTo>
                  <a:cubicBezTo>
                    <a:pt x="64" y="63"/>
                    <a:pt x="68" y="65"/>
                    <a:pt x="72" y="66"/>
                  </a:cubicBezTo>
                  <a:cubicBezTo>
                    <a:pt x="75" y="68"/>
                    <a:pt x="78" y="72"/>
                    <a:pt x="80" y="72"/>
                  </a:cubicBezTo>
                  <a:cubicBezTo>
                    <a:pt x="82" y="72"/>
                    <a:pt x="87" y="74"/>
                    <a:pt x="87" y="74"/>
                  </a:cubicBezTo>
                  <a:cubicBezTo>
                    <a:pt x="88" y="80"/>
                    <a:pt x="88" y="80"/>
                    <a:pt x="88" y="80"/>
                  </a:cubicBezTo>
                  <a:cubicBezTo>
                    <a:pt x="88" y="80"/>
                    <a:pt x="88" y="80"/>
                    <a:pt x="88" y="79"/>
                  </a:cubicBezTo>
                  <a:cubicBezTo>
                    <a:pt x="91" y="79"/>
                    <a:pt x="93" y="82"/>
                    <a:pt x="95" y="82"/>
                  </a:cubicBezTo>
                  <a:cubicBezTo>
                    <a:pt x="96" y="82"/>
                    <a:pt x="97" y="82"/>
                    <a:pt x="98" y="83"/>
                  </a:cubicBezTo>
                  <a:cubicBezTo>
                    <a:pt x="98" y="79"/>
                    <a:pt x="100" y="76"/>
                    <a:pt x="102" y="75"/>
                  </a:cubicBezTo>
                  <a:cubicBezTo>
                    <a:pt x="104" y="73"/>
                    <a:pt x="100" y="70"/>
                    <a:pt x="101" y="68"/>
                  </a:cubicBezTo>
                  <a:cubicBezTo>
                    <a:pt x="101" y="65"/>
                    <a:pt x="95" y="64"/>
                    <a:pt x="96" y="61"/>
                  </a:cubicBezTo>
                  <a:cubicBezTo>
                    <a:pt x="96" y="59"/>
                    <a:pt x="101" y="60"/>
                    <a:pt x="103" y="59"/>
                  </a:cubicBezTo>
                  <a:cubicBezTo>
                    <a:pt x="105" y="58"/>
                    <a:pt x="104" y="54"/>
                    <a:pt x="106" y="54"/>
                  </a:cubicBezTo>
                  <a:cubicBezTo>
                    <a:pt x="108" y="54"/>
                    <a:pt x="109" y="52"/>
                    <a:pt x="110" y="50"/>
                  </a:cubicBezTo>
                  <a:cubicBezTo>
                    <a:pt x="110" y="48"/>
                    <a:pt x="114" y="50"/>
                    <a:pt x="116" y="48"/>
                  </a:cubicBezTo>
                  <a:cubicBezTo>
                    <a:pt x="118" y="47"/>
                    <a:pt x="121" y="46"/>
                    <a:pt x="121" y="47"/>
                  </a:cubicBezTo>
                  <a:cubicBezTo>
                    <a:pt x="122" y="48"/>
                    <a:pt x="120" y="52"/>
                    <a:pt x="119" y="54"/>
                  </a:cubicBezTo>
                  <a:cubicBezTo>
                    <a:pt x="122" y="54"/>
                    <a:pt x="127" y="53"/>
                    <a:pt x="128" y="52"/>
                  </a:cubicBezTo>
                  <a:cubicBezTo>
                    <a:pt x="129" y="51"/>
                    <a:pt x="134" y="54"/>
                    <a:pt x="135" y="51"/>
                  </a:cubicBezTo>
                  <a:cubicBezTo>
                    <a:pt x="137" y="48"/>
                    <a:pt x="143" y="50"/>
                    <a:pt x="139" y="4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3" name="Google Shape;383;p25"/>
            <p:cNvSpPr/>
            <p:nvPr/>
          </p:nvSpPr>
          <p:spPr>
            <a:xfrm>
              <a:off x="4438650" y="747713"/>
              <a:ext cx="579438" cy="917575"/>
            </a:xfrm>
            <a:custGeom>
              <a:avLst/>
              <a:gdLst/>
              <a:ahLst/>
              <a:cxnLst/>
              <a:rect l="l" t="t" r="r" b="b"/>
              <a:pathLst>
                <a:path w="208" h="329" extrusionOk="0">
                  <a:moveTo>
                    <a:pt x="202" y="176"/>
                  </a:moveTo>
                  <a:cubicBezTo>
                    <a:pt x="201" y="178"/>
                    <a:pt x="198" y="177"/>
                    <a:pt x="198" y="175"/>
                  </a:cubicBezTo>
                  <a:cubicBezTo>
                    <a:pt x="198" y="174"/>
                    <a:pt x="193" y="172"/>
                    <a:pt x="193" y="171"/>
                  </a:cubicBezTo>
                  <a:cubicBezTo>
                    <a:pt x="193" y="171"/>
                    <a:pt x="195" y="171"/>
                    <a:pt x="197" y="172"/>
                  </a:cubicBezTo>
                  <a:cubicBezTo>
                    <a:pt x="199" y="173"/>
                    <a:pt x="200" y="172"/>
                    <a:pt x="203" y="170"/>
                  </a:cubicBezTo>
                  <a:cubicBezTo>
                    <a:pt x="205" y="168"/>
                    <a:pt x="208" y="170"/>
                    <a:pt x="208" y="168"/>
                  </a:cubicBezTo>
                  <a:cubicBezTo>
                    <a:pt x="208" y="166"/>
                    <a:pt x="205" y="165"/>
                    <a:pt x="204" y="164"/>
                  </a:cubicBezTo>
                  <a:cubicBezTo>
                    <a:pt x="203" y="163"/>
                    <a:pt x="200" y="161"/>
                    <a:pt x="198" y="162"/>
                  </a:cubicBezTo>
                  <a:cubicBezTo>
                    <a:pt x="195" y="162"/>
                    <a:pt x="195" y="161"/>
                    <a:pt x="193" y="160"/>
                  </a:cubicBezTo>
                  <a:cubicBezTo>
                    <a:pt x="192" y="158"/>
                    <a:pt x="187" y="161"/>
                    <a:pt x="187" y="164"/>
                  </a:cubicBezTo>
                  <a:cubicBezTo>
                    <a:pt x="187" y="167"/>
                    <a:pt x="184" y="167"/>
                    <a:pt x="185" y="165"/>
                  </a:cubicBezTo>
                  <a:cubicBezTo>
                    <a:pt x="186" y="163"/>
                    <a:pt x="184" y="161"/>
                    <a:pt x="186" y="160"/>
                  </a:cubicBezTo>
                  <a:cubicBezTo>
                    <a:pt x="189" y="160"/>
                    <a:pt x="187" y="156"/>
                    <a:pt x="183" y="156"/>
                  </a:cubicBezTo>
                  <a:cubicBezTo>
                    <a:pt x="178" y="155"/>
                    <a:pt x="177" y="159"/>
                    <a:pt x="178" y="160"/>
                  </a:cubicBezTo>
                  <a:cubicBezTo>
                    <a:pt x="179" y="161"/>
                    <a:pt x="175" y="167"/>
                    <a:pt x="173" y="167"/>
                  </a:cubicBezTo>
                  <a:cubicBezTo>
                    <a:pt x="171" y="167"/>
                    <a:pt x="173" y="162"/>
                    <a:pt x="173" y="160"/>
                  </a:cubicBezTo>
                  <a:cubicBezTo>
                    <a:pt x="173" y="157"/>
                    <a:pt x="171" y="159"/>
                    <a:pt x="168" y="163"/>
                  </a:cubicBezTo>
                  <a:cubicBezTo>
                    <a:pt x="165" y="166"/>
                    <a:pt x="162" y="170"/>
                    <a:pt x="160" y="170"/>
                  </a:cubicBezTo>
                  <a:cubicBezTo>
                    <a:pt x="159" y="171"/>
                    <a:pt x="159" y="167"/>
                    <a:pt x="162" y="165"/>
                  </a:cubicBezTo>
                  <a:cubicBezTo>
                    <a:pt x="165" y="163"/>
                    <a:pt x="165" y="159"/>
                    <a:pt x="167" y="159"/>
                  </a:cubicBezTo>
                  <a:cubicBezTo>
                    <a:pt x="169" y="159"/>
                    <a:pt x="169" y="156"/>
                    <a:pt x="166" y="156"/>
                  </a:cubicBezTo>
                  <a:cubicBezTo>
                    <a:pt x="163" y="155"/>
                    <a:pt x="163" y="158"/>
                    <a:pt x="162" y="159"/>
                  </a:cubicBezTo>
                  <a:cubicBezTo>
                    <a:pt x="161" y="160"/>
                    <a:pt x="156" y="158"/>
                    <a:pt x="156" y="159"/>
                  </a:cubicBezTo>
                  <a:cubicBezTo>
                    <a:pt x="156" y="160"/>
                    <a:pt x="153" y="160"/>
                    <a:pt x="155" y="162"/>
                  </a:cubicBezTo>
                  <a:cubicBezTo>
                    <a:pt x="156" y="163"/>
                    <a:pt x="154" y="165"/>
                    <a:pt x="153" y="163"/>
                  </a:cubicBezTo>
                  <a:cubicBezTo>
                    <a:pt x="152" y="161"/>
                    <a:pt x="149" y="162"/>
                    <a:pt x="147" y="165"/>
                  </a:cubicBezTo>
                  <a:cubicBezTo>
                    <a:pt x="146" y="167"/>
                    <a:pt x="144" y="167"/>
                    <a:pt x="145" y="168"/>
                  </a:cubicBezTo>
                  <a:cubicBezTo>
                    <a:pt x="147" y="169"/>
                    <a:pt x="147" y="172"/>
                    <a:pt x="144" y="173"/>
                  </a:cubicBezTo>
                  <a:cubicBezTo>
                    <a:pt x="142" y="173"/>
                    <a:pt x="143" y="167"/>
                    <a:pt x="142" y="167"/>
                  </a:cubicBezTo>
                  <a:cubicBezTo>
                    <a:pt x="140" y="168"/>
                    <a:pt x="141" y="164"/>
                    <a:pt x="143" y="164"/>
                  </a:cubicBezTo>
                  <a:cubicBezTo>
                    <a:pt x="145" y="164"/>
                    <a:pt x="148" y="161"/>
                    <a:pt x="147" y="160"/>
                  </a:cubicBezTo>
                  <a:cubicBezTo>
                    <a:pt x="147" y="159"/>
                    <a:pt x="145" y="159"/>
                    <a:pt x="145" y="161"/>
                  </a:cubicBezTo>
                  <a:cubicBezTo>
                    <a:pt x="145" y="163"/>
                    <a:pt x="141" y="162"/>
                    <a:pt x="138" y="162"/>
                  </a:cubicBezTo>
                  <a:cubicBezTo>
                    <a:pt x="135" y="162"/>
                    <a:pt x="135" y="166"/>
                    <a:pt x="139" y="167"/>
                  </a:cubicBezTo>
                  <a:cubicBezTo>
                    <a:pt x="142" y="169"/>
                    <a:pt x="138" y="171"/>
                    <a:pt x="136" y="169"/>
                  </a:cubicBezTo>
                  <a:cubicBezTo>
                    <a:pt x="135" y="168"/>
                    <a:pt x="132" y="168"/>
                    <a:pt x="130" y="169"/>
                  </a:cubicBezTo>
                  <a:cubicBezTo>
                    <a:pt x="128" y="170"/>
                    <a:pt x="135" y="172"/>
                    <a:pt x="135" y="173"/>
                  </a:cubicBezTo>
                  <a:cubicBezTo>
                    <a:pt x="135" y="174"/>
                    <a:pt x="132" y="172"/>
                    <a:pt x="131" y="173"/>
                  </a:cubicBezTo>
                  <a:cubicBezTo>
                    <a:pt x="130" y="174"/>
                    <a:pt x="127" y="172"/>
                    <a:pt x="127" y="170"/>
                  </a:cubicBezTo>
                  <a:cubicBezTo>
                    <a:pt x="126" y="168"/>
                    <a:pt x="121" y="171"/>
                    <a:pt x="124" y="172"/>
                  </a:cubicBezTo>
                  <a:cubicBezTo>
                    <a:pt x="127" y="172"/>
                    <a:pt x="126" y="174"/>
                    <a:pt x="126" y="177"/>
                  </a:cubicBezTo>
                  <a:cubicBezTo>
                    <a:pt x="126" y="180"/>
                    <a:pt x="122" y="178"/>
                    <a:pt x="123" y="175"/>
                  </a:cubicBezTo>
                  <a:cubicBezTo>
                    <a:pt x="124" y="173"/>
                    <a:pt x="121" y="173"/>
                    <a:pt x="119" y="175"/>
                  </a:cubicBezTo>
                  <a:cubicBezTo>
                    <a:pt x="116" y="176"/>
                    <a:pt x="119" y="172"/>
                    <a:pt x="118" y="170"/>
                  </a:cubicBezTo>
                  <a:cubicBezTo>
                    <a:pt x="117" y="168"/>
                    <a:pt x="115" y="170"/>
                    <a:pt x="113" y="171"/>
                  </a:cubicBezTo>
                  <a:cubicBezTo>
                    <a:pt x="110" y="171"/>
                    <a:pt x="109" y="171"/>
                    <a:pt x="110" y="173"/>
                  </a:cubicBezTo>
                  <a:cubicBezTo>
                    <a:pt x="112" y="175"/>
                    <a:pt x="112" y="177"/>
                    <a:pt x="110" y="177"/>
                  </a:cubicBezTo>
                  <a:cubicBezTo>
                    <a:pt x="108" y="176"/>
                    <a:pt x="107" y="177"/>
                    <a:pt x="107" y="179"/>
                  </a:cubicBezTo>
                  <a:cubicBezTo>
                    <a:pt x="107" y="180"/>
                    <a:pt x="104" y="181"/>
                    <a:pt x="104" y="179"/>
                  </a:cubicBezTo>
                  <a:cubicBezTo>
                    <a:pt x="104" y="177"/>
                    <a:pt x="100" y="178"/>
                    <a:pt x="99" y="180"/>
                  </a:cubicBezTo>
                  <a:cubicBezTo>
                    <a:pt x="97" y="182"/>
                    <a:pt x="94" y="183"/>
                    <a:pt x="94" y="185"/>
                  </a:cubicBezTo>
                  <a:cubicBezTo>
                    <a:pt x="95" y="187"/>
                    <a:pt x="97" y="184"/>
                    <a:pt x="100" y="185"/>
                  </a:cubicBezTo>
                  <a:cubicBezTo>
                    <a:pt x="102" y="185"/>
                    <a:pt x="99" y="187"/>
                    <a:pt x="101" y="188"/>
                  </a:cubicBezTo>
                  <a:cubicBezTo>
                    <a:pt x="102" y="189"/>
                    <a:pt x="102" y="191"/>
                    <a:pt x="100" y="190"/>
                  </a:cubicBezTo>
                  <a:cubicBezTo>
                    <a:pt x="98" y="188"/>
                    <a:pt x="96" y="188"/>
                    <a:pt x="96" y="190"/>
                  </a:cubicBezTo>
                  <a:cubicBezTo>
                    <a:pt x="95" y="193"/>
                    <a:pt x="94" y="190"/>
                    <a:pt x="92" y="188"/>
                  </a:cubicBezTo>
                  <a:cubicBezTo>
                    <a:pt x="91" y="186"/>
                    <a:pt x="89" y="191"/>
                    <a:pt x="88" y="190"/>
                  </a:cubicBezTo>
                  <a:cubicBezTo>
                    <a:pt x="86" y="189"/>
                    <a:pt x="91" y="185"/>
                    <a:pt x="90" y="184"/>
                  </a:cubicBezTo>
                  <a:cubicBezTo>
                    <a:pt x="88" y="182"/>
                    <a:pt x="88" y="185"/>
                    <a:pt x="85" y="187"/>
                  </a:cubicBezTo>
                  <a:cubicBezTo>
                    <a:pt x="82" y="190"/>
                    <a:pt x="79" y="190"/>
                    <a:pt x="80" y="191"/>
                  </a:cubicBezTo>
                  <a:cubicBezTo>
                    <a:pt x="81" y="193"/>
                    <a:pt x="77" y="193"/>
                    <a:pt x="76" y="196"/>
                  </a:cubicBezTo>
                  <a:cubicBezTo>
                    <a:pt x="76" y="198"/>
                    <a:pt x="70" y="199"/>
                    <a:pt x="66" y="201"/>
                  </a:cubicBezTo>
                  <a:cubicBezTo>
                    <a:pt x="63" y="203"/>
                    <a:pt x="67" y="204"/>
                    <a:pt x="69" y="201"/>
                  </a:cubicBezTo>
                  <a:cubicBezTo>
                    <a:pt x="71" y="199"/>
                    <a:pt x="72" y="200"/>
                    <a:pt x="75" y="198"/>
                  </a:cubicBezTo>
                  <a:cubicBezTo>
                    <a:pt x="78" y="196"/>
                    <a:pt x="82" y="195"/>
                    <a:pt x="83" y="195"/>
                  </a:cubicBezTo>
                  <a:cubicBezTo>
                    <a:pt x="84" y="196"/>
                    <a:pt x="86" y="197"/>
                    <a:pt x="88" y="195"/>
                  </a:cubicBezTo>
                  <a:cubicBezTo>
                    <a:pt x="89" y="193"/>
                    <a:pt x="91" y="193"/>
                    <a:pt x="93" y="194"/>
                  </a:cubicBezTo>
                  <a:cubicBezTo>
                    <a:pt x="94" y="196"/>
                    <a:pt x="90" y="197"/>
                    <a:pt x="92" y="199"/>
                  </a:cubicBezTo>
                  <a:cubicBezTo>
                    <a:pt x="94" y="201"/>
                    <a:pt x="90" y="202"/>
                    <a:pt x="90" y="200"/>
                  </a:cubicBezTo>
                  <a:cubicBezTo>
                    <a:pt x="90" y="198"/>
                    <a:pt x="87" y="197"/>
                    <a:pt x="87" y="198"/>
                  </a:cubicBezTo>
                  <a:cubicBezTo>
                    <a:pt x="86" y="200"/>
                    <a:pt x="84" y="202"/>
                    <a:pt x="83" y="202"/>
                  </a:cubicBezTo>
                  <a:cubicBezTo>
                    <a:pt x="81" y="202"/>
                    <a:pt x="80" y="205"/>
                    <a:pt x="80" y="208"/>
                  </a:cubicBezTo>
                  <a:cubicBezTo>
                    <a:pt x="80" y="210"/>
                    <a:pt x="77" y="208"/>
                    <a:pt x="77" y="210"/>
                  </a:cubicBezTo>
                  <a:cubicBezTo>
                    <a:pt x="76" y="213"/>
                    <a:pt x="73" y="217"/>
                    <a:pt x="69" y="220"/>
                  </a:cubicBezTo>
                  <a:cubicBezTo>
                    <a:pt x="66" y="223"/>
                    <a:pt x="69" y="224"/>
                    <a:pt x="68" y="226"/>
                  </a:cubicBezTo>
                  <a:cubicBezTo>
                    <a:pt x="67" y="228"/>
                    <a:pt x="63" y="226"/>
                    <a:pt x="62" y="227"/>
                  </a:cubicBezTo>
                  <a:cubicBezTo>
                    <a:pt x="60" y="228"/>
                    <a:pt x="62" y="233"/>
                    <a:pt x="61" y="235"/>
                  </a:cubicBezTo>
                  <a:cubicBezTo>
                    <a:pt x="59" y="236"/>
                    <a:pt x="61" y="238"/>
                    <a:pt x="61" y="240"/>
                  </a:cubicBezTo>
                  <a:cubicBezTo>
                    <a:pt x="61" y="242"/>
                    <a:pt x="56" y="239"/>
                    <a:pt x="56" y="241"/>
                  </a:cubicBezTo>
                  <a:cubicBezTo>
                    <a:pt x="55" y="243"/>
                    <a:pt x="51" y="242"/>
                    <a:pt x="50" y="243"/>
                  </a:cubicBezTo>
                  <a:cubicBezTo>
                    <a:pt x="49" y="243"/>
                    <a:pt x="52" y="246"/>
                    <a:pt x="54" y="248"/>
                  </a:cubicBezTo>
                  <a:cubicBezTo>
                    <a:pt x="57" y="249"/>
                    <a:pt x="52" y="251"/>
                    <a:pt x="52" y="249"/>
                  </a:cubicBezTo>
                  <a:cubicBezTo>
                    <a:pt x="52" y="247"/>
                    <a:pt x="49" y="250"/>
                    <a:pt x="45" y="251"/>
                  </a:cubicBezTo>
                  <a:cubicBezTo>
                    <a:pt x="41" y="253"/>
                    <a:pt x="43" y="256"/>
                    <a:pt x="40" y="257"/>
                  </a:cubicBezTo>
                  <a:cubicBezTo>
                    <a:pt x="37" y="257"/>
                    <a:pt x="38" y="261"/>
                    <a:pt x="36" y="263"/>
                  </a:cubicBezTo>
                  <a:cubicBezTo>
                    <a:pt x="34" y="264"/>
                    <a:pt x="35" y="259"/>
                    <a:pt x="32" y="259"/>
                  </a:cubicBezTo>
                  <a:cubicBezTo>
                    <a:pt x="29" y="259"/>
                    <a:pt x="29" y="261"/>
                    <a:pt x="31" y="264"/>
                  </a:cubicBezTo>
                  <a:cubicBezTo>
                    <a:pt x="32" y="266"/>
                    <a:pt x="28" y="264"/>
                    <a:pt x="26" y="266"/>
                  </a:cubicBezTo>
                  <a:cubicBezTo>
                    <a:pt x="25" y="269"/>
                    <a:pt x="20" y="268"/>
                    <a:pt x="18" y="269"/>
                  </a:cubicBezTo>
                  <a:cubicBezTo>
                    <a:pt x="17" y="271"/>
                    <a:pt x="22" y="271"/>
                    <a:pt x="23" y="273"/>
                  </a:cubicBezTo>
                  <a:cubicBezTo>
                    <a:pt x="23" y="274"/>
                    <a:pt x="18" y="273"/>
                    <a:pt x="16" y="273"/>
                  </a:cubicBezTo>
                  <a:cubicBezTo>
                    <a:pt x="13" y="272"/>
                    <a:pt x="14" y="276"/>
                    <a:pt x="12" y="275"/>
                  </a:cubicBezTo>
                  <a:cubicBezTo>
                    <a:pt x="9" y="275"/>
                    <a:pt x="6" y="278"/>
                    <a:pt x="8" y="279"/>
                  </a:cubicBezTo>
                  <a:cubicBezTo>
                    <a:pt x="10" y="281"/>
                    <a:pt x="7" y="281"/>
                    <a:pt x="5" y="280"/>
                  </a:cubicBezTo>
                  <a:cubicBezTo>
                    <a:pt x="3" y="279"/>
                    <a:pt x="2" y="282"/>
                    <a:pt x="1" y="284"/>
                  </a:cubicBezTo>
                  <a:cubicBezTo>
                    <a:pt x="1" y="286"/>
                    <a:pt x="4" y="287"/>
                    <a:pt x="4" y="288"/>
                  </a:cubicBezTo>
                  <a:cubicBezTo>
                    <a:pt x="4" y="289"/>
                    <a:pt x="1" y="290"/>
                    <a:pt x="3" y="291"/>
                  </a:cubicBezTo>
                  <a:cubicBezTo>
                    <a:pt x="6" y="291"/>
                    <a:pt x="4" y="293"/>
                    <a:pt x="3" y="294"/>
                  </a:cubicBezTo>
                  <a:cubicBezTo>
                    <a:pt x="1" y="294"/>
                    <a:pt x="1" y="296"/>
                    <a:pt x="3" y="297"/>
                  </a:cubicBezTo>
                  <a:cubicBezTo>
                    <a:pt x="4" y="299"/>
                    <a:pt x="0" y="300"/>
                    <a:pt x="2" y="302"/>
                  </a:cubicBezTo>
                  <a:cubicBezTo>
                    <a:pt x="4" y="305"/>
                    <a:pt x="5" y="302"/>
                    <a:pt x="6" y="304"/>
                  </a:cubicBezTo>
                  <a:cubicBezTo>
                    <a:pt x="7" y="306"/>
                    <a:pt x="9" y="304"/>
                    <a:pt x="12" y="301"/>
                  </a:cubicBezTo>
                  <a:cubicBezTo>
                    <a:pt x="14" y="299"/>
                    <a:pt x="15" y="304"/>
                    <a:pt x="13" y="304"/>
                  </a:cubicBezTo>
                  <a:cubicBezTo>
                    <a:pt x="11" y="304"/>
                    <a:pt x="9" y="305"/>
                    <a:pt x="9" y="307"/>
                  </a:cubicBezTo>
                  <a:cubicBezTo>
                    <a:pt x="10" y="309"/>
                    <a:pt x="6" y="309"/>
                    <a:pt x="6" y="306"/>
                  </a:cubicBezTo>
                  <a:cubicBezTo>
                    <a:pt x="6" y="304"/>
                    <a:pt x="1" y="307"/>
                    <a:pt x="3" y="309"/>
                  </a:cubicBezTo>
                  <a:cubicBezTo>
                    <a:pt x="5" y="311"/>
                    <a:pt x="3" y="312"/>
                    <a:pt x="3" y="314"/>
                  </a:cubicBezTo>
                  <a:cubicBezTo>
                    <a:pt x="3" y="315"/>
                    <a:pt x="6" y="315"/>
                    <a:pt x="7" y="313"/>
                  </a:cubicBezTo>
                  <a:cubicBezTo>
                    <a:pt x="8" y="311"/>
                    <a:pt x="10" y="311"/>
                    <a:pt x="11" y="313"/>
                  </a:cubicBezTo>
                  <a:cubicBezTo>
                    <a:pt x="12" y="315"/>
                    <a:pt x="9" y="314"/>
                    <a:pt x="9" y="317"/>
                  </a:cubicBezTo>
                  <a:cubicBezTo>
                    <a:pt x="9" y="319"/>
                    <a:pt x="8" y="317"/>
                    <a:pt x="6" y="319"/>
                  </a:cubicBezTo>
                  <a:cubicBezTo>
                    <a:pt x="4" y="321"/>
                    <a:pt x="12" y="325"/>
                    <a:pt x="14" y="326"/>
                  </a:cubicBezTo>
                  <a:cubicBezTo>
                    <a:pt x="17" y="326"/>
                    <a:pt x="19" y="329"/>
                    <a:pt x="24" y="328"/>
                  </a:cubicBezTo>
                  <a:cubicBezTo>
                    <a:pt x="29" y="328"/>
                    <a:pt x="38" y="319"/>
                    <a:pt x="39" y="317"/>
                  </a:cubicBezTo>
                  <a:cubicBezTo>
                    <a:pt x="40" y="316"/>
                    <a:pt x="43" y="317"/>
                    <a:pt x="44" y="316"/>
                  </a:cubicBezTo>
                  <a:cubicBezTo>
                    <a:pt x="46" y="315"/>
                    <a:pt x="45" y="311"/>
                    <a:pt x="46" y="310"/>
                  </a:cubicBezTo>
                  <a:cubicBezTo>
                    <a:pt x="48" y="310"/>
                    <a:pt x="48" y="314"/>
                    <a:pt x="50" y="315"/>
                  </a:cubicBezTo>
                  <a:cubicBezTo>
                    <a:pt x="51" y="315"/>
                    <a:pt x="51" y="316"/>
                    <a:pt x="52" y="318"/>
                  </a:cubicBezTo>
                  <a:cubicBezTo>
                    <a:pt x="52" y="318"/>
                    <a:pt x="53" y="318"/>
                    <a:pt x="54" y="319"/>
                  </a:cubicBezTo>
                  <a:cubicBezTo>
                    <a:pt x="56" y="320"/>
                    <a:pt x="56" y="315"/>
                    <a:pt x="56" y="313"/>
                  </a:cubicBezTo>
                  <a:cubicBezTo>
                    <a:pt x="56" y="312"/>
                    <a:pt x="57" y="309"/>
                    <a:pt x="57" y="307"/>
                  </a:cubicBezTo>
                  <a:cubicBezTo>
                    <a:pt x="57" y="305"/>
                    <a:pt x="62" y="306"/>
                    <a:pt x="62" y="305"/>
                  </a:cubicBezTo>
                  <a:cubicBezTo>
                    <a:pt x="63" y="303"/>
                    <a:pt x="64" y="298"/>
                    <a:pt x="62" y="297"/>
                  </a:cubicBezTo>
                  <a:cubicBezTo>
                    <a:pt x="61" y="296"/>
                    <a:pt x="60" y="293"/>
                    <a:pt x="62" y="293"/>
                  </a:cubicBezTo>
                  <a:cubicBezTo>
                    <a:pt x="63" y="293"/>
                    <a:pt x="65" y="292"/>
                    <a:pt x="65" y="289"/>
                  </a:cubicBezTo>
                  <a:cubicBezTo>
                    <a:pt x="64" y="286"/>
                    <a:pt x="60" y="287"/>
                    <a:pt x="59" y="283"/>
                  </a:cubicBezTo>
                  <a:cubicBezTo>
                    <a:pt x="59" y="280"/>
                    <a:pt x="62" y="280"/>
                    <a:pt x="60" y="276"/>
                  </a:cubicBezTo>
                  <a:cubicBezTo>
                    <a:pt x="58" y="272"/>
                    <a:pt x="61" y="270"/>
                    <a:pt x="60" y="268"/>
                  </a:cubicBezTo>
                  <a:cubicBezTo>
                    <a:pt x="59" y="266"/>
                    <a:pt x="58" y="264"/>
                    <a:pt x="61" y="260"/>
                  </a:cubicBezTo>
                  <a:cubicBezTo>
                    <a:pt x="63" y="256"/>
                    <a:pt x="67" y="254"/>
                    <a:pt x="69" y="254"/>
                  </a:cubicBezTo>
                  <a:cubicBezTo>
                    <a:pt x="70" y="255"/>
                    <a:pt x="73" y="256"/>
                    <a:pt x="74" y="254"/>
                  </a:cubicBezTo>
                  <a:cubicBezTo>
                    <a:pt x="75" y="252"/>
                    <a:pt x="75" y="250"/>
                    <a:pt x="74" y="249"/>
                  </a:cubicBezTo>
                  <a:cubicBezTo>
                    <a:pt x="73" y="249"/>
                    <a:pt x="70" y="248"/>
                    <a:pt x="72" y="245"/>
                  </a:cubicBezTo>
                  <a:cubicBezTo>
                    <a:pt x="74" y="242"/>
                    <a:pt x="77" y="238"/>
                    <a:pt x="77" y="235"/>
                  </a:cubicBezTo>
                  <a:cubicBezTo>
                    <a:pt x="78" y="232"/>
                    <a:pt x="77" y="229"/>
                    <a:pt x="78" y="228"/>
                  </a:cubicBezTo>
                  <a:cubicBezTo>
                    <a:pt x="79" y="227"/>
                    <a:pt x="82" y="228"/>
                    <a:pt x="84" y="226"/>
                  </a:cubicBezTo>
                  <a:cubicBezTo>
                    <a:pt x="86" y="225"/>
                    <a:pt x="84" y="223"/>
                    <a:pt x="85" y="222"/>
                  </a:cubicBezTo>
                  <a:cubicBezTo>
                    <a:pt x="87" y="220"/>
                    <a:pt x="88" y="217"/>
                    <a:pt x="90" y="215"/>
                  </a:cubicBezTo>
                  <a:cubicBezTo>
                    <a:pt x="91" y="214"/>
                    <a:pt x="93" y="213"/>
                    <a:pt x="91" y="211"/>
                  </a:cubicBezTo>
                  <a:cubicBezTo>
                    <a:pt x="90" y="210"/>
                    <a:pt x="94" y="208"/>
                    <a:pt x="94" y="206"/>
                  </a:cubicBezTo>
                  <a:cubicBezTo>
                    <a:pt x="94" y="203"/>
                    <a:pt x="98" y="201"/>
                    <a:pt x="100" y="201"/>
                  </a:cubicBezTo>
                  <a:cubicBezTo>
                    <a:pt x="102" y="201"/>
                    <a:pt x="106" y="201"/>
                    <a:pt x="106" y="199"/>
                  </a:cubicBezTo>
                  <a:cubicBezTo>
                    <a:pt x="106" y="196"/>
                    <a:pt x="104" y="191"/>
                    <a:pt x="108" y="193"/>
                  </a:cubicBezTo>
                  <a:cubicBezTo>
                    <a:pt x="111" y="194"/>
                    <a:pt x="114" y="193"/>
                    <a:pt x="116" y="194"/>
                  </a:cubicBezTo>
                  <a:cubicBezTo>
                    <a:pt x="119" y="196"/>
                    <a:pt x="122" y="196"/>
                    <a:pt x="122" y="193"/>
                  </a:cubicBezTo>
                  <a:cubicBezTo>
                    <a:pt x="122" y="190"/>
                    <a:pt x="123" y="185"/>
                    <a:pt x="126" y="187"/>
                  </a:cubicBezTo>
                  <a:cubicBezTo>
                    <a:pt x="127" y="187"/>
                    <a:pt x="127" y="187"/>
                    <a:pt x="127" y="187"/>
                  </a:cubicBezTo>
                  <a:cubicBezTo>
                    <a:pt x="128" y="185"/>
                    <a:pt x="130" y="183"/>
                    <a:pt x="132" y="183"/>
                  </a:cubicBezTo>
                  <a:cubicBezTo>
                    <a:pt x="135" y="184"/>
                    <a:pt x="137" y="189"/>
                    <a:pt x="141" y="190"/>
                  </a:cubicBezTo>
                  <a:cubicBezTo>
                    <a:pt x="145" y="191"/>
                    <a:pt x="149" y="192"/>
                    <a:pt x="150" y="190"/>
                  </a:cubicBezTo>
                  <a:cubicBezTo>
                    <a:pt x="151" y="188"/>
                    <a:pt x="154" y="191"/>
                    <a:pt x="156" y="191"/>
                  </a:cubicBezTo>
                  <a:cubicBezTo>
                    <a:pt x="158" y="190"/>
                    <a:pt x="158" y="195"/>
                    <a:pt x="161" y="192"/>
                  </a:cubicBezTo>
                  <a:cubicBezTo>
                    <a:pt x="163" y="189"/>
                    <a:pt x="160" y="187"/>
                    <a:pt x="164" y="187"/>
                  </a:cubicBezTo>
                  <a:cubicBezTo>
                    <a:pt x="168" y="188"/>
                    <a:pt x="166" y="183"/>
                    <a:pt x="166" y="180"/>
                  </a:cubicBezTo>
                  <a:cubicBezTo>
                    <a:pt x="166" y="178"/>
                    <a:pt x="171" y="177"/>
                    <a:pt x="171" y="175"/>
                  </a:cubicBezTo>
                  <a:cubicBezTo>
                    <a:pt x="171" y="173"/>
                    <a:pt x="177" y="175"/>
                    <a:pt x="179" y="173"/>
                  </a:cubicBezTo>
                  <a:cubicBezTo>
                    <a:pt x="180" y="172"/>
                    <a:pt x="184" y="170"/>
                    <a:pt x="185" y="173"/>
                  </a:cubicBezTo>
                  <a:cubicBezTo>
                    <a:pt x="187" y="176"/>
                    <a:pt x="193" y="177"/>
                    <a:pt x="193" y="179"/>
                  </a:cubicBezTo>
                  <a:cubicBezTo>
                    <a:pt x="194" y="180"/>
                    <a:pt x="193" y="182"/>
                    <a:pt x="193" y="183"/>
                  </a:cubicBezTo>
                  <a:cubicBezTo>
                    <a:pt x="195" y="182"/>
                    <a:pt x="196" y="181"/>
                    <a:pt x="197" y="181"/>
                  </a:cubicBezTo>
                  <a:cubicBezTo>
                    <a:pt x="200" y="181"/>
                    <a:pt x="202" y="178"/>
                    <a:pt x="204" y="178"/>
                  </a:cubicBezTo>
                  <a:cubicBezTo>
                    <a:pt x="206" y="179"/>
                    <a:pt x="207" y="178"/>
                    <a:pt x="208" y="175"/>
                  </a:cubicBezTo>
                  <a:cubicBezTo>
                    <a:pt x="206" y="174"/>
                    <a:pt x="202" y="174"/>
                    <a:pt x="202" y="176"/>
                  </a:cubicBezTo>
                  <a:close/>
                  <a:moveTo>
                    <a:pt x="58" y="23"/>
                  </a:moveTo>
                  <a:cubicBezTo>
                    <a:pt x="62" y="24"/>
                    <a:pt x="55" y="28"/>
                    <a:pt x="53" y="31"/>
                  </a:cubicBezTo>
                  <a:cubicBezTo>
                    <a:pt x="52" y="35"/>
                    <a:pt x="59" y="38"/>
                    <a:pt x="62" y="40"/>
                  </a:cubicBezTo>
                  <a:cubicBezTo>
                    <a:pt x="64" y="43"/>
                    <a:pt x="71" y="42"/>
                    <a:pt x="73" y="41"/>
                  </a:cubicBezTo>
                  <a:cubicBezTo>
                    <a:pt x="75" y="39"/>
                    <a:pt x="75" y="34"/>
                    <a:pt x="78" y="35"/>
                  </a:cubicBezTo>
                  <a:cubicBezTo>
                    <a:pt x="81" y="35"/>
                    <a:pt x="79" y="32"/>
                    <a:pt x="81" y="31"/>
                  </a:cubicBezTo>
                  <a:cubicBezTo>
                    <a:pt x="84" y="30"/>
                    <a:pt x="84" y="33"/>
                    <a:pt x="82" y="36"/>
                  </a:cubicBezTo>
                  <a:cubicBezTo>
                    <a:pt x="80" y="38"/>
                    <a:pt x="86" y="38"/>
                    <a:pt x="89" y="35"/>
                  </a:cubicBezTo>
                  <a:cubicBezTo>
                    <a:pt x="92" y="32"/>
                    <a:pt x="93" y="35"/>
                    <a:pt x="92" y="38"/>
                  </a:cubicBezTo>
                  <a:cubicBezTo>
                    <a:pt x="92" y="41"/>
                    <a:pt x="85" y="39"/>
                    <a:pt x="83" y="42"/>
                  </a:cubicBezTo>
                  <a:cubicBezTo>
                    <a:pt x="80" y="45"/>
                    <a:pt x="73" y="43"/>
                    <a:pt x="70" y="46"/>
                  </a:cubicBezTo>
                  <a:cubicBezTo>
                    <a:pt x="67" y="50"/>
                    <a:pt x="73" y="50"/>
                    <a:pt x="77" y="49"/>
                  </a:cubicBezTo>
                  <a:cubicBezTo>
                    <a:pt x="82" y="48"/>
                    <a:pt x="90" y="48"/>
                    <a:pt x="93" y="49"/>
                  </a:cubicBezTo>
                  <a:cubicBezTo>
                    <a:pt x="97" y="49"/>
                    <a:pt x="91" y="50"/>
                    <a:pt x="86" y="50"/>
                  </a:cubicBezTo>
                  <a:cubicBezTo>
                    <a:pt x="81" y="50"/>
                    <a:pt x="79" y="52"/>
                    <a:pt x="79" y="53"/>
                  </a:cubicBezTo>
                  <a:cubicBezTo>
                    <a:pt x="79" y="55"/>
                    <a:pt x="72" y="52"/>
                    <a:pt x="71" y="55"/>
                  </a:cubicBezTo>
                  <a:cubicBezTo>
                    <a:pt x="71" y="58"/>
                    <a:pt x="78" y="60"/>
                    <a:pt x="79" y="61"/>
                  </a:cubicBezTo>
                  <a:cubicBezTo>
                    <a:pt x="80" y="63"/>
                    <a:pt x="85" y="62"/>
                    <a:pt x="87" y="62"/>
                  </a:cubicBezTo>
                  <a:cubicBezTo>
                    <a:pt x="89" y="63"/>
                    <a:pt x="84" y="65"/>
                    <a:pt x="83" y="65"/>
                  </a:cubicBezTo>
                  <a:cubicBezTo>
                    <a:pt x="83" y="66"/>
                    <a:pt x="89" y="68"/>
                    <a:pt x="90" y="69"/>
                  </a:cubicBezTo>
                  <a:cubicBezTo>
                    <a:pt x="91" y="71"/>
                    <a:pt x="95" y="70"/>
                    <a:pt x="95" y="68"/>
                  </a:cubicBezTo>
                  <a:cubicBezTo>
                    <a:pt x="95" y="65"/>
                    <a:pt x="99" y="55"/>
                    <a:pt x="104" y="53"/>
                  </a:cubicBezTo>
                  <a:cubicBezTo>
                    <a:pt x="110" y="51"/>
                    <a:pt x="107" y="50"/>
                    <a:pt x="108" y="46"/>
                  </a:cubicBezTo>
                  <a:cubicBezTo>
                    <a:pt x="108" y="43"/>
                    <a:pt x="113" y="46"/>
                    <a:pt x="111" y="43"/>
                  </a:cubicBezTo>
                  <a:cubicBezTo>
                    <a:pt x="110" y="41"/>
                    <a:pt x="111" y="40"/>
                    <a:pt x="114" y="37"/>
                  </a:cubicBezTo>
                  <a:cubicBezTo>
                    <a:pt x="118" y="33"/>
                    <a:pt x="120" y="36"/>
                    <a:pt x="124" y="34"/>
                  </a:cubicBezTo>
                  <a:cubicBezTo>
                    <a:pt x="128" y="32"/>
                    <a:pt x="130" y="35"/>
                    <a:pt x="125" y="36"/>
                  </a:cubicBezTo>
                  <a:cubicBezTo>
                    <a:pt x="121" y="36"/>
                    <a:pt x="123" y="40"/>
                    <a:pt x="127" y="42"/>
                  </a:cubicBezTo>
                  <a:cubicBezTo>
                    <a:pt x="130" y="43"/>
                    <a:pt x="127" y="44"/>
                    <a:pt x="129" y="45"/>
                  </a:cubicBezTo>
                  <a:cubicBezTo>
                    <a:pt x="132" y="45"/>
                    <a:pt x="131" y="49"/>
                    <a:pt x="128" y="52"/>
                  </a:cubicBezTo>
                  <a:cubicBezTo>
                    <a:pt x="125" y="56"/>
                    <a:pt x="129" y="56"/>
                    <a:pt x="136" y="54"/>
                  </a:cubicBezTo>
                  <a:cubicBezTo>
                    <a:pt x="142" y="51"/>
                    <a:pt x="138" y="56"/>
                    <a:pt x="140" y="58"/>
                  </a:cubicBezTo>
                  <a:cubicBezTo>
                    <a:pt x="142" y="60"/>
                    <a:pt x="147" y="56"/>
                    <a:pt x="150" y="53"/>
                  </a:cubicBezTo>
                  <a:cubicBezTo>
                    <a:pt x="153" y="50"/>
                    <a:pt x="157" y="50"/>
                    <a:pt x="157" y="48"/>
                  </a:cubicBezTo>
                  <a:cubicBezTo>
                    <a:pt x="157" y="46"/>
                    <a:pt x="154" y="46"/>
                    <a:pt x="152" y="47"/>
                  </a:cubicBezTo>
                  <a:cubicBezTo>
                    <a:pt x="149" y="48"/>
                    <a:pt x="143" y="47"/>
                    <a:pt x="145" y="45"/>
                  </a:cubicBezTo>
                  <a:cubicBezTo>
                    <a:pt x="147" y="43"/>
                    <a:pt x="147" y="42"/>
                    <a:pt x="144" y="42"/>
                  </a:cubicBezTo>
                  <a:cubicBezTo>
                    <a:pt x="140" y="43"/>
                    <a:pt x="135" y="41"/>
                    <a:pt x="137" y="40"/>
                  </a:cubicBezTo>
                  <a:cubicBezTo>
                    <a:pt x="140" y="39"/>
                    <a:pt x="135" y="35"/>
                    <a:pt x="133" y="35"/>
                  </a:cubicBezTo>
                  <a:cubicBezTo>
                    <a:pt x="130" y="36"/>
                    <a:pt x="131" y="33"/>
                    <a:pt x="131" y="31"/>
                  </a:cubicBezTo>
                  <a:cubicBezTo>
                    <a:pt x="131" y="29"/>
                    <a:pt x="124" y="28"/>
                    <a:pt x="126" y="27"/>
                  </a:cubicBezTo>
                  <a:cubicBezTo>
                    <a:pt x="127" y="27"/>
                    <a:pt x="122" y="25"/>
                    <a:pt x="121" y="26"/>
                  </a:cubicBezTo>
                  <a:cubicBezTo>
                    <a:pt x="120" y="28"/>
                    <a:pt x="118" y="27"/>
                    <a:pt x="118" y="25"/>
                  </a:cubicBezTo>
                  <a:cubicBezTo>
                    <a:pt x="118" y="23"/>
                    <a:pt x="113" y="24"/>
                    <a:pt x="111" y="24"/>
                  </a:cubicBezTo>
                  <a:cubicBezTo>
                    <a:pt x="109" y="24"/>
                    <a:pt x="110" y="19"/>
                    <a:pt x="108" y="18"/>
                  </a:cubicBezTo>
                  <a:cubicBezTo>
                    <a:pt x="105" y="16"/>
                    <a:pt x="103" y="21"/>
                    <a:pt x="101" y="20"/>
                  </a:cubicBezTo>
                  <a:cubicBezTo>
                    <a:pt x="99" y="20"/>
                    <a:pt x="102" y="17"/>
                    <a:pt x="103" y="15"/>
                  </a:cubicBezTo>
                  <a:cubicBezTo>
                    <a:pt x="104" y="13"/>
                    <a:pt x="96" y="10"/>
                    <a:pt x="95" y="12"/>
                  </a:cubicBezTo>
                  <a:cubicBezTo>
                    <a:pt x="94" y="14"/>
                    <a:pt x="92" y="9"/>
                    <a:pt x="90" y="8"/>
                  </a:cubicBezTo>
                  <a:cubicBezTo>
                    <a:pt x="89" y="8"/>
                    <a:pt x="90" y="12"/>
                    <a:pt x="88" y="12"/>
                  </a:cubicBezTo>
                  <a:cubicBezTo>
                    <a:pt x="87" y="12"/>
                    <a:pt x="85" y="14"/>
                    <a:pt x="87" y="16"/>
                  </a:cubicBezTo>
                  <a:cubicBezTo>
                    <a:pt x="90" y="18"/>
                    <a:pt x="93" y="27"/>
                    <a:pt x="92" y="28"/>
                  </a:cubicBezTo>
                  <a:cubicBezTo>
                    <a:pt x="92" y="29"/>
                    <a:pt x="84" y="22"/>
                    <a:pt x="83" y="18"/>
                  </a:cubicBezTo>
                  <a:cubicBezTo>
                    <a:pt x="83" y="14"/>
                    <a:pt x="79" y="11"/>
                    <a:pt x="78" y="14"/>
                  </a:cubicBezTo>
                  <a:cubicBezTo>
                    <a:pt x="77" y="16"/>
                    <a:pt x="74" y="17"/>
                    <a:pt x="75" y="20"/>
                  </a:cubicBezTo>
                  <a:cubicBezTo>
                    <a:pt x="76" y="23"/>
                    <a:pt x="73" y="24"/>
                    <a:pt x="73" y="22"/>
                  </a:cubicBezTo>
                  <a:cubicBezTo>
                    <a:pt x="73" y="19"/>
                    <a:pt x="68" y="17"/>
                    <a:pt x="66" y="17"/>
                  </a:cubicBezTo>
                  <a:cubicBezTo>
                    <a:pt x="65" y="17"/>
                    <a:pt x="71" y="15"/>
                    <a:pt x="73" y="14"/>
                  </a:cubicBezTo>
                  <a:cubicBezTo>
                    <a:pt x="76" y="13"/>
                    <a:pt x="71" y="11"/>
                    <a:pt x="69" y="13"/>
                  </a:cubicBezTo>
                  <a:cubicBezTo>
                    <a:pt x="66" y="14"/>
                    <a:pt x="63" y="12"/>
                    <a:pt x="62" y="14"/>
                  </a:cubicBezTo>
                  <a:cubicBezTo>
                    <a:pt x="60" y="16"/>
                    <a:pt x="59" y="14"/>
                    <a:pt x="56" y="13"/>
                  </a:cubicBezTo>
                  <a:cubicBezTo>
                    <a:pt x="54" y="13"/>
                    <a:pt x="52" y="17"/>
                    <a:pt x="50" y="16"/>
                  </a:cubicBezTo>
                  <a:cubicBezTo>
                    <a:pt x="48" y="15"/>
                    <a:pt x="47" y="20"/>
                    <a:pt x="50" y="24"/>
                  </a:cubicBezTo>
                  <a:cubicBezTo>
                    <a:pt x="53" y="28"/>
                    <a:pt x="55" y="23"/>
                    <a:pt x="58" y="23"/>
                  </a:cubicBezTo>
                  <a:close/>
                  <a:moveTo>
                    <a:pt x="51" y="38"/>
                  </a:moveTo>
                  <a:cubicBezTo>
                    <a:pt x="53" y="38"/>
                    <a:pt x="55" y="42"/>
                    <a:pt x="57" y="42"/>
                  </a:cubicBezTo>
                  <a:cubicBezTo>
                    <a:pt x="57" y="42"/>
                    <a:pt x="53" y="37"/>
                    <a:pt x="51" y="35"/>
                  </a:cubicBezTo>
                  <a:cubicBezTo>
                    <a:pt x="49" y="32"/>
                    <a:pt x="49" y="30"/>
                    <a:pt x="46" y="31"/>
                  </a:cubicBezTo>
                  <a:cubicBezTo>
                    <a:pt x="43" y="32"/>
                    <a:pt x="49" y="37"/>
                    <a:pt x="51" y="38"/>
                  </a:cubicBezTo>
                  <a:close/>
                  <a:moveTo>
                    <a:pt x="108" y="9"/>
                  </a:moveTo>
                  <a:cubicBezTo>
                    <a:pt x="109" y="10"/>
                    <a:pt x="105" y="10"/>
                    <a:pt x="107" y="12"/>
                  </a:cubicBezTo>
                  <a:cubicBezTo>
                    <a:pt x="112" y="17"/>
                    <a:pt x="133" y="11"/>
                    <a:pt x="136" y="13"/>
                  </a:cubicBezTo>
                  <a:cubicBezTo>
                    <a:pt x="139" y="14"/>
                    <a:pt x="118" y="16"/>
                    <a:pt x="119" y="18"/>
                  </a:cubicBezTo>
                  <a:cubicBezTo>
                    <a:pt x="120" y="21"/>
                    <a:pt x="137" y="22"/>
                    <a:pt x="138" y="21"/>
                  </a:cubicBezTo>
                  <a:cubicBezTo>
                    <a:pt x="139" y="20"/>
                    <a:pt x="142" y="24"/>
                    <a:pt x="148" y="24"/>
                  </a:cubicBezTo>
                  <a:cubicBezTo>
                    <a:pt x="153" y="25"/>
                    <a:pt x="153" y="22"/>
                    <a:pt x="157" y="22"/>
                  </a:cubicBezTo>
                  <a:cubicBezTo>
                    <a:pt x="161" y="22"/>
                    <a:pt x="167" y="20"/>
                    <a:pt x="167" y="17"/>
                  </a:cubicBezTo>
                  <a:cubicBezTo>
                    <a:pt x="167" y="15"/>
                    <a:pt x="179" y="12"/>
                    <a:pt x="178" y="8"/>
                  </a:cubicBezTo>
                  <a:cubicBezTo>
                    <a:pt x="177" y="4"/>
                    <a:pt x="165" y="7"/>
                    <a:pt x="162" y="5"/>
                  </a:cubicBezTo>
                  <a:cubicBezTo>
                    <a:pt x="159" y="4"/>
                    <a:pt x="152" y="2"/>
                    <a:pt x="150" y="4"/>
                  </a:cubicBezTo>
                  <a:cubicBezTo>
                    <a:pt x="149" y="7"/>
                    <a:pt x="147" y="7"/>
                    <a:pt x="146" y="6"/>
                  </a:cubicBezTo>
                  <a:cubicBezTo>
                    <a:pt x="145" y="5"/>
                    <a:pt x="146" y="0"/>
                    <a:pt x="141" y="1"/>
                  </a:cubicBezTo>
                  <a:cubicBezTo>
                    <a:pt x="136" y="3"/>
                    <a:pt x="141" y="8"/>
                    <a:pt x="140" y="9"/>
                  </a:cubicBezTo>
                  <a:cubicBezTo>
                    <a:pt x="139" y="10"/>
                    <a:pt x="134" y="8"/>
                    <a:pt x="133" y="5"/>
                  </a:cubicBezTo>
                  <a:cubicBezTo>
                    <a:pt x="133" y="3"/>
                    <a:pt x="127" y="8"/>
                    <a:pt x="127" y="5"/>
                  </a:cubicBezTo>
                  <a:cubicBezTo>
                    <a:pt x="126" y="2"/>
                    <a:pt x="119" y="0"/>
                    <a:pt x="118" y="0"/>
                  </a:cubicBezTo>
                  <a:cubicBezTo>
                    <a:pt x="117" y="0"/>
                    <a:pt x="119" y="2"/>
                    <a:pt x="119" y="4"/>
                  </a:cubicBezTo>
                  <a:cubicBezTo>
                    <a:pt x="118" y="5"/>
                    <a:pt x="114" y="2"/>
                    <a:pt x="113" y="2"/>
                  </a:cubicBezTo>
                  <a:cubicBezTo>
                    <a:pt x="111" y="2"/>
                    <a:pt x="114" y="5"/>
                    <a:pt x="113" y="7"/>
                  </a:cubicBezTo>
                  <a:cubicBezTo>
                    <a:pt x="112" y="8"/>
                    <a:pt x="109" y="2"/>
                    <a:pt x="107" y="2"/>
                  </a:cubicBezTo>
                  <a:cubicBezTo>
                    <a:pt x="104" y="2"/>
                    <a:pt x="105" y="5"/>
                    <a:pt x="103" y="5"/>
                  </a:cubicBezTo>
                  <a:cubicBezTo>
                    <a:pt x="102" y="5"/>
                    <a:pt x="106" y="8"/>
                    <a:pt x="108" y="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4" name="Google Shape;384;p25"/>
            <p:cNvSpPr/>
            <p:nvPr/>
          </p:nvSpPr>
          <p:spPr>
            <a:xfrm>
              <a:off x="8539163" y="1481138"/>
              <a:ext cx="74613" cy="28575"/>
            </a:xfrm>
            <a:custGeom>
              <a:avLst/>
              <a:gdLst/>
              <a:ahLst/>
              <a:cxnLst/>
              <a:rect l="l" t="t" r="r" b="b"/>
              <a:pathLst>
                <a:path w="27" h="10" extrusionOk="0">
                  <a:moveTo>
                    <a:pt x="13" y="1"/>
                  </a:moveTo>
                  <a:cubicBezTo>
                    <a:pt x="11" y="2"/>
                    <a:pt x="0" y="1"/>
                    <a:pt x="3" y="4"/>
                  </a:cubicBezTo>
                  <a:cubicBezTo>
                    <a:pt x="5" y="6"/>
                    <a:pt x="14" y="5"/>
                    <a:pt x="18" y="7"/>
                  </a:cubicBezTo>
                  <a:cubicBezTo>
                    <a:pt x="22" y="10"/>
                    <a:pt x="27" y="8"/>
                    <a:pt x="27" y="6"/>
                  </a:cubicBezTo>
                  <a:cubicBezTo>
                    <a:pt x="27" y="4"/>
                    <a:pt x="14" y="0"/>
                    <a:pt x="13" y="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5" name="Google Shape;385;p25"/>
            <p:cNvSpPr/>
            <p:nvPr/>
          </p:nvSpPr>
          <p:spPr>
            <a:xfrm>
              <a:off x="7210425" y="2047875"/>
              <a:ext cx="385763" cy="384175"/>
            </a:xfrm>
            <a:custGeom>
              <a:avLst/>
              <a:gdLst/>
              <a:ahLst/>
              <a:cxnLst/>
              <a:rect l="l" t="t" r="r" b="b"/>
              <a:pathLst>
                <a:path w="138" h="138" extrusionOk="0">
                  <a:moveTo>
                    <a:pt x="130" y="15"/>
                  </a:moveTo>
                  <a:cubicBezTo>
                    <a:pt x="128" y="13"/>
                    <a:pt x="126" y="16"/>
                    <a:pt x="122" y="17"/>
                  </a:cubicBezTo>
                  <a:cubicBezTo>
                    <a:pt x="118" y="17"/>
                    <a:pt x="107" y="8"/>
                    <a:pt x="104" y="4"/>
                  </a:cubicBezTo>
                  <a:cubicBezTo>
                    <a:pt x="102" y="0"/>
                    <a:pt x="97" y="3"/>
                    <a:pt x="99" y="6"/>
                  </a:cubicBezTo>
                  <a:cubicBezTo>
                    <a:pt x="102" y="9"/>
                    <a:pt x="99" y="10"/>
                    <a:pt x="99" y="15"/>
                  </a:cubicBezTo>
                  <a:cubicBezTo>
                    <a:pt x="99" y="19"/>
                    <a:pt x="96" y="19"/>
                    <a:pt x="96" y="22"/>
                  </a:cubicBezTo>
                  <a:cubicBezTo>
                    <a:pt x="97" y="25"/>
                    <a:pt x="93" y="24"/>
                    <a:pt x="90" y="25"/>
                  </a:cubicBezTo>
                  <a:cubicBezTo>
                    <a:pt x="87" y="25"/>
                    <a:pt x="90" y="28"/>
                    <a:pt x="87" y="29"/>
                  </a:cubicBezTo>
                  <a:cubicBezTo>
                    <a:pt x="83" y="31"/>
                    <a:pt x="83" y="33"/>
                    <a:pt x="85" y="34"/>
                  </a:cubicBezTo>
                  <a:cubicBezTo>
                    <a:pt x="87" y="35"/>
                    <a:pt x="86" y="38"/>
                    <a:pt x="85" y="40"/>
                  </a:cubicBezTo>
                  <a:cubicBezTo>
                    <a:pt x="85" y="42"/>
                    <a:pt x="87" y="41"/>
                    <a:pt x="89" y="39"/>
                  </a:cubicBezTo>
                  <a:cubicBezTo>
                    <a:pt x="91" y="36"/>
                    <a:pt x="93" y="40"/>
                    <a:pt x="93" y="38"/>
                  </a:cubicBezTo>
                  <a:cubicBezTo>
                    <a:pt x="94" y="35"/>
                    <a:pt x="88" y="34"/>
                    <a:pt x="89" y="32"/>
                  </a:cubicBezTo>
                  <a:cubicBezTo>
                    <a:pt x="89" y="29"/>
                    <a:pt x="93" y="32"/>
                    <a:pt x="95" y="31"/>
                  </a:cubicBezTo>
                  <a:cubicBezTo>
                    <a:pt x="98" y="30"/>
                    <a:pt x="104" y="31"/>
                    <a:pt x="107" y="34"/>
                  </a:cubicBezTo>
                  <a:cubicBezTo>
                    <a:pt x="111" y="37"/>
                    <a:pt x="112" y="36"/>
                    <a:pt x="113" y="32"/>
                  </a:cubicBezTo>
                  <a:cubicBezTo>
                    <a:pt x="113" y="28"/>
                    <a:pt x="119" y="26"/>
                    <a:pt x="124" y="26"/>
                  </a:cubicBezTo>
                  <a:cubicBezTo>
                    <a:pt x="130" y="26"/>
                    <a:pt x="130" y="24"/>
                    <a:pt x="129" y="23"/>
                  </a:cubicBezTo>
                  <a:cubicBezTo>
                    <a:pt x="127" y="21"/>
                    <a:pt x="138" y="15"/>
                    <a:pt x="137" y="13"/>
                  </a:cubicBezTo>
                  <a:cubicBezTo>
                    <a:pt x="137" y="11"/>
                    <a:pt x="132" y="17"/>
                    <a:pt x="130" y="15"/>
                  </a:cubicBezTo>
                  <a:close/>
                  <a:moveTo>
                    <a:pt x="86" y="47"/>
                  </a:moveTo>
                  <a:cubicBezTo>
                    <a:pt x="84" y="49"/>
                    <a:pt x="82" y="56"/>
                    <a:pt x="85" y="58"/>
                  </a:cubicBezTo>
                  <a:cubicBezTo>
                    <a:pt x="88" y="60"/>
                    <a:pt x="81" y="64"/>
                    <a:pt x="81" y="69"/>
                  </a:cubicBezTo>
                  <a:cubicBezTo>
                    <a:pt x="81" y="73"/>
                    <a:pt x="77" y="73"/>
                    <a:pt x="76" y="77"/>
                  </a:cubicBezTo>
                  <a:cubicBezTo>
                    <a:pt x="75" y="80"/>
                    <a:pt x="73" y="79"/>
                    <a:pt x="69" y="82"/>
                  </a:cubicBezTo>
                  <a:cubicBezTo>
                    <a:pt x="64" y="85"/>
                    <a:pt x="62" y="82"/>
                    <a:pt x="63" y="80"/>
                  </a:cubicBezTo>
                  <a:cubicBezTo>
                    <a:pt x="64" y="78"/>
                    <a:pt x="57" y="81"/>
                    <a:pt x="57" y="86"/>
                  </a:cubicBezTo>
                  <a:cubicBezTo>
                    <a:pt x="58" y="91"/>
                    <a:pt x="51" y="92"/>
                    <a:pt x="52" y="94"/>
                  </a:cubicBezTo>
                  <a:cubicBezTo>
                    <a:pt x="54" y="97"/>
                    <a:pt x="47" y="98"/>
                    <a:pt x="47" y="96"/>
                  </a:cubicBezTo>
                  <a:cubicBezTo>
                    <a:pt x="48" y="94"/>
                    <a:pt x="43" y="95"/>
                    <a:pt x="38" y="97"/>
                  </a:cubicBezTo>
                  <a:cubicBezTo>
                    <a:pt x="32" y="99"/>
                    <a:pt x="29" y="95"/>
                    <a:pt x="26" y="98"/>
                  </a:cubicBezTo>
                  <a:cubicBezTo>
                    <a:pt x="23" y="101"/>
                    <a:pt x="17" y="106"/>
                    <a:pt x="13" y="107"/>
                  </a:cubicBezTo>
                  <a:cubicBezTo>
                    <a:pt x="9" y="108"/>
                    <a:pt x="12" y="113"/>
                    <a:pt x="13" y="112"/>
                  </a:cubicBezTo>
                  <a:cubicBezTo>
                    <a:pt x="16" y="110"/>
                    <a:pt x="21" y="112"/>
                    <a:pt x="22" y="110"/>
                  </a:cubicBezTo>
                  <a:cubicBezTo>
                    <a:pt x="24" y="108"/>
                    <a:pt x="35" y="105"/>
                    <a:pt x="42" y="105"/>
                  </a:cubicBezTo>
                  <a:cubicBezTo>
                    <a:pt x="49" y="104"/>
                    <a:pt x="45" y="108"/>
                    <a:pt x="46" y="112"/>
                  </a:cubicBezTo>
                  <a:cubicBezTo>
                    <a:pt x="46" y="116"/>
                    <a:pt x="52" y="115"/>
                    <a:pt x="55" y="111"/>
                  </a:cubicBezTo>
                  <a:cubicBezTo>
                    <a:pt x="58" y="108"/>
                    <a:pt x="61" y="108"/>
                    <a:pt x="58" y="106"/>
                  </a:cubicBezTo>
                  <a:cubicBezTo>
                    <a:pt x="55" y="104"/>
                    <a:pt x="59" y="102"/>
                    <a:pt x="60" y="105"/>
                  </a:cubicBezTo>
                  <a:cubicBezTo>
                    <a:pt x="62" y="108"/>
                    <a:pt x="68" y="108"/>
                    <a:pt x="71" y="104"/>
                  </a:cubicBezTo>
                  <a:cubicBezTo>
                    <a:pt x="73" y="100"/>
                    <a:pt x="74" y="105"/>
                    <a:pt x="77" y="104"/>
                  </a:cubicBezTo>
                  <a:cubicBezTo>
                    <a:pt x="79" y="104"/>
                    <a:pt x="81" y="97"/>
                    <a:pt x="81" y="100"/>
                  </a:cubicBezTo>
                  <a:cubicBezTo>
                    <a:pt x="82" y="102"/>
                    <a:pt x="86" y="102"/>
                    <a:pt x="89" y="99"/>
                  </a:cubicBezTo>
                  <a:cubicBezTo>
                    <a:pt x="92" y="95"/>
                    <a:pt x="89" y="90"/>
                    <a:pt x="91" y="87"/>
                  </a:cubicBezTo>
                  <a:cubicBezTo>
                    <a:pt x="93" y="84"/>
                    <a:pt x="95" y="78"/>
                    <a:pt x="93" y="75"/>
                  </a:cubicBezTo>
                  <a:cubicBezTo>
                    <a:pt x="91" y="71"/>
                    <a:pt x="97" y="69"/>
                    <a:pt x="100" y="66"/>
                  </a:cubicBezTo>
                  <a:cubicBezTo>
                    <a:pt x="103" y="63"/>
                    <a:pt x="97" y="49"/>
                    <a:pt x="97" y="45"/>
                  </a:cubicBezTo>
                  <a:cubicBezTo>
                    <a:pt x="96" y="40"/>
                    <a:pt x="89" y="46"/>
                    <a:pt x="86" y="47"/>
                  </a:cubicBezTo>
                  <a:close/>
                  <a:moveTo>
                    <a:pt x="34" y="109"/>
                  </a:moveTo>
                  <a:cubicBezTo>
                    <a:pt x="33" y="112"/>
                    <a:pt x="30" y="111"/>
                    <a:pt x="26" y="111"/>
                  </a:cubicBezTo>
                  <a:cubicBezTo>
                    <a:pt x="23" y="112"/>
                    <a:pt x="22" y="121"/>
                    <a:pt x="25" y="122"/>
                  </a:cubicBezTo>
                  <a:cubicBezTo>
                    <a:pt x="27" y="123"/>
                    <a:pt x="29" y="123"/>
                    <a:pt x="30" y="120"/>
                  </a:cubicBezTo>
                  <a:cubicBezTo>
                    <a:pt x="30" y="117"/>
                    <a:pt x="34" y="116"/>
                    <a:pt x="37" y="117"/>
                  </a:cubicBezTo>
                  <a:cubicBezTo>
                    <a:pt x="39" y="119"/>
                    <a:pt x="42" y="114"/>
                    <a:pt x="42" y="110"/>
                  </a:cubicBezTo>
                  <a:cubicBezTo>
                    <a:pt x="42" y="107"/>
                    <a:pt x="35" y="107"/>
                    <a:pt x="34" y="109"/>
                  </a:cubicBezTo>
                  <a:close/>
                  <a:moveTo>
                    <a:pt x="18" y="119"/>
                  </a:moveTo>
                  <a:cubicBezTo>
                    <a:pt x="18" y="116"/>
                    <a:pt x="12" y="117"/>
                    <a:pt x="12" y="114"/>
                  </a:cubicBezTo>
                  <a:cubicBezTo>
                    <a:pt x="12" y="112"/>
                    <a:pt x="8" y="114"/>
                    <a:pt x="5" y="116"/>
                  </a:cubicBezTo>
                  <a:cubicBezTo>
                    <a:pt x="1" y="119"/>
                    <a:pt x="0" y="119"/>
                    <a:pt x="1" y="122"/>
                  </a:cubicBezTo>
                  <a:cubicBezTo>
                    <a:pt x="3" y="124"/>
                    <a:pt x="5" y="122"/>
                    <a:pt x="6" y="119"/>
                  </a:cubicBezTo>
                  <a:cubicBezTo>
                    <a:pt x="7" y="117"/>
                    <a:pt x="9" y="123"/>
                    <a:pt x="7" y="128"/>
                  </a:cubicBezTo>
                  <a:cubicBezTo>
                    <a:pt x="5" y="132"/>
                    <a:pt x="7" y="138"/>
                    <a:pt x="10" y="137"/>
                  </a:cubicBezTo>
                  <a:cubicBezTo>
                    <a:pt x="13" y="137"/>
                    <a:pt x="16" y="128"/>
                    <a:pt x="19" y="124"/>
                  </a:cubicBezTo>
                  <a:cubicBezTo>
                    <a:pt x="23" y="119"/>
                    <a:pt x="18" y="121"/>
                    <a:pt x="18" y="11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6" name="Google Shape;386;p25"/>
            <p:cNvSpPr/>
            <p:nvPr/>
          </p:nvSpPr>
          <p:spPr>
            <a:xfrm>
              <a:off x="5983288" y="1812925"/>
              <a:ext cx="1347789" cy="935038"/>
            </a:xfrm>
            <a:custGeom>
              <a:avLst/>
              <a:gdLst/>
              <a:ahLst/>
              <a:cxnLst/>
              <a:rect l="l" t="t" r="r" b="b"/>
              <a:pathLst>
                <a:path w="483" h="335" extrusionOk="0">
                  <a:moveTo>
                    <a:pt x="481" y="60"/>
                  </a:moveTo>
                  <a:cubicBezTo>
                    <a:pt x="481" y="56"/>
                    <a:pt x="476" y="57"/>
                    <a:pt x="474" y="58"/>
                  </a:cubicBezTo>
                  <a:cubicBezTo>
                    <a:pt x="473" y="59"/>
                    <a:pt x="468" y="58"/>
                    <a:pt x="466" y="61"/>
                  </a:cubicBezTo>
                  <a:cubicBezTo>
                    <a:pt x="465" y="64"/>
                    <a:pt x="463" y="62"/>
                    <a:pt x="459" y="63"/>
                  </a:cubicBezTo>
                  <a:cubicBezTo>
                    <a:pt x="456" y="63"/>
                    <a:pt x="451" y="62"/>
                    <a:pt x="451" y="60"/>
                  </a:cubicBezTo>
                  <a:cubicBezTo>
                    <a:pt x="452" y="57"/>
                    <a:pt x="450" y="55"/>
                    <a:pt x="450" y="53"/>
                  </a:cubicBezTo>
                  <a:cubicBezTo>
                    <a:pt x="450" y="50"/>
                    <a:pt x="446" y="51"/>
                    <a:pt x="444" y="49"/>
                  </a:cubicBezTo>
                  <a:cubicBezTo>
                    <a:pt x="442" y="47"/>
                    <a:pt x="437" y="45"/>
                    <a:pt x="436" y="45"/>
                  </a:cubicBezTo>
                  <a:cubicBezTo>
                    <a:pt x="435" y="46"/>
                    <a:pt x="432" y="43"/>
                    <a:pt x="428" y="42"/>
                  </a:cubicBezTo>
                  <a:cubicBezTo>
                    <a:pt x="424" y="42"/>
                    <a:pt x="425" y="40"/>
                    <a:pt x="425" y="38"/>
                  </a:cubicBezTo>
                  <a:cubicBezTo>
                    <a:pt x="426" y="36"/>
                    <a:pt x="422" y="31"/>
                    <a:pt x="421" y="28"/>
                  </a:cubicBezTo>
                  <a:cubicBezTo>
                    <a:pt x="420" y="25"/>
                    <a:pt x="417" y="25"/>
                    <a:pt x="416" y="19"/>
                  </a:cubicBezTo>
                  <a:cubicBezTo>
                    <a:pt x="415" y="13"/>
                    <a:pt x="412" y="14"/>
                    <a:pt x="412" y="11"/>
                  </a:cubicBezTo>
                  <a:cubicBezTo>
                    <a:pt x="413" y="8"/>
                    <a:pt x="408" y="7"/>
                    <a:pt x="407" y="5"/>
                  </a:cubicBezTo>
                  <a:cubicBezTo>
                    <a:pt x="406" y="4"/>
                    <a:pt x="401" y="4"/>
                    <a:pt x="397" y="3"/>
                  </a:cubicBezTo>
                  <a:cubicBezTo>
                    <a:pt x="394" y="1"/>
                    <a:pt x="392" y="2"/>
                    <a:pt x="388" y="1"/>
                  </a:cubicBezTo>
                  <a:cubicBezTo>
                    <a:pt x="385" y="0"/>
                    <a:pt x="377" y="2"/>
                    <a:pt x="377" y="2"/>
                  </a:cubicBezTo>
                  <a:cubicBezTo>
                    <a:pt x="376" y="2"/>
                    <a:pt x="370" y="1"/>
                    <a:pt x="366" y="5"/>
                  </a:cubicBezTo>
                  <a:cubicBezTo>
                    <a:pt x="363" y="10"/>
                    <a:pt x="366" y="10"/>
                    <a:pt x="367" y="10"/>
                  </a:cubicBezTo>
                  <a:cubicBezTo>
                    <a:pt x="368" y="10"/>
                    <a:pt x="369" y="14"/>
                    <a:pt x="369" y="15"/>
                  </a:cubicBezTo>
                  <a:cubicBezTo>
                    <a:pt x="370" y="17"/>
                    <a:pt x="367" y="19"/>
                    <a:pt x="366" y="19"/>
                  </a:cubicBezTo>
                  <a:cubicBezTo>
                    <a:pt x="365" y="20"/>
                    <a:pt x="361" y="25"/>
                    <a:pt x="361" y="27"/>
                  </a:cubicBezTo>
                  <a:cubicBezTo>
                    <a:pt x="360" y="29"/>
                    <a:pt x="357" y="34"/>
                    <a:pt x="357" y="35"/>
                  </a:cubicBezTo>
                  <a:cubicBezTo>
                    <a:pt x="357" y="37"/>
                    <a:pt x="355" y="39"/>
                    <a:pt x="353" y="39"/>
                  </a:cubicBezTo>
                  <a:cubicBezTo>
                    <a:pt x="352" y="39"/>
                    <a:pt x="347" y="42"/>
                    <a:pt x="346" y="43"/>
                  </a:cubicBezTo>
                  <a:cubicBezTo>
                    <a:pt x="344" y="43"/>
                    <a:pt x="339" y="42"/>
                    <a:pt x="338" y="41"/>
                  </a:cubicBezTo>
                  <a:cubicBezTo>
                    <a:pt x="338" y="40"/>
                    <a:pt x="337" y="40"/>
                    <a:pt x="336" y="39"/>
                  </a:cubicBezTo>
                  <a:cubicBezTo>
                    <a:pt x="330" y="52"/>
                    <a:pt x="330" y="52"/>
                    <a:pt x="330" y="52"/>
                  </a:cubicBezTo>
                  <a:cubicBezTo>
                    <a:pt x="329" y="56"/>
                    <a:pt x="329" y="56"/>
                    <a:pt x="329" y="56"/>
                  </a:cubicBezTo>
                  <a:cubicBezTo>
                    <a:pt x="329" y="56"/>
                    <a:pt x="325" y="58"/>
                    <a:pt x="328" y="61"/>
                  </a:cubicBezTo>
                  <a:cubicBezTo>
                    <a:pt x="331" y="64"/>
                    <a:pt x="332" y="61"/>
                    <a:pt x="337" y="61"/>
                  </a:cubicBezTo>
                  <a:cubicBezTo>
                    <a:pt x="341" y="61"/>
                    <a:pt x="343" y="65"/>
                    <a:pt x="344" y="62"/>
                  </a:cubicBezTo>
                  <a:cubicBezTo>
                    <a:pt x="345" y="60"/>
                    <a:pt x="349" y="58"/>
                    <a:pt x="352" y="61"/>
                  </a:cubicBezTo>
                  <a:cubicBezTo>
                    <a:pt x="355" y="64"/>
                    <a:pt x="363" y="69"/>
                    <a:pt x="362" y="72"/>
                  </a:cubicBezTo>
                  <a:cubicBezTo>
                    <a:pt x="362" y="75"/>
                    <a:pt x="357" y="74"/>
                    <a:pt x="354" y="73"/>
                  </a:cubicBezTo>
                  <a:cubicBezTo>
                    <a:pt x="351" y="72"/>
                    <a:pt x="347" y="75"/>
                    <a:pt x="344" y="75"/>
                  </a:cubicBezTo>
                  <a:cubicBezTo>
                    <a:pt x="341" y="75"/>
                    <a:pt x="337" y="76"/>
                    <a:pt x="334" y="79"/>
                  </a:cubicBezTo>
                  <a:cubicBezTo>
                    <a:pt x="331" y="82"/>
                    <a:pt x="331" y="85"/>
                    <a:pt x="327" y="86"/>
                  </a:cubicBezTo>
                  <a:cubicBezTo>
                    <a:pt x="322" y="87"/>
                    <a:pt x="320" y="86"/>
                    <a:pt x="315" y="90"/>
                  </a:cubicBezTo>
                  <a:cubicBezTo>
                    <a:pt x="310" y="93"/>
                    <a:pt x="304" y="92"/>
                    <a:pt x="302" y="91"/>
                  </a:cubicBezTo>
                  <a:cubicBezTo>
                    <a:pt x="300" y="90"/>
                    <a:pt x="296" y="89"/>
                    <a:pt x="294" y="93"/>
                  </a:cubicBezTo>
                  <a:cubicBezTo>
                    <a:pt x="292" y="96"/>
                    <a:pt x="297" y="98"/>
                    <a:pt x="296" y="102"/>
                  </a:cubicBezTo>
                  <a:cubicBezTo>
                    <a:pt x="296" y="106"/>
                    <a:pt x="290" y="105"/>
                    <a:pt x="286" y="110"/>
                  </a:cubicBezTo>
                  <a:cubicBezTo>
                    <a:pt x="282" y="115"/>
                    <a:pt x="275" y="117"/>
                    <a:pt x="272" y="116"/>
                  </a:cubicBezTo>
                  <a:cubicBezTo>
                    <a:pt x="268" y="116"/>
                    <a:pt x="260" y="113"/>
                    <a:pt x="254" y="117"/>
                  </a:cubicBezTo>
                  <a:cubicBezTo>
                    <a:pt x="247" y="120"/>
                    <a:pt x="242" y="124"/>
                    <a:pt x="240" y="124"/>
                  </a:cubicBezTo>
                  <a:cubicBezTo>
                    <a:pt x="237" y="123"/>
                    <a:pt x="237" y="120"/>
                    <a:pt x="233" y="121"/>
                  </a:cubicBezTo>
                  <a:cubicBezTo>
                    <a:pt x="230" y="121"/>
                    <a:pt x="228" y="120"/>
                    <a:pt x="225" y="119"/>
                  </a:cubicBezTo>
                  <a:cubicBezTo>
                    <a:pt x="223" y="117"/>
                    <a:pt x="220" y="120"/>
                    <a:pt x="216" y="117"/>
                  </a:cubicBezTo>
                  <a:cubicBezTo>
                    <a:pt x="212" y="113"/>
                    <a:pt x="205" y="114"/>
                    <a:pt x="202" y="113"/>
                  </a:cubicBezTo>
                  <a:cubicBezTo>
                    <a:pt x="199" y="113"/>
                    <a:pt x="187" y="113"/>
                    <a:pt x="183" y="113"/>
                  </a:cubicBezTo>
                  <a:cubicBezTo>
                    <a:pt x="179" y="112"/>
                    <a:pt x="173" y="114"/>
                    <a:pt x="172" y="112"/>
                  </a:cubicBezTo>
                  <a:cubicBezTo>
                    <a:pt x="172" y="110"/>
                    <a:pt x="169" y="108"/>
                    <a:pt x="168" y="104"/>
                  </a:cubicBezTo>
                  <a:cubicBezTo>
                    <a:pt x="167" y="99"/>
                    <a:pt x="164" y="97"/>
                    <a:pt x="161" y="97"/>
                  </a:cubicBezTo>
                  <a:cubicBezTo>
                    <a:pt x="159" y="96"/>
                    <a:pt x="159" y="94"/>
                    <a:pt x="156" y="93"/>
                  </a:cubicBezTo>
                  <a:cubicBezTo>
                    <a:pt x="155" y="93"/>
                    <a:pt x="154" y="90"/>
                    <a:pt x="150" y="90"/>
                  </a:cubicBezTo>
                  <a:cubicBezTo>
                    <a:pt x="147" y="90"/>
                    <a:pt x="134" y="88"/>
                    <a:pt x="132" y="85"/>
                  </a:cubicBezTo>
                  <a:cubicBezTo>
                    <a:pt x="130" y="82"/>
                    <a:pt x="134" y="82"/>
                    <a:pt x="134" y="79"/>
                  </a:cubicBezTo>
                  <a:cubicBezTo>
                    <a:pt x="134" y="76"/>
                    <a:pt x="136" y="72"/>
                    <a:pt x="134" y="71"/>
                  </a:cubicBezTo>
                  <a:cubicBezTo>
                    <a:pt x="133" y="69"/>
                    <a:pt x="130" y="67"/>
                    <a:pt x="130" y="64"/>
                  </a:cubicBezTo>
                  <a:cubicBezTo>
                    <a:pt x="130" y="62"/>
                    <a:pt x="126" y="59"/>
                    <a:pt x="123" y="59"/>
                  </a:cubicBezTo>
                  <a:cubicBezTo>
                    <a:pt x="121" y="59"/>
                    <a:pt x="118" y="57"/>
                    <a:pt x="116" y="55"/>
                  </a:cubicBezTo>
                  <a:cubicBezTo>
                    <a:pt x="113" y="53"/>
                    <a:pt x="111" y="53"/>
                    <a:pt x="110" y="47"/>
                  </a:cubicBezTo>
                  <a:cubicBezTo>
                    <a:pt x="110" y="47"/>
                    <a:pt x="110" y="47"/>
                    <a:pt x="110" y="47"/>
                  </a:cubicBezTo>
                  <a:cubicBezTo>
                    <a:pt x="109" y="46"/>
                    <a:pt x="108" y="46"/>
                    <a:pt x="107" y="46"/>
                  </a:cubicBezTo>
                  <a:cubicBezTo>
                    <a:pt x="106" y="46"/>
                    <a:pt x="105" y="46"/>
                    <a:pt x="105" y="45"/>
                  </a:cubicBezTo>
                  <a:cubicBezTo>
                    <a:pt x="104" y="47"/>
                    <a:pt x="102" y="48"/>
                    <a:pt x="102" y="50"/>
                  </a:cubicBezTo>
                  <a:cubicBezTo>
                    <a:pt x="102" y="52"/>
                    <a:pt x="101" y="54"/>
                    <a:pt x="99" y="54"/>
                  </a:cubicBezTo>
                  <a:cubicBezTo>
                    <a:pt x="96" y="54"/>
                    <a:pt x="93" y="56"/>
                    <a:pt x="93" y="60"/>
                  </a:cubicBezTo>
                  <a:cubicBezTo>
                    <a:pt x="93" y="65"/>
                    <a:pt x="96" y="65"/>
                    <a:pt x="94" y="67"/>
                  </a:cubicBezTo>
                  <a:cubicBezTo>
                    <a:pt x="93" y="69"/>
                    <a:pt x="88" y="71"/>
                    <a:pt x="87" y="70"/>
                  </a:cubicBezTo>
                  <a:cubicBezTo>
                    <a:pt x="85" y="69"/>
                    <a:pt x="82" y="69"/>
                    <a:pt x="79" y="69"/>
                  </a:cubicBezTo>
                  <a:cubicBezTo>
                    <a:pt x="77" y="69"/>
                    <a:pt x="75" y="65"/>
                    <a:pt x="74" y="69"/>
                  </a:cubicBezTo>
                  <a:cubicBezTo>
                    <a:pt x="73" y="73"/>
                    <a:pt x="68" y="83"/>
                    <a:pt x="69" y="85"/>
                  </a:cubicBezTo>
                  <a:cubicBezTo>
                    <a:pt x="70" y="86"/>
                    <a:pt x="71" y="88"/>
                    <a:pt x="69" y="88"/>
                  </a:cubicBezTo>
                  <a:cubicBezTo>
                    <a:pt x="67" y="88"/>
                    <a:pt x="64" y="88"/>
                    <a:pt x="63" y="87"/>
                  </a:cubicBezTo>
                  <a:cubicBezTo>
                    <a:pt x="62" y="86"/>
                    <a:pt x="58" y="88"/>
                    <a:pt x="56" y="88"/>
                  </a:cubicBezTo>
                  <a:cubicBezTo>
                    <a:pt x="54" y="88"/>
                    <a:pt x="49" y="91"/>
                    <a:pt x="51" y="91"/>
                  </a:cubicBezTo>
                  <a:cubicBezTo>
                    <a:pt x="53" y="92"/>
                    <a:pt x="53" y="97"/>
                    <a:pt x="53" y="98"/>
                  </a:cubicBezTo>
                  <a:cubicBezTo>
                    <a:pt x="53" y="100"/>
                    <a:pt x="57" y="106"/>
                    <a:pt x="56" y="107"/>
                  </a:cubicBezTo>
                  <a:cubicBezTo>
                    <a:pt x="55" y="109"/>
                    <a:pt x="52" y="111"/>
                    <a:pt x="52" y="113"/>
                  </a:cubicBezTo>
                  <a:cubicBezTo>
                    <a:pt x="52" y="116"/>
                    <a:pt x="53" y="118"/>
                    <a:pt x="51" y="118"/>
                  </a:cubicBezTo>
                  <a:cubicBezTo>
                    <a:pt x="50" y="119"/>
                    <a:pt x="46" y="121"/>
                    <a:pt x="44" y="122"/>
                  </a:cubicBezTo>
                  <a:cubicBezTo>
                    <a:pt x="42" y="123"/>
                    <a:pt x="39" y="123"/>
                    <a:pt x="38" y="126"/>
                  </a:cubicBezTo>
                  <a:cubicBezTo>
                    <a:pt x="37" y="128"/>
                    <a:pt x="35" y="130"/>
                    <a:pt x="31" y="129"/>
                  </a:cubicBezTo>
                  <a:cubicBezTo>
                    <a:pt x="28" y="129"/>
                    <a:pt x="27" y="128"/>
                    <a:pt x="24" y="131"/>
                  </a:cubicBezTo>
                  <a:cubicBezTo>
                    <a:pt x="22" y="134"/>
                    <a:pt x="21" y="133"/>
                    <a:pt x="19" y="134"/>
                  </a:cubicBezTo>
                  <a:cubicBezTo>
                    <a:pt x="18" y="136"/>
                    <a:pt x="16" y="133"/>
                    <a:pt x="14" y="133"/>
                  </a:cubicBezTo>
                  <a:cubicBezTo>
                    <a:pt x="13" y="132"/>
                    <a:pt x="11" y="134"/>
                    <a:pt x="10" y="134"/>
                  </a:cubicBezTo>
                  <a:cubicBezTo>
                    <a:pt x="8" y="134"/>
                    <a:pt x="7" y="137"/>
                    <a:pt x="5" y="137"/>
                  </a:cubicBezTo>
                  <a:cubicBezTo>
                    <a:pt x="3" y="138"/>
                    <a:pt x="2" y="137"/>
                    <a:pt x="2" y="139"/>
                  </a:cubicBezTo>
                  <a:cubicBezTo>
                    <a:pt x="2" y="141"/>
                    <a:pt x="1" y="142"/>
                    <a:pt x="0" y="143"/>
                  </a:cubicBezTo>
                  <a:cubicBezTo>
                    <a:pt x="0" y="143"/>
                    <a:pt x="0" y="143"/>
                    <a:pt x="0" y="143"/>
                  </a:cubicBezTo>
                  <a:cubicBezTo>
                    <a:pt x="1" y="150"/>
                    <a:pt x="1" y="150"/>
                    <a:pt x="1" y="150"/>
                  </a:cubicBezTo>
                  <a:cubicBezTo>
                    <a:pt x="1" y="150"/>
                    <a:pt x="9" y="153"/>
                    <a:pt x="9" y="155"/>
                  </a:cubicBezTo>
                  <a:cubicBezTo>
                    <a:pt x="10" y="158"/>
                    <a:pt x="11" y="166"/>
                    <a:pt x="11" y="166"/>
                  </a:cubicBezTo>
                  <a:cubicBezTo>
                    <a:pt x="11" y="166"/>
                    <a:pt x="11" y="166"/>
                    <a:pt x="11" y="166"/>
                  </a:cubicBezTo>
                  <a:cubicBezTo>
                    <a:pt x="14" y="169"/>
                    <a:pt x="18" y="171"/>
                    <a:pt x="18" y="172"/>
                  </a:cubicBezTo>
                  <a:cubicBezTo>
                    <a:pt x="18" y="173"/>
                    <a:pt x="18" y="177"/>
                    <a:pt x="22" y="178"/>
                  </a:cubicBezTo>
                  <a:cubicBezTo>
                    <a:pt x="25" y="179"/>
                    <a:pt x="27" y="181"/>
                    <a:pt x="28" y="182"/>
                  </a:cubicBezTo>
                  <a:cubicBezTo>
                    <a:pt x="29" y="181"/>
                    <a:pt x="29" y="181"/>
                    <a:pt x="29" y="181"/>
                  </a:cubicBezTo>
                  <a:cubicBezTo>
                    <a:pt x="32" y="181"/>
                    <a:pt x="32" y="181"/>
                    <a:pt x="32" y="181"/>
                  </a:cubicBezTo>
                  <a:cubicBezTo>
                    <a:pt x="32" y="181"/>
                    <a:pt x="33" y="181"/>
                    <a:pt x="34" y="182"/>
                  </a:cubicBezTo>
                  <a:cubicBezTo>
                    <a:pt x="35" y="180"/>
                    <a:pt x="40" y="177"/>
                    <a:pt x="43" y="177"/>
                  </a:cubicBezTo>
                  <a:cubicBezTo>
                    <a:pt x="46" y="177"/>
                    <a:pt x="53" y="183"/>
                    <a:pt x="52" y="185"/>
                  </a:cubicBezTo>
                  <a:cubicBezTo>
                    <a:pt x="51" y="187"/>
                    <a:pt x="46" y="194"/>
                    <a:pt x="44" y="194"/>
                  </a:cubicBezTo>
                  <a:cubicBezTo>
                    <a:pt x="43" y="194"/>
                    <a:pt x="42" y="194"/>
                    <a:pt x="41" y="195"/>
                  </a:cubicBezTo>
                  <a:cubicBezTo>
                    <a:pt x="41" y="196"/>
                    <a:pt x="40" y="197"/>
                    <a:pt x="40" y="197"/>
                  </a:cubicBezTo>
                  <a:cubicBezTo>
                    <a:pt x="40" y="199"/>
                    <a:pt x="43" y="202"/>
                    <a:pt x="45" y="204"/>
                  </a:cubicBezTo>
                  <a:cubicBezTo>
                    <a:pt x="46" y="207"/>
                    <a:pt x="42" y="209"/>
                    <a:pt x="40" y="207"/>
                  </a:cubicBezTo>
                  <a:cubicBezTo>
                    <a:pt x="38" y="205"/>
                    <a:pt x="37" y="209"/>
                    <a:pt x="38" y="211"/>
                  </a:cubicBezTo>
                  <a:cubicBezTo>
                    <a:pt x="39" y="212"/>
                    <a:pt x="39" y="217"/>
                    <a:pt x="41" y="217"/>
                  </a:cubicBezTo>
                  <a:cubicBezTo>
                    <a:pt x="43" y="217"/>
                    <a:pt x="45" y="222"/>
                    <a:pt x="48" y="222"/>
                  </a:cubicBezTo>
                  <a:cubicBezTo>
                    <a:pt x="50" y="222"/>
                    <a:pt x="52" y="226"/>
                    <a:pt x="52" y="226"/>
                  </a:cubicBezTo>
                  <a:cubicBezTo>
                    <a:pt x="52" y="226"/>
                    <a:pt x="56" y="228"/>
                    <a:pt x="56" y="229"/>
                  </a:cubicBezTo>
                  <a:cubicBezTo>
                    <a:pt x="56" y="230"/>
                    <a:pt x="56" y="230"/>
                    <a:pt x="56" y="230"/>
                  </a:cubicBezTo>
                  <a:cubicBezTo>
                    <a:pt x="58" y="230"/>
                    <a:pt x="60" y="230"/>
                    <a:pt x="61" y="228"/>
                  </a:cubicBezTo>
                  <a:cubicBezTo>
                    <a:pt x="61" y="227"/>
                    <a:pt x="64" y="227"/>
                    <a:pt x="67" y="230"/>
                  </a:cubicBezTo>
                  <a:cubicBezTo>
                    <a:pt x="69" y="232"/>
                    <a:pt x="80" y="239"/>
                    <a:pt x="83" y="242"/>
                  </a:cubicBezTo>
                  <a:cubicBezTo>
                    <a:pt x="87" y="245"/>
                    <a:pt x="96" y="248"/>
                    <a:pt x="99" y="248"/>
                  </a:cubicBezTo>
                  <a:cubicBezTo>
                    <a:pt x="102" y="248"/>
                    <a:pt x="105" y="250"/>
                    <a:pt x="109" y="250"/>
                  </a:cubicBezTo>
                  <a:cubicBezTo>
                    <a:pt x="110" y="250"/>
                    <a:pt x="111" y="250"/>
                    <a:pt x="111" y="250"/>
                  </a:cubicBezTo>
                  <a:cubicBezTo>
                    <a:pt x="112" y="249"/>
                    <a:pt x="113" y="249"/>
                    <a:pt x="114" y="248"/>
                  </a:cubicBezTo>
                  <a:cubicBezTo>
                    <a:pt x="115" y="246"/>
                    <a:pt x="117" y="249"/>
                    <a:pt x="116" y="252"/>
                  </a:cubicBezTo>
                  <a:cubicBezTo>
                    <a:pt x="116" y="253"/>
                    <a:pt x="116" y="255"/>
                    <a:pt x="117" y="256"/>
                  </a:cubicBezTo>
                  <a:cubicBezTo>
                    <a:pt x="118" y="255"/>
                    <a:pt x="118" y="253"/>
                    <a:pt x="119" y="252"/>
                  </a:cubicBezTo>
                  <a:cubicBezTo>
                    <a:pt x="120" y="248"/>
                    <a:pt x="123" y="248"/>
                    <a:pt x="124" y="247"/>
                  </a:cubicBezTo>
                  <a:cubicBezTo>
                    <a:pt x="126" y="246"/>
                    <a:pt x="128" y="246"/>
                    <a:pt x="131" y="248"/>
                  </a:cubicBezTo>
                  <a:cubicBezTo>
                    <a:pt x="134" y="250"/>
                    <a:pt x="135" y="246"/>
                    <a:pt x="140" y="251"/>
                  </a:cubicBezTo>
                  <a:cubicBezTo>
                    <a:pt x="141" y="250"/>
                    <a:pt x="143" y="250"/>
                    <a:pt x="143" y="250"/>
                  </a:cubicBezTo>
                  <a:cubicBezTo>
                    <a:pt x="144" y="250"/>
                    <a:pt x="145" y="248"/>
                    <a:pt x="147" y="246"/>
                  </a:cubicBezTo>
                  <a:cubicBezTo>
                    <a:pt x="148" y="245"/>
                    <a:pt x="148" y="243"/>
                    <a:pt x="150" y="243"/>
                  </a:cubicBezTo>
                  <a:cubicBezTo>
                    <a:pt x="152" y="243"/>
                    <a:pt x="153" y="241"/>
                    <a:pt x="157" y="239"/>
                  </a:cubicBezTo>
                  <a:cubicBezTo>
                    <a:pt x="161" y="236"/>
                    <a:pt x="165" y="240"/>
                    <a:pt x="167" y="238"/>
                  </a:cubicBezTo>
                  <a:cubicBezTo>
                    <a:pt x="168" y="237"/>
                    <a:pt x="171" y="236"/>
                    <a:pt x="171" y="238"/>
                  </a:cubicBezTo>
                  <a:cubicBezTo>
                    <a:pt x="171" y="239"/>
                    <a:pt x="173" y="241"/>
                    <a:pt x="174" y="243"/>
                  </a:cubicBezTo>
                  <a:cubicBezTo>
                    <a:pt x="174" y="245"/>
                    <a:pt x="178" y="246"/>
                    <a:pt x="179" y="246"/>
                  </a:cubicBezTo>
                  <a:cubicBezTo>
                    <a:pt x="179" y="245"/>
                    <a:pt x="180" y="245"/>
                    <a:pt x="180" y="245"/>
                  </a:cubicBezTo>
                  <a:cubicBezTo>
                    <a:pt x="182" y="243"/>
                    <a:pt x="185" y="245"/>
                    <a:pt x="185" y="247"/>
                  </a:cubicBezTo>
                  <a:cubicBezTo>
                    <a:pt x="185" y="249"/>
                    <a:pt x="185" y="252"/>
                    <a:pt x="187" y="252"/>
                  </a:cubicBezTo>
                  <a:cubicBezTo>
                    <a:pt x="189" y="252"/>
                    <a:pt x="190" y="252"/>
                    <a:pt x="190" y="256"/>
                  </a:cubicBezTo>
                  <a:cubicBezTo>
                    <a:pt x="190" y="259"/>
                    <a:pt x="192" y="264"/>
                    <a:pt x="188" y="267"/>
                  </a:cubicBezTo>
                  <a:cubicBezTo>
                    <a:pt x="185" y="271"/>
                    <a:pt x="181" y="277"/>
                    <a:pt x="182" y="279"/>
                  </a:cubicBezTo>
                  <a:cubicBezTo>
                    <a:pt x="182" y="280"/>
                    <a:pt x="181" y="284"/>
                    <a:pt x="183" y="282"/>
                  </a:cubicBezTo>
                  <a:cubicBezTo>
                    <a:pt x="186" y="281"/>
                    <a:pt x="191" y="282"/>
                    <a:pt x="190" y="284"/>
                  </a:cubicBezTo>
                  <a:cubicBezTo>
                    <a:pt x="189" y="285"/>
                    <a:pt x="191" y="290"/>
                    <a:pt x="193" y="290"/>
                  </a:cubicBezTo>
                  <a:cubicBezTo>
                    <a:pt x="195" y="291"/>
                    <a:pt x="197" y="292"/>
                    <a:pt x="196" y="294"/>
                  </a:cubicBezTo>
                  <a:cubicBezTo>
                    <a:pt x="195" y="296"/>
                    <a:pt x="194" y="299"/>
                    <a:pt x="196" y="299"/>
                  </a:cubicBezTo>
                  <a:cubicBezTo>
                    <a:pt x="198" y="299"/>
                    <a:pt x="201" y="299"/>
                    <a:pt x="200" y="302"/>
                  </a:cubicBezTo>
                  <a:cubicBezTo>
                    <a:pt x="200" y="304"/>
                    <a:pt x="202" y="306"/>
                    <a:pt x="205" y="304"/>
                  </a:cubicBezTo>
                  <a:cubicBezTo>
                    <a:pt x="207" y="303"/>
                    <a:pt x="209" y="303"/>
                    <a:pt x="209" y="303"/>
                  </a:cubicBezTo>
                  <a:cubicBezTo>
                    <a:pt x="210" y="303"/>
                    <a:pt x="211" y="307"/>
                    <a:pt x="213" y="307"/>
                  </a:cubicBezTo>
                  <a:cubicBezTo>
                    <a:pt x="215" y="308"/>
                    <a:pt x="214" y="302"/>
                    <a:pt x="213" y="301"/>
                  </a:cubicBezTo>
                  <a:cubicBezTo>
                    <a:pt x="212" y="300"/>
                    <a:pt x="214" y="296"/>
                    <a:pt x="215" y="297"/>
                  </a:cubicBezTo>
                  <a:cubicBezTo>
                    <a:pt x="215" y="298"/>
                    <a:pt x="218" y="297"/>
                    <a:pt x="220" y="295"/>
                  </a:cubicBezTo>
                  <a:cubicBezTo>
                    <a:pt x="222" y="293"/>
                    <a:pt x="225" y="296"/>
                    <a:pt x="226" y="294"/>
                  </a:cubicBezTo>
                  <a:cubicBezTo>
                    <a:pt x="227" y="292"/>
                    <a:pt x="230" y="296"/>
                    <a:pt x="233" y="294"/>
                  </a:cubicBezTo>
                  <a:cubicBezTo>
                    <a:pt x="236" y="293"/>
                    <a:pt x="237" y="296"/>
                    <a:pt x="238" y="293"/>
                  </a:cubicBezTo>
                  <a:cubicBezTo>
                    <a:pt x="240" y="291"/>
                    <a:pt x="244" y="288"/>
                    <a:pt x="245" y="289"/>
                  </a:cubicBezTo>
                  <a:cubicBezTo>
                    <a:pt x="246" y="290"/>
                    <a:pt x="246" y="292"/>
                    <a:pt x="251" y="293"/>
                  </a:cubicBezTo>
                  <a:cubicBezTo>
                    <a:pt x="256" y="293"/>
                    <a:pt x="254" y="296"/>
                    <a:pt x="254" y="297"/>
                  </a:cubicBezTo>
                  <a:cubicBezTo>
                    <a:pt x="254" y="299"/>
                    <a:pt x="259" y="303"/>
                    <a:pt x="262" y="303"/>
                  </a:cubicBezTo>
                  <a:cubicBezTo>
                    <a:pt x="262" y="304"/>
                    <a:pt x="263" y="304"/>
                    <a:pt x="263" y="305"/>
                  </a:cubicBezTo>
                  <a:cubicBezTo>
                    <a:pt x="265" y="304"/>
                    <a:pt x="267" y="305"/>
                    <a:pt x="268" y="303"/>
                  </a:cubicBezTo>
                  <a:cubicBezTo>
                    <a:pt x="269" y="301"/>
                    <a:pt x="271" y="302"/>
                    <a:pt x="272" y="304"/>
                  </a:cubicBezTo>
                  <a:cubicBezTo>
                    <a:pt x="274" y="305"/>
                    <a:pt x="275" y="306"/>
                    <a:pt x="277" y="304"/>
                  </a:cubicBezTo>
                  <a:cubicBezTo>
                    <a:pt x="280" y="302"/>
                    <a:pt x="281" y="306"/>
                    <a:pt x="279" y="307"/>
                  </a:cubicBezTo>
                  <a:cubicBezTo>
                    <a:pt x="278" y="308"/>
                    <a:pt x="279" y="312"/>
                    <a:pt x="281" y="314"/>
                  </a:cubicBezTo>
                  <a:cubicBezTo>
                    <a:pt x="283" y="316"/>
                    <a:pt x="284" y="313"/>
                    <a:pt x="283" y="311"/>
                  </a:cubicBezTo>
                  <a:cubicBezTo>
                    <a:pt x="283" y="308"/>
                    <a:pt x="287" y="306"/>
                    <a:pt x="294" y="304"/>
                  </a:cubicBezTo>
                  <a:cubicBezTo>
                    <a:pt x="302" y="301"/>
                    <a:pt x="310" y="296"/>
                    <a:pt x="310" y="295"/>
                  </a:cubicBezTo>
                  <a:cubicBezTo>
                    <a:pt x="310" y="293"/>
                    <a:pt x="316" y="297"/>
                    <a:pt x="318" y="295"/>
                  </a:cubicBezTo>
                  <a:cubicBezTo>
                    <a:pt x="321" y="293"/>
                    <a:pt x="330" y="293"/>
                    <a:pt x="332" y="293"/>
                  </a:cubicBezTo>
                  <a:cubicBezTo>
                    <a:pt x="334" y="293"/>
                    <a:pt x="334" y="290"/>
                    <a:pt x="337" y="288"/>
                  </a:cubicBezTo>
                  <a:cubicBezTo>
                    <a:pt x="339" y="286"/>
                    <a:pt x="339" y="285"/>
                    <a:pt x="341" y="285"/>
                  </a:cubicBezTo>
                  <a:cubicBezTo>
                    <a:pt x="344" y="284"/>
                    <a:pt x="346" y="281"/>
                    <a:pt x="346" y="280"/>
                  </a:cubicBezTo>
                  <a:cubicBezTo>
                    <a:pt x="346" y="278"/>
                    <a:pt x="351" y="278"/>
                    <a:pt x="352" y="276"/>
                  </a:cubicBezTo>
                  <a:cubicBezTo>
                    <a:pt x="352" y="275"/>
                    <a:pt x="356" y="274"/>
                    <a:pt x="356" y="272"/>
                  </a:cubicBezTo>
                  <a:cubicBezTo>
                    <a:pt x="356" y="271"/>
                    <a:pt x="358" y="271"/>
                    <a:pt x="359" y="269"/>
                  </a:cubicBezTo>
                  <a:cubicBezTo>
                    <a:pt x="360" y="268"/>
                    <a:pt x="358" y="264"/>
                    <a:pt x="360" y="263"/>
                  </a:cubicBezTo>
                  <a:cubicBezTo>
                    <a:pt x="362" y="263"/>
                    <a:pt x="359" y="260"/>
                    <a:pt x="359" y="259"/>
                  </a:cubicBezTo>
                  <a:cubicBezTo>
                    <a:pt x="359" y="258"/>
                    <a:pt x="363" y="258"/>
                    <a:pt x="365" y="257"/>
                  </a:cubicBezTo>
                  <a:cubicBezTo>
                    <a:pt x="367" y="255"/>
                    <a:pt x="368" y="253"/>
                    <a:pt x="368" y="251"/>
                  </a:cubicBezTo>
                  <a:cubicBezTo>
                    <a:pt x="369" y="249"/>
                    <a:pt x="372" y="247"/>
                    <a:pt x="374" y="246"/>
                  </a:cubicBezTo>
                  <a:cubicBezTo>
                    <a:pt x="375" y="246"/>
                    <a:pt x="376" y="242"/>
                    <a:pt x="375" y="240"/>
                  </a:cubicBezTo>
                  <a:cubicBezTo>
                    <a:pt x="375" y="237"/>
                    <a:pt x="378" y="238"/>
                    <a:pt x="377" y="237"/>
                  </a:cubicBezTo>
                  <a:cubicBezTo>
                    <a:pt x="375" y="236"/>
                    <a:pt x="377" y="233"/>
                    <a:pt x="380" y="232"/>
                  </a:cubicBezTo>
                  <a:cubicBezTo>
                    <a:pt x="383" y="231"/>
                    <a:pt x="378" y="230"/>
                    <a:pt x="377" y="231"/>
                  </a:cubicBezTo>
                  <a:cubicBezTo>
                    <a:pt x="375" y="232"/>
                    <a:pt x="373" y="227"/>
                    <a:pt x="372" y="229"/>
                  </a:cubicBezTo>
                  <a:cubicBezTo>
                    <a:pt x="371" y="231"/>
                    <a:pt x="367" y="228"/>
                    <a:pt x="369" y="227"/>
                  </a:cubicBezTo>
                  <a:cubicBezTo>
                    <a:pt x="372" y="227"/>
                    <a:pt x="376" y="224"/>
                    <a:pt x="378" y="223"/>
                  </a:cubicBezTo>
                  <a:cubicBezTo>
                    <a:pt x="379" y="223"/>
                    <a:pt x="375" y="219"/>
                    <a:pt x="373" y="219"/>
                  </a:cubicBezTo>
                  <a:cubicBezTo>
                    <a:pt x="370" y="219"/>
                    <a:pt x="368" y="214"/>
                    <a:pt x="366" y="214"/>
                  </a:cubicBezTo>
                  <a:cubicBezTo>
                    <a:pt x="363" y="214"/>
                    <a:pt x="367" y="212"/>
                    <a:pt x="370" y="213"/>
                  </a:cubicBezTo>
                  <a:cubicBezTo>
                    <a:pt x="373" y="215"/>
                    <a:pt x="376" y="216"/>
                    <a:pt x="377" y="215"/>
                  </a:cubicBezTo>
                  <a:cubicBezTo>
                    <a:pt x="378" y="214"/>
                    <a:pt x="373" y="209"/>
                    <a:pt x="370" y="207"/>
                  </a:cubicBezTo>
                  <a:cubicBezTo>
                    <a:pt x="368" y="206"/>
                    <a:pt x="370" y="203"/>
                    <a:pt x="369" y="202"/>
                  </a:cubicBezTo>
                  <a:cubicBezTo>
                    <a:pt x="368" y="201"/>
                    <a:pt x="365" y="195"/>
                    <a:pt x="364" y="193"/>
                  </a:cubicBezTo>
                  <a:cubicBezTo>
                    <a:pt x="363" y="190"/>
                    <a:pt x="358" y="189"/>
                    <a:pt x="357" y="188"/>
                  </a:cubicBezTo>
                  <a:cubicBezTo>
                    <a:pt x="356" y="186"/>
                    <a:pt x="357" y="182"/>
                    <a:pt x="361" y="180"/>
                  </a:cubicBezTo>
                  <a:cubicBezTo>
                    <a:pt x="364" y="179"/>
                    <a:pt x="363" y="176"/>
                    <a:pt x="364" y="176"/>
                  </a:cubicBezTo>
                  <a:cubicBezTo>
                    <a:pt x="366" y="176"/>
                    <a:pt x="367" y="176"/>
                    <a:pt x="369" y="173"/>
                  </a:cubicBezTo>
                  <a:cubicBezTo>
                    <a:pt x="370" y="170"/>
                    <a:pt x="372" y="172"/>
                    <a:pt x="374" y="170"/>
                  </a:cubicBezTo>
                  <a:cubicBezTo>
                    <a:pt x="375" y="169"/>
                    <a:pt x="381" y="169"/>
                    <a:pt x="383" y="168"/>
                  </a:cubicBezTo>
                  <a:cubicBezTo>
                    <a:pt x="385" y="166"/>
                    <a:pt x="381" y="162"/>
                    <a:pt x="378" y="162"/>
                  </a:cubicBezTo>
                  <a:cubicBezTo>
                    <a:pt x="375" y="163"/>
                    <a:pt x="372" y="162"/>
                    <a:pt x="370" y="159"/>
                  </a:cubicBezTo>
                  <a:cubicBezTo>
                    <a:pt x="368" y="156"/>
                    <a:pt x="363" y="164"/>
                    <a:pt x="360" y="166"/>
                  </a:cubicBezTo>
                  <a:cubicBezTo>
                    <a:pt x="356" y="168"/>
                    <a:pt x="353" y="163"/>
                    <a:pt x="355" y="160"/>
                  </a:cubicBezTo>
                  <a:cubicBezTo>
                    <a:pt x="356" y="157"/>
                    <a:pt x="352" y="157"/>
                    <a:pt x="346" y="157"/>
                  </a:cubicBezTo>
                  <a:cubicBezTo>
                    <a:pt x="341" y="157"/>
                    <a:pt x="343" y="147"/>
                    <a:pt x="346" y="147"/>
                  </a:cubicBezTo>
                  <a:cubicBezTo>
                    <a:pt x="349" y="147"/>
                    <a:pt x="354" y="150"/>
                    <a:pt x="356" y="144"/>
                  </a:cubicBezTo>
                  <a:cubicBezTo>
                    <a:pt x="358" y="138"/>
                    <a:pt x="361" y="143"/>
                    <a:pt x="366" y="137"/>
                  </a:cubicBezTo>
                  <a:cubicBezTo>
                    <a:pt x="370" y="132"/>
                    <a:pt x="375" y="129"/>
                    <a:pt x="379" y="132"/>
                  </a:cubicBezTo>
                  <a:cubicBezTo>
                    <a:pt x="383" y="135"/>
                    <a:pt x="375" y="140"/>
                    <a:pt x="374" y="143"/>
                  </a:cubicBezTo>
                  <a:cubicBezTo>
                    <a:pt x="372" y="146"/>
                    <a:pt x="375" y="147"/>
                    <a:pt x="373" y="149"/>
                  </a:cubicBezTo>
                  <a:cubicBezTo>
                    <a:pt x="370" y="152"/>
                    <a:pt x="374" y="152"/>
                    <a:pt x="378" y="149"/>
                  </a:cubicBezTo>
                  <a:cubicBezTo>
                    <a:pt x="383" y="146"/>
                    <a:pt x="389" y="143"/>
                    <a:pt x="393" y="141"/>
                  </a:cubicBezTo>
                  <a:cubicBezTo>
                    <a:pt x="394" y="140"/>
                    <a:pt x="396" y="140"/>
                    <a:pt x="397" y="140"/>
                  </a:cubicBezTo>
                  <a:cubicBezTo>
                    <a:pt x="398" y="139"/>
                    <a:pt x="398" y="137"/>
                    <a:pt x="399" y="137"/>
                  </a:cubicBezTo>
                  <a:cubicBezTo>
                    <a:pt x="402" y="135"/>
                    <a:pt x="413" y="131"/>
                    <a:pt x="414" y="128"/>
                  </a:cubicBezTo>
                  <a:cubicBezTo>
                    <a:pt x="416" y="126"/>
                    <a:pt x="417" y="123"/>
                    <a:pt x="419" y="123"/>
                  </a:cubicBezTo>
                  <a:cubicBezTo>
                    <a:pt x="421" y="123"/>
                    <a:pt x="421" y="125"/>
                    <a:pt x="425" y="125"/>
                  </a:cubicBezTo>
                  <a:cubicBezTo>
                    <a:pt x="428" y="125"/>
                    <a:pt x="431" y="126"/>
                    <a:pt x="430" y="123"/>
                  </a:cubicBezTo>
                  <a:cubicBezTo>
                    <a:pt x="428" y="121"/>
                    <a:pt x="429" y="121"/>
                    <a:pt x="433" y="120"/>
                  </a:cubicBezTo>
                  <a:cubicBezTo>
                    <a:pt x="436" y="120"/>
                    <a:pt x="436" y="116"/>
                    <a:pt x="439" y="116"/>
                  </a:cubicBezTo>
                  <a:cubicBezTo>
                    <a:pt x="441" y="116"/>
                    <a:pt x="441" y="110"/>
                    <a:pt x="443" y="110"/>
                  </a:cubicBezTo>
                  <a:cubicBezTo>
                    <a:pt x="446" y="110"/>
                    <a:pt x="447" y="113"/>
                    <a:pt x="450" y="112"/>
                  </a:cubicBezTo>
                  <a:cubicBezTo>
                    <a:pt x="451" y="112"/>
                    <a:pt x="451" y="112"/>
                    <a:pt x="452" y="113"/>
                  </a:cubicBezTo>
                  <a:cubicBezTo>
                    <a:pt x="453" y="112"/>
                    <a:pt x="453" y="112"/>
                    <a:pt x="454" y="111"/>
                  </a:cubicBezTo>
                  <a:cubicBezTo>
                    <a:pt x="454" y="108"/>
                    <a:pt x="454" y="105"/>
                    <a:pt x="454" y="104"/>
                  </a:cubicBezTo>
                  <a:cubicBezTo>
                    <a:pt x="452" y="101"/>
                    <a:pt x="454" y="99"/>
                    <a:pt x="453" y="97"/>
                  </a:cubicBezTo>
                  <a:cubicBezTo>
                    <a:pt x="453" y="95"/>
                    <a:pt x="452" y="91"/>
                    <a:pt x="454" y="91"/>
                  </a:cubicBezTo>
                  <a:cubicBezTo>
                    <a:pt x="456" y="91"/>
                    <a:pt x="459" y="86"/>
                    <a:pt x="461" y="88"/>
                  </a:cubicBezTo>
                  <a:cubicBezTo>
                    <a:pt x="463" y="90"/>
                    <a:pt x="468" y="90"/>
                    <a:pt x="468" y="88"/>
                  </a:cubicBezTo>
                  <a:cubicBezTo>
                    <a:pt x="468" y="86"/>
                    <a:pt x="471" y="86"/>
                    <a:pt x="472" y="83"/>
                  </a:cubicBezTo>
                  <a:cubicBezTo>
                    <a:pt x="472" y="80"/>
                    <a:pt x="476" y="79"/>
                    <a:pt x="477" y="77"/>
                  </a:cubicBezTo>
                  <a:cubicBezTo>
                    <a:pt x="477" y="74"/>
                    <a:pt x="479" y="68"/>
                    <a:pt x="481" y="66"/>
                  </a:cubicBezTo>
                  <a:cubicBezTo>
                    <a:pt x="483" y="65"/>
                    <a:pt x="480" y="64"/>
                    <a:pt x="481" y="60"/>
                  </a:cubicBezTo>
                  <a:close/>
                  <a:moveTo>
                    <a:pt x="364" y="285"/>
                  </a:moveTo>
                  <a:cubicBezTo>
                    <a:pt x="362" y="295"/>
                    <a:pt x="368" y="299"/>
                    <a:pt x="368" y="299"/>
                  </a:cubicBezTo>
                  <a:cubicBezTo>
                    <a:pt x="371" y="297"/>
                    <a:pt x="381" y="277"/>
                    <a:pt x="378" y="274"/>
                  </a:cubicBezTo>
                  <a:cubicBezTo>
                    <a:pt x="376" y="271"/>
                    <a:pt x="367" y="276"/>
                    <a:pt x="364" y="285"/>
                  </a:cubicBezTo>
                  <a:close/>
                  <a:moveTo>
                    <a:pt x="279" y="317"/>
                  </a:moveTo>
                  <a:cubicBezTo>
                    <a:pt x="276" y="317"/>
                    <a:pt x="268" y="322"/>
                    <a:pt x="271" y="328"/>
                  </a:cubicBezTo>
                  <a:cubicBezTo>
                    <a:pt x="275" y="335"/>
                    <a:pt x="285" y="330"/>
                    <a:pt x="285" y="328"/>
                  </a:cubicBezTo>
                  <a:cubicBezTo>
                    <a:pt x="285" y="325"/>
                    <a:pt x="290" y="320"/>
                    <a:pt x="289" y="318"/>
                  </a:cubicBezTo>
                  <a:cubicBezTo>
                    <a:pt x="289" y="316"/>
                    <a:pt x="282" y="317"/>
                    <a:pt x="279" y="31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7" name="Google Shape;387;p25"/>
            <p:cNvSpPr/>
            <p:nvPr/>
          </p:nvSpPr>
          <p:spPr>
            <a:xfrm>
              <a:off x="6932613" y="2730500"/>
              <a:ext cx="214313" cy="301625"/>
            </a:xfrm>
            <a:custGeom>
              <a:avLst/>
              <a:gdLst/>
              <a:ahLst/>
              <a:cxnLst/>
              <a:rect l="l" t="t" r="r" b="b"/>
              <a:pathLst>
                <a:path w="77" h="108" extrusionOk="0">
                  <a:moveTo>
                    <a:pt x="41" y="42"/>
                  </a:moveTo>
                  <a:cubicBezTo>
                    <a:pt x="45" y="41"/>
                    <a:pt x="52" y="47"/>
                    <a:pt x="51" y="49"/>
                  </a:cubicBezTo>
                  <a:cubicBezTo>
                    <a:pt x="50" y="51"/>
                    <a:pt x="51" y="58"/>
                    <a:pt x="53" y="56"/>
                  </a:cubicBezTo>
                  <a:cubicBezTo>
                    <a:pt x="55" y="54"/>
                    <a:pt x="58" y="56"/>
                    <a:pt x="56" y="59"/>
                  </a:cubicBezTo>
                  <a:cubicBezTo>
                    <a:pt x="54" y="63"/>
                    <a:pt x="60" y="66"/>
                    <a:pt x="60" y="69"/>
                  </a:cubicBezTo>
                  <a:cubicBezTo>
                    <a:pt x="61" y="73"/>
                    <a:pt x="63" y="70"/>
                    <a:pt x="63" y="67"/>
                  </a:cubicBezTo>
                  <a:cubicBezTo>
                    <a:pt x="62" y="64"/>
                    <a:pt x="63" y="65"/>
                    <a:pt x="66" y="63"/>
                  </a:cubicBezTo>
                  <a:cubicBezTo>
                    <a:pt x="70" y="60"/>
                    <a:pt x="66" y="57"/>
                    <a:pt x="64" y="53"/>
                  </a:cubicBezTo>
                  <a:cubicBezTo>
                    <a:pt x="62" y="49"/>
                    <a:pt x="55" y="50"/>
                    <a:pt x="55" y="46"/>
                  </a:cubicBezTo>
                  <a:cubicBezTo>
                    <a:pt x="55" y="43"/>
                    <a:pt x="50" y="41"/>
                    <a:pt x="50" y="39"/>
                  </a:cubicBezTo>
                  <a:cubicBezTo>
                    <a:pt x="50" y="37"/>
                    <a:pt x="43" y="35"/>
                    <a:pt x="39" y="37"/>
                  </a:cubicBezTo>
                  <a:cubicBezTo>
                    <a:pt x="35" y="40"/>
                    <a:pt x="37" y="33"/>
                    <a:pt x="35" y="30"/>
                  </a:cubicBezTo>
                  <a:cubicBezTo>
                    <a:pt x="32" y="27"/>
                    <a:pt x="37" y="22"/>
                    <a:pt x="40" y="19"/>
                  </a:cubicBezTo>
                  <a:cubicBezTo>
                    <a:pt x="43" y="15"/>
                    <a:pt x="39" y="8"/>
                    <a:pt x="40" y="5"/>
                  </a:cubicBezTo>
                  <a:cubicBezTo>
                    <a:pt x="40" y="3"/>
                    <a:pt x="40" y="2"/>
                    <a:pt x="38" y="3"/>
                  </a:cubicBezTo>
                  <a:cubicBezTo>
                    <a:pt x="37" y="4"/>
                    <a:pt x="30" y="0"/>
                    <a:pt x="27" y="2"/>
                  </a:cubicBezTo>
                  <a:cubicBezTo>
                    <a:pt x="23" y="4"/>
                    <a:pt x="26" y="19"/>
                    <a:pt x="25" y="20"/>
                  </a:cubicBezTo>
                  <a:cubicBezTo>
                    <a:pt x="23" y="22"/>
                    <a:pt x="22" y="18"/>
                    <a:pt x="21" y="20"/>
                  </a:cubicBezTo>
                  <a:cubicBezTo>
                    <a:pt x="20" y="22"/>
                    <a:pt x="21" y="30"/>
                    <a:pt x="23" y="30"/>
                  </a:cubicBezTo>
                  <a:cubicBezTo>
                    <a:pt x="25" y="30"/>
                    <a:pt x="27" y="33"/>
                    <a:pt x="25" y="37"/>
                  </a:cubicBezTo>
                  <a:cubicBezTo>
                    <a:pt x="24" y="40"/>
                    <a:pt x="29" y="41"/>
                    <a:pt x="33" y="39"/>
                  </a:cubicBezTo>
                  <a:cubicBezTo>
                    <a:pt x="38" y="38"/>
                    <a:pt x="36" y="42"/>
                    <a:pt x="41" y="42"/>
                  </a:cubicBezTo>
                  <a:close/>
                  <a:moveTo>
                    <a:pt x="26" y="44"/>
                  </a:moveTo>
                  <a:cubicBezTo>
                    <a:pt x="26" y="47"/>
                    <a:pt x="28" y="54"/>
                    <a:pt x="33" y="52"/>
                  </a:cubicBezTo>
                  <a:cubicBezTo>
                    <a:pt x="38" y="51"/>
                    <a:pt x="25" y="41"/>
                    <a:pt x="26" y="44"/>
                  </a:cubicBezTo>
                  <a:close/>
                  <a:moveTo>
                    <a:pt x="39" y="67"/>
                  </a:moveTo>
                  <a:cubicBezTo>
                    <a:pt x="40" y="67"/>
                    <a:pt x="43" y="67"/>
                    <a:pt x="43" y="64"/>
                  </a:cubicBezTo>
                  <a:cubicBezTo>
                    <a:pt x="43" y="62"/>
                    <a:pt x="46" y="69"/>
                    <a:pt x="44" y="71"/>
                  </a:cubicBezTo>
                  <a:cubicBezTo>
                    <a:pt x="42" y="73"/>
                    <a:pt x="42" y="79"/>
                    <a:pt x="45" y="80"/>
                  </a:cubicBezTo>
                  <a:cubicBezTo>
                    <a:pt x="48" y="80"/>
                    <a:pt x="55" y="69"/>
                    <a:pt x="54" y="67"/>
                  </a:cubicBezTo>
                  <a:cubicBezTo>
                    <a:pt x="53" y="65"/>
                    <a:pt x="50" y="68"/>
                    <a:pt x="51" y="65"/>
                  </a:cubicBezTo>
                  <a:cubicBezTo>
                    <a:pt x="51" y="63"/>
                    <a:pt x="42" y="55"/>
                    <a:pt x="38" y="56"/>
                  </a:cubicBezTo>
                  <a:cubicBezTo>
                    <a:pt x="35" y="57"/>
                    <a:pt x="36" y="67"/>
                    <a:pt x="39" y="67"/>
                  </a:cubicBezTo>
                  <a:close/>
                  <a:moveTo>
                    <a:pt x="11" y="71"/>
                  </a:moveTo>
                  <a:cubicBezTo>
                    <a:pt x="8" y="76"/>
                    <a:pt x="0" y="83"/>
                    <a:pt x="1" y="85"/>
                  </a:cubicBezTo>
                  <a:cubicBezTo>
                    <a:pt x="2" y="87"/>
                    <a:pt x="11" y="74"/>
                    <a:pt x="15" y="71"/>
                  </a:cubicBezTo>
                  <a:cubicBezTo>
                    <a:pt x="19" y="68"/>
                    <a:pt x="19" y="65"/>
                    <a:pt x="17" y="63"/>
                  </a:cubicBezTo>
                  <a:cubicBezTo>
                    <a:pt x="16" y="60"/>
                    <a:pt x="14" y="67"/>
                    <a:pt x="11" y="71"/>
                  </a:cubicBezTo>
                  <a:close/>
                  <a:moveTo>
                    <a:pt x="53" y="76"/>
                  </a:moveTo>
                  <a:cubicBezTo>
                    <a:pt x="54" y="78"/>
                    <a:pt x="61" y="75"/>
                    <a:pt x="59" y="72"/>
                  </a:cubicBezTo>
                  <a:cubicBezTo>
                    <a:pt x="57" y="70"/>
                    <a:pt x="52" y="74"/>
                    <a:pt x="53" y="76"/>
                  </a:cubicBezTo>
                  <a:close/>
                  <a:moveTo>
                    <a:pt x="75" y="95"/>
                  </a:moveTo>
                  <a:cubicBezTo>
                    <a:pt x="77" y="91"/>
                    <a:pt x="73" y="83"/>
                    <a:pt x="73" y="77"/>
                  </a:cubicBezTo>
                  <a:cubicBezTo>
                    <a:pt x="73" y="71"/>
                    <a:pt x="65" y="73"/>
                    <a:pt x="67" y="76"/>
                  </a:cubicBezTo>
                  <a:cubicBezTo>
                    <a:pt x="69" y="80"/>
                    <a:pt x="63" y="77"/>
                    <a:pt x="62" y="81"/>
                  </a:cubicBezTo>
                  <a:cubicBezTo>
                    <a:pt x="62" y="84"/>
                    <a:pt x="57" y="81"/>
                    <a:pt x="58" y="84"/>
                  </a:cubicBezTo>
                  <a:cubicBezTo>
                    <a:pt x="58" y="87"/>
                    <a:pt x="53" y="84"/>
                    <a:pt x="51" y="83"/>
                  </a:cubicBezTo>
                  <a:cubicBezTo>
                    <a:pt x="48" y="81"/>
                    <a:pt x="45" y="87"/>
                    <a:pt x="41" y="88"/>
                  </a:cubicBezTo>
                  <a:cubicBezTo>
                    <a:pt x="38" y="89"/>
                    <a:pt x="36" y="97"/>
                    <a:pt x="38" y="96"/>
                  </a:cubicBezTo>
                  <a:cubicBezTo>
                    <a:pt x="41" y="96"/>
                    <a:pt x="42" y="92"/>
                    <a:pt x="45" y="93"/>
                  </a:cubicBezTo>
                  <a:cubicBezTo>
                    <a:pt x="48" y="93"/>
                    <a:pt x="47" y="90"/>
                    <a:pt x="51" y="90"/>
                  </a:cubicBezTo>
                  <a:cubicBezTo>
                    <a:pt x="55" y="91"/>
                    <a:pt x="52" y="103"/>
                    <a:pt x="58" y="104"/>
                  </a:cubicBezTo>
                  <a:cubicBezTo>
                    <a:pt x="63" y="105"/>
                    <a:pt x="64" y="108"/>
                    <a:pt x="66" y="108"/>
                  </a:cubicBezTo>
                  <a:cubicBezTo>
                    <a:pt x="69" y="108"/>
                    <a:pt x="66" y="101"/>
                    <a:pt x="66" y="98"/>
                  </a:cubicBezTo>
                  <a:cubicBezTo>
                    <a:pt x="66" y="96"/>
                    <a:pt x="72" y="98"/>
                    <a:pt x="75" y="95"/>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8" name="Google Shape;388;p25"/>
            <p:cNvSpPr/>
            <p:nvPr/>
          </p:nvSpPr>
          <p:spPr>
            <a:xfrm>
              <a:off x="7467600" y="3217863"/>
              <a:ext cx="284163" cy="182563"/>
            </a:xfrm>
            <a:custGeom>
              <a:avLst/>
              <a:gdLst/>
              <a:ahLst/>
              <a:cxnLst/>
              <a:rect l="l" t="t" r="r" b="b"/>
              <a:pathLst>
                <a:path w="102" h="65" extrusionOk="0">
                  <a:moveTo>
                    <a:pt x="73" y="60"/>
                  </a:moveTo>
                  <a:cubicBezTo>
                    <a:pt x="71" y="59"/>
                    <a:pt x="67" y="56"/>
                    <a:pt x="67" y="54"/>
                  </a:cubicBezTo>
                  <a:cubicBezTo>
                    <a:pt x="68" y="53"/>
                    <a:pt x="63" y="53"/>
                    <a:pt x="59" y="51"/>
                  </a:cubicBezTo>
                  <a:cubicBezTo>
                    <a:pt x="56" y="49"/>
                    <a:pt x="57" y="42"/>
                    <a:pt x="54" y="40"/>
                  </a:cubicBezTo>
                  <a:cubicBezTo>
                    <a:pt x="50" y="38"/>
                    <a:pt x="47" y="33"/>
                    <a:pt x="52" y="33"/>
                  </a:cubicBezTo>
                  <a:cubicBezTo>
                    <a:pt x="56" y="34"/>
                    <a:pt x="57" y="31"/>
                    <a:pt x="53" y="28"/>
                  </a:cubicBezTo>
                  <a:cubicBezTo>
                    <a:pt x="50" y="25"/>
                    <a:pt x="38" y="24"/>
                    <a:pt x="37" y="19"/>
                  </a:cubicBezTo>
                  <a:cubicBezTo>
                    <a:pt x="37" y="15"/>
                    <a:pt x="15" y="4"/>
                    <a:pt x="6" y="2"/>
                  </a:cubicBezTo>
                  <a:cubicBezTo>
                    <a:pt x="4" y="2"/>
                    <a:pt x="2" y="1"/>
                    <a:pt x="0" y="0"/>
                  </a:cubicBezTo>
                  <a:cubicBezTo>
                    <a:pt x="0" y="51"/>
                    <a:pt x="0" y="51"/>
                    <a:pt x="0" y="51"/>
                  </a:cubicBezTo>
                  <a:cubicBezTo>
                    <a:pt x="2" y="52"/>
                    <a:pt x="5" y="54"/>
                    <a:pt x="8" y="54"/>
                  </a:cubicBezTo>
                  <a:cubicBezTo>
                    <a:pt x="19" y="54"/>
                    <a:pt x="16" y="48"/>
                    <a:pt x="18" y="48"/>
                  </a:cubicBezTo>
                  <a:cubicBezTo>
                    <a:pt x="20" y="48"/>
                    <a:pt x="21" y="45"/>
                    <a:pt x="23" y="42"/>
                  </a:cubicBezTo>
                  <a:cubicBezTo>
                    <a:pt x="25" y="40"/>
                    <a:pt x="34" y="42"/>
                    <a:pt x="40" y="46"/>
                  </a:cubicBezTo>
                  <a:cubicBezTo>
                    <a:pt x="45" y="50"/>
                    <a:pt x="52" y="63"/>
                    <a:pt x="57" y="62"/>
                  </a:cubicBezTo>
                  <a:cubicBezTo>
                    <a:pt x="63" y="61"/>
                    <a:pt x="69" y="65"/>
                    <a:pt x="74" y="65"/>
                  </a:cubicBezTo>
                  <a:cubicBezTo>
                    <a:pt x="79" y="65"/>
                    <a:pt x="75" y="61"/>
                    <a:pt x="73" y="60"/>
                  </a:cubicBezTo>
                  <a:close/>
                  <a:moveTo>
                    <a:pt x="87" y="18"/>
                  </a:moveTo>
                  <a:cubicBezTo>
                    <a:pt x="87" y="20"/>
                    <a:pt x="83" y="21"/>
                    <a:pt x="77" y="23"/>
                  </a:cubicBezTo>
                  <a:cubicBezTo>
                    <a:pt x="71" y="26"/>
                    <a:pt x="60" y="21"/>
                    <a:pt x="60" y="24"/>
                  </a:cubicBezTo>
                  <a:cubicBezTo>
                    <a:pt x="59" y="26"/>
                    <a:pt x="66" y="30"/>
                    <a:pt x="73" y="30"/>
                  </a:cubicBezTo>
                  <a:cubicBezTo>
                    <a:pt x="79" y="30"/>
                    <a:pt x="89" y="24"/>
                    <a:pt x="89" y="22"/>
                  </a:cubicBezTo>
                  <a:cubicBezTo>
                    <a:pt x="89" y="20"/>
                    <a:pt x="93" y="16"/>
                    <a:pt x="92" y="15"/>
                  </a:cubicBezTo>
                  <a:cubicBezTo>
                    <a:pt x="90" y="13"/>
                    <a:pt x="87" y="15"/>
                    <a:pt x="87" y="18"/>
                  </a:cubicBezTo>
                  <a:close/>
                  <a:moveTo>
                    <a:pt x="95" y="9"/>
                  </a:moveTo>
                  <a:cubicBezTo>
                    <a:pt x="91" y="6"/>
                    <a:pt x="88" y="5"/>
                    <a:pt x="92" y="9"/>
                  </a:cubicBezTo>
                  <a:cubicBezTo>
                    <a:pt x="97" y="14"/>
                    <a:pt x="95" y="17"/>
                    <a:pt x="97" y="17"/>
                  </a:cubicBezTo>
                  <a:cubicBezTo>
                    <a:pt x="102" y="15"/>
                    <a:pt x="98" y="11"/>
                    <a:pt x="95" y="9"/>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9" name="Google Shape;389;p25"/>
            <p:cNvSpPr/>
            <p:nvPr/>
          </p:nvSpPr>
          <p:spPr>
            <a:xfrm>
              <a:off x="6111875" y="2936875"/>
              <a:ext cx="47625" cy="92075"/>
            </a:xfrm>
            <a:custGeom>
              <a:avLst/>
              <a:gdLst/>
              <a:ahLst/>
              <a:cxnLst/>
              <a:rect l="l" t="t" r="r" b="b"/>
              <a:pathLst>
                <a:path w="17" h="33" extrusionOk="0">
                  <a:moveTo>
                    <a:pt x="4" y="0"/>
                  </a:moveTo>
                  <a:cubicBezTo>
                    <a:pt x="2" y="0"/>
                    <a:pt x="2" y="4"/>
                    <a:pt x="1" y="8"/>
                  </a:cubicBezTo>
                  <a:cubicBezTo>
                    <a:pt x="0" y="11"/>
                    <a:pt x="0" y="14"/>
                    <a:pt x="1" y="18"/>
                  </a:cubicBezTo>
                  <a:cubicBezTo>
                    <a:pt x="1" y="23"/>
                    <a:pt x="1" y="28"/>
                    <a:pt x="5" y="30"/>
                  </a:cubicBezTo>
                  <a:cubicBezTo>
                    <a:pt x="9" y="33"/>
                    <a:pt x="17" y="25"/>
                    <a:pt x="17" y="19"/>
                  </a:cubicBezTo>
                  <a:cubicBezTo>
                    <a:pt x="17" y="12"/>
                    <a:pt x="6" y="0"/>
                    <a:pt x="4"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0" name="Google Shape;390;p25"/>
            <p:cNvSpPr/>
            <p:nvPr/>
          </p:nvSpPr>
          <p:spPr>
            <a:xfrm>
              <a:off x="5278438" y="3416300"/>
              <a:ext cx="166688" cy="328613"/>
            </a:xfrm>
            <a:custGeom>
              <a:avLst/>
              <a:gdLst/>
              <a:ahLst/>
              <a:cxnLst/>
              <a:rect l="l" t="t" r="r" b="b"/>
              <a:pathLst>
                <a:path w="60" h="118" extrusionOk="0">
                  <a:moveTo>
                    <a:pt x="50" y="3"/>
                  </a:moveTo>
                  <a:cubicBezTo>
                    <a:pt x="49" y="0"/>
                    <a:pt x="48" y="5"/>
                    <a:pt x="47" y="6"/>
                  </a:cubicBezTo>
                  <a:cubicBezTo>
                    <a:pt x="46" y="7"/>
                    <a:pt x="46" y="10"/>
                    <a:pt x="46" y="12"/>
                  </a:cubicBezTo>
                  <a:cubicBezTo>
                    <a:pt x="46" y="13"/>
                    <a:pt x="43" y="15"/>
                    <a:pt x="41" y="15"/>
                  </a:cubicBezTo>
                  <a:cubicBezTo>
                    <a:pt x="40" y="15"/>
                    <a:pt x="36" y="16"/>
                    <a:pt x="37" y="19"/>
                  </a:cubicBezTo>
                  <a:cubicBezTo>
                    <a:pt x="38" y="21"/>
                    <a:pt x="36" y="21"/>
                    <a:pt x="37" y="23"/>
                  </a:cubicBezTo>
                  <a:cubicBezTo>
                    <a:pt x="38" y="25"/>
                    <a:pt x="35" y="28"/>
                    <a:pt x="31" y="28"/>
                  </a:cubicBezTo>
                  <a:cubicBezTo>
                    <a:pt x="28" y="28"/>
                    <a:pt x="24" y="34"/>
                    <a:pt x="20" y="34"/>
                  </a:cubicBezTo>
                  <a:cubicBezTo>
                    <a:pt x="16" y="33"/>
                    <a:pt x="13" y="36"/>
                    <a:pt x="10" y="36"/>
                  </a:cubicBezTo>
                  <a:cubicBezTo>
                    <a:pt x="7" y="35"/>
                    <a:pt x="9" y="42"/>
                    <a:pt x="7" y="46"/>
                  </a:cubicBezTo>
                  <a:cubicBezTo>
                    <a:pt x="4" y="51"/>
                    <a:pt x="5" y="56"/>
                    <a:pt x="7" y="61"/>
                  </a:cubicBezTo>
                  <a:cubicBezTo>
                    <a:pt x="10" y="66"/>
                    <a:pt x="11" y="70"/>
                    <a:pt x="6" y="77"/>
                  </a:cubicBezTo>
                  <a:cubicBezTo>
                    <a:pt x="0" y="84"/>
                    <a:pt x="0" y="92"/>
                    <a:pt x="2" y="96"/>
                  </a:cubicBezTo>
                  <a:cubicBezTo>
                    <a:pt x="5" y="101"/>
                    <a:pt x="5" y="108"/>
                    <a:pt x="8" y="112"/>
                  </a:cubicBezTo>
                  <a:cubicBezTo>
                    <a:pt x="11" y="115"/>
                    <a:pt x="19" y="118"/>
                    <a:pt x="22" y="115"/>
                  </a:cubicBezTo>
                  <a:cubicBezTo>
                    <a:pt x="25" y="113"/>
                    <a:pt x="27" y="116"/>
                    <a:pt x="30" y="112"/>
                  </a:cubicBezTo>
                  <a:cubicBezTo>
                    <a:pt x="33" y="109"/>
                    <a:pt x="38" y="90"/>
                    <a:pt x="42" y="78"/>
                  </a:cubicBezTo>
                  <a:cubicBezTo>
                    <a:pt x="46" y="66"/>
                    <a:pt x="51" y="50"/>
                    <a:pt x="51" y="47"/>
                  </a:cubicBezTo>
                  <a:cubicBezTo>
                    <a:pt x="50" y="44"/>
                    <a:pt x="54" y="42"/>
                    <a:pt x="52" y="38"/>
                  </a:cubicBezTo>
                  <a:cubicBezTo>
                    <a:pt x="51" y="34"/>
                    <a:pt x="53" y="30"/>
                    <a:pt x="54" y="33"/>
                  </a:cubicBezTo>
                  <a:cubicBezTo>
                    <a:pt x="56" y="36"/>
                    <a:pt x="58" y="36"/>
                    <a:pt x="59" y="32"/>
                  </a:cubicBezTo>
                  <a:cubicBezTo>
                    <a:pt x="60" y="28"/>
                    <a:pt x="56" y="22"/>
                    <a:pt x="56" y="17"/>
                  </a:cubicBezTo>
                  <a:cubicBezTo>
                    <a:pt x="56" y="11"/>
                    <a:pt x="51" y="6"/>
                    <a:pt x="50"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1" name="Google Shape;391;p25"/>
            <p:cNvSpPr/>
            <p:nvPr/>
          </p:nvSpPr>
          <p:spPr>
            <a:xfrm>
              <a:off x="5268913" y="2716213"/>
              <a:ext cx="271463" cy="165100"/>
            </a:xfrm>
            <a:custGeom>
              <a:avLst/>
              <a:gdLst/>
              <a:ahLst/>
              <a:cxnLst/>
              <a:rect l="l" t="t" r="r" b="b"/>
              <a:pathLst>
                <a:path w="97" h="59" extrusionOk="0">
                  <a:moveTo>
                    <a:pt x="69" y="3"/>
                  </a:moveTo>
                  <a:cubicBezTo>
                    <a:pt x="64" y="3"/>
                    <a:pt x="54" y="3"/>
                    <a:pt x="53" y="3"/>
                  </a:cubicBezTo>
                  <a:cubicBezTo>
                    <a:pt x="51" y="4"/>
                    <a:pt x="42" y="11"/>
                    <a:pt x="40" y="14"/>
                  </a:cubicBezTo>
                  <a:cubicBezTo>
                    <a:pt x="39" y="17"/>
                    <a:pt x="37" y="18"/>
                    <a:pt x="35" y="16"/>
                  </a:cubicBezTo>
                  <a:cubicBezTo>
                    <a:pt x="33" y="15"/>
                    <a:pt x="24" y="15"/>
                    <a:pt x="24" y="15"/>
                  </a:cubicBezTo>
                  <a:cubicBezTo>
                    <a:pt x="23" y="14"/>
                    <a:pt x="17" y="13"/>
                    <a:pt x="14" y="14"/>
                  </a:cubicBezTo>
                  <a:cubicBezTo>
                    <a:pt x="11" y="14"/>
                    <a:pt x="9" y="12"/>
                    <a:pt x="8" y="13"/>
                  </a:cubicBezTo>
                  <a:cubicBezTo>
                    <a:pt x="6" y="13"/>
                    <a:pt x="5" y="15"/>
                    <a:pt x="4" y="16"/>
                  </a:cubicBezTo>
                  <a:cubicBezTo>
                    <a:pt x="4" y="17"/>
                    <a:pt x="5" y="19"/>
                    <a:pt x="4" y="20"/>
                  </a:cubicBezTo>
                  <a:cubicBezTo>
                    <a:pt x="4" y="20"/>
                    <a:pt x="3" y="21"/>
                    <a:pt x="1" y="22"/>
                  </a:cubicBezTo>
                  <a:cubicBezTo>
                    <a:pt x="1" y="24"/>
                    <a:pt x="2" y="26"/>
                    <a:pt x="1" y="27"/>
                  </a:cubicBezTo>
                  <a:cubicBezTo>
                    <a:pt x="0" y="30"/>
                    <a:pt x="1" y="36"/>
                    <a:pt x="4" y="40"/>
                  </a:cubicBezTo>
                  <a:cubicBezTo>
                    <a:pt x="6" y="44"/>
                    <a:pt x="5" y="50"/>
                    <a:pt x="7" y="52"/>
                  </a:cubicBezTo>
                  <a:cubicBezTo>
                    <a:pt x="8" y="53"/>
                    <a:pt x="17" y="53"/>
                    <a:pt x="21" y="50"/>
                  </a:cubicBezTo>
                  <a:cubicBezTo>
                    <a:pt x="25" y="47"/>
                    <a:pt x="28" y="47"/>
                    <a:pt x="32" y="47"/>
                  </a:cubicBezTo>
                  <a:cubicBezTo>
                    <a:pt x="35" y="47"/>
                    <a:pt x="39" y="44"/>
                    <a:pt x="40" y="42"/>
                  </a:cubicBezTo>
                  <a:cubicBezTo>
                    <a:pt x="41" y="41"/>
                    <a:pt x="46" y="41"/>
                    <a:pt x="48" y="41"/>
                  </a:cubicBezTo>
                  <a:cubicBezTo>
                    <a:pt x="50" y="41"/>
                    <a:pt x="52" y="39"/>
                    <a:pt x="55" y="37"/>
                  </a:cubicBezTo>
                  <a:cubicBezTo>
                    <a:pt x="57" y="35"/>
                    <a:pt x="64" y="34"/>
                    <a:pt x="72" y="31"/>
                  </a:cubicBezTo>
                  <a:cubicBezTo>
                    <a:pt x="79" y="29"/>
                    <a:pt x="78" y="25"/>
                    <a:pt x="79" y="23"/>
                  </a:cubicBezTo>
                  <a:cubicBezTo>
                    <a:pt x="81" y="21"/>
                    <a:pt x="83" y="22"/>
                    <a:pt x="86" y="21"/>
                  </a:cubicBezTo>
                  <a:cubicBezTo>
                    <a:pt x="82" y="13"/>
                    <a:pt x="78" y="5"/>
                    <a:pt x="76" y="0"/>
                  </a:cubicBezTo>
                  <a:cubicBezTo>
                    <a:pt x="73" y="1"/>
                    <a:pt x="70" y="2"/>
                    <a:pt x="69" y="3"/>
                  </a:cubicBezTo>
                  <a:close/>
                  <a:moveTo>
                    <a:pt x="88" y="56"/>
                  </a:moveTo>
                  <a:cubicBezTo>
                    <a:pt x="91" y="59"/>
                    <a:pt x="96" y="55"/>
                    <a:pt x="96" y="54"/>
                  </a:cubicBezTo>
                  <a:cubicBezTo>
                    <a:pt x="97" y="53"/>
                    <a:pt x="85" y="53"/>
                    <a:pt x="88" y="5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2" name="Google Shape;392;p25"/>
            <p:cNvSpPr/>
            <p:nvPr/>
          </p:nvSpPr>
          <p:spPr>
            <a:xfrm>
              <a:off x="5838825" y="4349750"/>
              <a:ext cx="60325" cy="39688"/>
            </a:xfrm>
            <a:custGeom>
              <a:avLst/>
              <a:gdLst/>
              <a:ahLst/>
              <a:cxnLst/>
              <a:rect l="l" t="t" r="r" b="b"/>
              <a:pathLst>
                <a:path w="22" h="14" extrusionOk="0">
                  <a:moveTo>
                    <a:pt x="10" y="3"/>
                  </a:moveTo>
                  <a:cubicBezTo>
                    <a:pt x="9" y="0"/>
                    <a:pt x="0" y="9"/>
                    <a:pt x="7" y="12"/>
                  </a:cubicBezTo>
                  <a:cubicBezTo>
                    <a:pt x="10" y="13"/>
                    <a:pt x="12" y="10"/>
                    <a:pt x="14" y="12"/>
                  </a:cubicBezTo>
                  <a:cubicBezTo>
                    <a:pt x="16" y="14"/>
                    <a:pt x="20" y="13"/>
                    <a:pt x="21" y="9"/>
                  </a:cubicBezTo>
                  <a:cubicBezTo>
                    <a:pt x="22" y="4"/>
                    <a:pt x="11" y="5"/>
                    <a:pt x="10"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3" name="Google Shape;393;p25"/>
            <p:cNvSpPr/>
            <p:nvPr/>
          </p:nvSpPr>
          <p:spPr>
            <a:xfrm>
              <a:off x="7777163" y="3276600"/>
              <a:ext cx="180975" cy="131763"/>
            </a:xfrm>
            <a:custGeom>
              <a:avLst/>
              <a:gdLst/>
              <a:ahLst/>
              <a:cxnLst/>
              <a:rect l="l" t="t" r="r" b="b"/>
              <a:pathLst>
                <a:path w="65" h="47" extrusionOk="0">
                  <a:moveTo>
                    <a:pt x="0" y="2"/>
                  </a:moveTo>
                  <a:cubicBezTo>
                    <a:pt x="0" y="4"/>
                    <a:pt x="7" y="16"/>
                    <a:pt x="10" y="14"/>
                  </a:cubicBezTo>
                  <a:cubicBezTo>
                    <a:pt x="16" y="11"/>
                    <a:pt x="1" y="0"/>
                    <a:pt x="0" y="2"/>
                  </a:cubicBezTo>
                  <a:close/>
                  <a:moveTo>
                    <a:pt x="16" y="12"/>
                  </a:moveTo>
                  <a:cubicBezTo>
                    <a:pt x="15" y="13"/>
                    <a:pt x="21" y="19"/>
                    <a:pt x="22" y="18"/>
                  </a:cubicBezTo>
                  <a:cubicBezTo>
                    <a:pt x="24" y="17"/>
                    <a:pt x="16" y="11"/>
                    <a:pt x="16" y="12"/>
                  </a:cubicBezTo>
                  <a:close/>
                  <a:moveTo>
                    <a:pt x="42" y="27"/>
                  </a:moveTo>
                  <a:cubicBezTo>
                    <a:pt x="44" y="25"/>
                    <a:pt x="31" y="18"/>
                    <a:pt x="31" y="21"/>
                  </a:cubicBezTo>
                  <a:cubicBezTo>
                    <a:pt x="31" y="23"/>
                    <a:pt x="40" y="28"/>
                    <a:pt x="42" y="27"/>
                  </a:cubicBezTo>
                  <a:close/>
                  <a:moveTo>
                    <a:pt x="41" y="34"/>
                  </a:moveTo>
                  <a:cubicBezTo>
                    <a:pt x="42" y="38"/>
                    <a:pt x="47" y="40"/>
                    <a:pt x="49" y="39"/>
                  </a:cubicBezTo>
                  <a:cubicBezTo>
                    <a:pt x="51" y="37"/>
                    <a:pt x="40" y="31"/>
                    <a:pt x="41" y="34"/>
                  </a:cubicBezTo>
                  <a:close/>
                  <a:moveTo>
                    <a:pt x="55" y="42"/>
                  </a:moveTo>
                  <a:cubicBezTo>
                    <a:pt x="56" y="43"/>
                    <a:pt x="60" y="47"/>
                    <a:pt x="63" y="46"/>
                  </a:cubicBezTo>
                  <a:cubicBezTo>
                    <a:pt x="65" y="44"/>
                    <a:pt x="55" y="41"/>
                    <a:pt x="55" y="42"/>
                  </a:cubicBezTo>
                  <a:close/>
                  <a:moveTo>
                    <a:pt x="49" y="26"/>
                  </a:moveTo>
                  <a:cubicBezTo>
                    <a:pt x="47" y="30"/>
                    <a:pt x="55" y="37"/>
                    <a:pt x="56" y="37"/>
                  </a:cubicBezTo>
                  <a:cubicBezTo>
                    <a:pt x="57" y="37"/>
                    <a:pt x="51" y="23"/>
                    <a:pt x="49" y="2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4" name="Google Shape;394;p25"/>
            <p:cNvSpPr/>
            <p:nvPr/>
          </p:nvSpPr>
          <p:spPr>
            <a:xfrm>
              <a:off x="7777163" y="3276600"/>
              <a:ext cx="180975" cy="131763"/>
            </a:xfrm>
            <a:custGeom>
              <a:avLst/>
              <a:gdLst/>
              <a:ahLst/>
              <a:cxnLst/>
              <a:rect l="l" t="t" r="r" b="b"/>
              <a:pathLst>
                <a:path w="65" h="47" extrusionOk="0">
                  <a:moveTo>
                    <a:pt x="0" y="2"/>
                  </a:moveTo>
                  <a:cubicBezTo>
                    <a:pt x="0" y="4"/>
                    <a:pt x="7" y="16"/>
                    <a:pt x="10" y="14"/>
                  </a:cubicBezTo>
                  <a:cubicBezTo>
                    <a:pt x="16" y="11"/>
                    <a:pt x="1" y="0"/>
                    <a:pt x="0" y="2"/>
                  </a:cubicBezTo>
                  <a:close/>
                  <a:moveTo>
                    <a:pt x="16" y="12"/>
                  </a:moveTo>
                  <a:cubicBezTo>
                    <a:pt x="15" y="13"/>
                    <a:pt x="21" y="19"/>
                    <a:pt x="22" y="18"/>
                  </a:cubicBezTo>
                  <a:cubicBezTo>
                    <a:pt x="24" y="17"/>
                    <a:pt x="16" y="11"/>
                    <a:pt x="16" y="12"/>
                  </a:cubicBezTo>
                  <a:close/>
                  <a:moveTo>
                    <a:pt x="42" y="27"/>
                  </a:moveTo>
                  <a:cubicBezTo>
                    <a:pt x="44" y="25"/>
                    <a:pt x="31" y="18"/>
                    <a:pt x="31" y="21"/>
                  </a:cubicBezTo>
                  <a:cubicBezTo>
                    <a:pt x="31" y="23"/>
                    <a:pt x="40" y="28"/>
                    <a:pt x="42" y="27"/>
                  </a:cubicBezTo>
                  <a:close/>
                  <a:moveTo>
                    <a:pt x="41" y="34"/>
                  </a:moveTo>
                  <a:cubicBezTo>
                    <a:pt x="42" y="38"/>
                    <a:pt x="47" y="40"/>
                    <a:pt x="49" y="39"/>
                  </a:cubicBezTo>
                  <a:cubicBezTo>
                    <a:pt x="51" y="37"/>
                    <a:pt x="40" y="31"/>
                    <a:pt x="41" y="34"/>
                  </a:cubicBezTo>
                  <a:close/>
                  <a:moveTo>
                    <a:pt x="55" y="42"/>
                  </a:moveTo>
                  <a:cubicBezTo>
                    <a:pt x="56" y="43"/>
                    <a:pt x="60" y="47"/>
                    <a:pt x="63" y="46"/>
                  </a:cubicBezTo>
                  <a:cubicBezTo>
                    <a:pt x="65" y="44"/>
                    <a:pt x="55" y="41"/>
                    <a:pt x="55" y="42"/>
                  </a:cubicBezTo>
                  <a:close/>
                  <a:moveTo>
                    <a:pt x="49" y="26"/>
                  </a:moveTo>
                  <a:cubicBezTo>
                    <a:pt x="47" y="30"/>
                    <a:pt x="55" y="37"/>
                    <a:pt x="56" y="37"/>
                  </a:cubicBezTo>
                  <a:cubicBezTo>
                    <a:pt x="57" y="37"/>
                    <a:pt x="51" y="23"/>
                    <a:pt x="49" y="2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5" name="Google Shape;395;p25"/>
            <p:cNvSpPr/>
            <p:nvPr/>
          </p:nvSpPr>
          <p:spPr>
            <a:xfrm>
              <a:off x="6831013" y="3397250"/>
              <a:ext cx="923925" cy="819150"/>
            </a:xfrm>
            <a:custGeom>
              <a:avLst/>
              <a:gdLst/>
              <a:ahLst/>
              <a:cxnLst/>
              <a:rect l="l" t="t" r="r" b="b"/>
              <a:pathLst>
                <a:path w="331" h="294" extrusionOk="0">
                  <a:moveTo>
                    <a:pt x="329" y="148"/>
                  </a:moveTo>
                  <a:cubicBezTo>
                    <a:pt x="330" y="147"/>
                    <a:pt x="328" y="141"/>
                    <a:pt x="327" y="142"/>
                  </a:cubicBezTo>
                  <a:cubicBezTo>
                    <a:pt x="325" y="143"/>
                    <a:pt x="325" y="133"/>
                    <a:pt x="326" y="128"/>
                  </a:cubicBezTo>
                  <a:cubicBezTo>
                    <a:pt x="327" y="124"/>
                    <a:pt x="327" y="124"/>
                    <a:pt x="324" y="127"/>
                  </a:cubicBezTo>
                  <a:cubicBezTo>
                    <a:pt x="322" y="129"/>
                    <a:pt x="320" y="122"/>
                    <a:pt x="319" y="121"/>
                  </a:cubicBezTo>
                  <a:cubicBezTo>
                    <a:pt x="319" y="119"/>
                    <a:pt x="316" y="114"/>
                    <a:pt x="313" y="114"/>
                  </a:cubicBezTo>
                  <a:cubicBezTo>
                    <a:pt x="310" y="115"/>
                    <a:pt x="312" y="110"/>
                    <a:pt x="309" y="111"/>
                  </a:cubicBezTo>
                  <a:cubicBezTo>
                    <a:pt x="306" y="111"/>
                    <a:pt x="306" y="107"/>
                    <a:pt x="306" y="102"/>
                  </a:cubicBezTo>
                  <a:cubicBezTo>
                    <a:pt x="307" y="98"/>
                    <a:pt x="304" y="101"/>
                    <a:pt x="303" y="100"/>
                  </a:cubicBezTo>
                  <a:cubicBezTo>
                    <a:pt x="302" y="98"/>
                    <a:pt x="300" y="99"/>
                    <a:pt x="298" y="100"/>
                  </a:cubicBezTo>
                  <a:cubicBezTo>
                    <a:pt x="296" y="101"/>
                    <a:pt x="296" y="96"/>
                    <a:pt x="296" y="95"/>
                  </a:cubicBezTo>
                  <a:cubicBezTo>
                    <a:pt x="297" y="93"/>
                    <a:pt x="296" y="91"/>
                    <a:pt x="293" y="89"/>
                  </a:cubicBezTo>
                  <a:cubicBezTo>
                    <a:pt x="291" y="87"/>
                    <a:pt x="290" y="85"/>
                    <a:pt x="291" y="83"/>
                  </a:cubicBezTo>
                  <a:cubicBezTo>
                    <a:pt x="291" y="80"/>
                    <a:pt x="275" y="73"/>
                    <a:pt x="272" y="72"/>
                  </a:cubicBezTo>
                  <a:cubicBezTo>
                    <a:pt x="269" y="71"/>
                    <a:pt x="271" y="68"/>
                    <a:pt x="270" y="66"/>
                  </a:cubicBezTo>
                  <a:cubicBezTo>
                    <a:pt x="269" y="65"/>
                    <a:pt x="268" y="60"/>
                    <a:pt x="268" y="57"/>
                  </a:cubicBezTo>
                  <a:cubicBezTo>
                    <a:pt x="268" y="53"/>
                    <a:pt x="263" y="51"/>
                    <a:pt x="263" y="48"/>
                  </a:cubicBezTo>
                  <a:cubicBezTo>
                    <a:pt x="263" y="45"/>
                    <a:pt x="262" y="42"/>
                    <a:pt x="262" y="38"/>
                  </a:cubicBezTo>
                  <a:cubicBezTo>
                    <a:pt x="263" y="35"/>
                    <a:pt x="257" y="34"/>
                    <a:pt x="257" y="32"/>
                  </a:cubicBezTo>
                  <a:cubicBezTo>
                    <a:pt x="257" y="30"/>
                    <a:pt x="254" y="32"/>
                    <a:pt x="251" y="32"/>
                  </a:cubicBezTo>
                  <a:cubicBezTo>
                    <a:pt x="248" y="32"/>
                    <a:pt x="248" y="28"/>
                    <a:pt x="248" y="24"/>
                  </a:cubicBezTo>
                  <a:cubicBezTo>
                    <a:pt x="248" y="20"/>
                    <a:pt x="247" y="13"/>
                    <a:pt x="244" y="11"/>
                  </a:cubicBezTo>
                  <a:cubicBezTo>
                    <a:pt x="242" y="9"/>
                    <a:pt x="242" y="2"/>
                    <a:pt x="240" y="1"/>
                  </a:cubicBezTo>
                  <a:cubicBezTo>
                    <a:pt x="239" y="0"/>
                    <a:pt x="235" y="5"/>
                    <a:pt x="235" y="7"/>
                  </a:cubicBezTo>
                  <a:cubicBezTo>
                    <a:pt x="235" y="10"/>
                    <a:pt x="235" y="12"/>
                    <a:pt x="233" y="14"/>
                  </a:cubicBezTo>
                  <a:cubicBezTo>
                    <a:pt x="232" y="15"/>
                    <a:pt x="234" y="21"/>
                    <a:pt x="232" y="23"/>
                  </a:cubicBezTo>
                  <a:cubicBezTo>
                    <a:pt x="230" y="25"/>
                    <a:pt x="232" y="32"/>
                    <a:pt x="231" y="37"/>
                  </a:cubicBezTo>
                  <a:cubicBezTo>
                    <a:pt x="231" y="41"/>
                    <a:pt x="231" y="46"/>
                    <a:pt x="229" y="49"/>
                  </a:cubicBezTo>
                  <a:cubicBezTo>
                    <a:pt x="227" y="52"/>
                    <a:pt x="226" y="57"/>
                    <a:pt x="222" y="59"/>
                  </a:cubicBezTo>
                  <a:cubicBezTo>
                    <a:pt x="218" y="60"/>
                    <a:pt x="212" y="57"/>
                    <a:pt x="212" y="55"/>
                  </a:cubicBezTo>
                  <a:cubicBezTo>
                    <a:pt x="213" y="52"/>
                    <a:pt x="208" y="51"/>
                    <a:pt x="205" y="51"/>
                  </a:cubicBezTo>
                  <a:cubicBezTo>
                    <a:pt x="203" y="52"/>
                    <a:pt x="201" y="48"/>
                    <a:pt x="197" y="45"/>
                  </a:cubicBezTo>
                  <a:cubicBezTo>
                    <a:pt x="193" y="42"/>
                    <a:pt x="190" y="46"/>
                    <a:pt x="189" y="42"/>
                  </a:cubicBezTo>
                  <a:cubicBezTo>
                    <a:pt x="188" y="39"/>
                    <a:pt x="187" y="38"/>
                    <a:pt x="184" y="36"/>
                  </a:cubicBezTo>
                  <a:cubicBezTo>
                    <a:pt x="181" y="34"/>
                    <a:pt x="182" y="34"/>
                    <a:pt x="185" y="32"/>
                  </a:cubicBezTo>
                  <a:cubicBezTo>
                    <a:pt x="187" y="30"/>
                    <a:pt x="187" y="28"/>
                    <a:pt x="185" y="25"/>
                  </a:cubicBezTo>
                  <a:cubicBezTo>
                    <a:pt x="184" y="23"/>
                    <a:pt x="187" y="24"/>
                    <a:pt x="190" y="22"/>
                  </a:cubicBezTo>
                  <a:cubicBezTo>
                    <a:pt x="194" y="20"/>
                    <a:pt x="190" y="17"/>
                    <a:pt x="193" y="16"/>
                  </a:cubicBezTo>
                  <a:cubicBezTo>
                    <a:pt x="196" y="15"/>
                    <a:pt x="194" y="13"/>
                    <a:pt x="191" y="12"/>
                  </a:cubicBezTo>
                  <a:cubicBezTo>
                    <a:pt x="189" y="12"/>
                    <a:pt x="189" y="15"/>
                    <a:pt x="188" y="16"/>
                  </a:cubicBezTo>
                  <a:cubicBezTo>
                    <a:pt x="187" y="16"/>
                    <a:pt x="186" y="11"/>
                    <a:pt x="185" y="11"/>
                  </a:cubicBezTo>
                  <a:cubicBezTo>
                    <a:pt x="184" y="11"/>
                    <a:pt x="181" y="16"/>
                    <a:pt x="179" y="14"/>
                  </a:cubicBezTo>
                  <a:cubicBezTo>
                    <a:pt x="177" y="11"/>
                    <a:pt x="167" y="9"/>
                    <a:pt x="164" y="9"/>
                  </a:cubicBezTo>
                  <a:cubicBezTo>
                    <a:pt x="160" y="8"/>
                    <a:pt x="158" y="3"/>
                    <a:pt x="156" y="4"/>
                  </a:cubicBezTo>
                  <a:cubicBezTo>
                    <a:pt x="154" y="5"/>
                    <a:pt x="156" y="7"/>
                    <a:pt x="159" y="10"/>
                  </a:cubicBezTo>
                  <a:cubicBezTo>
                    <a:pt x="162" y="12"/>
                    <a:pt x="150" y="14"/>
                    <a:pt x="147" y="13"/>
                  </a:cubicBezTo>
                  <a:cubicBezTo>
                    <a:pt x="143" y="12"/>
                    <a:pt x="147" y="16"/>
                    <a:pt x="144" y="16"/>
                  </a:cubicBezTo>
                  <a:cubicBezTo>
                    <a:pt x="142" y="16"/>
                    <a:pt x="141" y="21"/>
                    <a:pt x="139" y="23"/>
                  </a:cubicBezTo>
                  <a:cubicBezTo>
                    <a:pt x="136" y="26"/>
                    <a:pt x="138" y="27"/>
                    <a:pt x="136" y="29"/>
                  </a:cubicBezTo>
                  <a:cubicBezTo>
                    <a:pt x="133" y="30"/>
                    <a:pt x="133" y="32"/>
                    <a:pt x="136" y="36"/>
                  </a:cubicBezTo>
                  <a:cubicBezTo>
                    <a:pt x="139" y="39"/>
                    <a:pt x="134" y="39"/>
                    <a:pt x="132" y="37"/>
                  </a:cubicBezTo>
                  <a:cubicBezTo>
                    <a:pt x="129" y="34"/>
                    <a:pt x="126" y="34"/>
                    <a:pt x="127" y="37"/>
                  </a:cubicBezTo>
                  <a:cubicBezTo>
                    <a:pt x="127" y="40"/>
                    <a:pt x="123" y="39"/>
                    <a:pt x="124" y="35"/>
                  </a:cubicBezTo>
                  <a:cubicBezTo>
                    <a:pt x="124" y="32"/>
                    <a:pt x="120" y="33"/>
                    <a:pt x="119" y="31"/>
                  </a:cubicBezTo>
                  <a:cubicBezTo>
                    <a:pt x="119" y="29"/>
                    <a:pt x="115" y="26"/>
                    <a:pt x="113" y="26"/>
                  </a:cubicBezTo>
                  <a:cubicBezTo>
                    <a:pt x="110" y="27"/>
                    <a:pt x="110" y="29"/>
                    <a:pt x="108" y="29"/>
                  </a:cubicBezTo>
                  <a:cubicBezTo>
                    <a:pt x="106" y="29"/>
                    <a:pt x="105" y="30"/>
                    <a:pt x="106" y="33"/>
                  </a:cubicBezTo>
                  <a:cubicBezTo>
                    <a:pt x="106" y="35"/>
                    <a:pt x="102" y="33"/>
                    <a:pt x="99" y="33"/>
                  </a:cubicBezTo>
                  <a:cubicBezTo>
                    <a:pt x="97" y="33"/>
                    <a:pt x="99" y="36"/>
                    <a:pt x="98" y="37"/>
                  </a:cubicBezTo>
                  <a:cubicBezTo>
                    <a:pt x="96" y="37"/>
                    <a:pt x="96" y="39"/>
                    <a:pt x="94" y="39"/>
                  </a:cubicBezTo>
                  <a:cubicBezTo>
                    <a:pt x="92" y="39"/>
                    <a:pt x="92" y="44"/>
                    <a:pt x="93" y="47"/>
                  </a:cubicBezTo>
                  <a:cubicBezTo>
                    <a:pt x="93" y="50"/>
                    <a:pt x="89" y="46"/>
                    <a:pt x="87" y="47"/>
                  </a:cubicBezTo>
                  <a:cubicBezTo>
                    <a:pt x="84" y="47"/>
                    <a:pt x="87" y="50"/>
                    <a:pt x="88" y="53"/>
                  </a:cubicBezTo>
                  <a:cubicBezTo>
                    <a:pt x="89" y="56"/>
                    <a:pt x="87" y="55"/>
                    <a:pt x="85" y="57"/>
                  </a:cubicBezTo>
                  <a:cubicBezTo>
                    <a:pt x="84" y="58"/>
                    <a:pt x="82" y="53"/>
                    <a:pt x="82" y="51"/>
                  </a:cubicBezTo>
                  <a:cubicBezTo>
                    <a:pt x="82" y="48"/>
                    <a:pt x="79" y="50"/>
                    <a:pt x="76" y="54"/>
                  </a:cubicBezTo>
                  <a:cubicBezTo>
                    <a:pt x="73" y="57"/>
                    <a:pt x="77" y="62"/>
                    <a:pt x="76" y="63"/>
                  </a:cubicBezTo>
                  <a:cubicBezTo>
                    <a:pt x="74" y="64"/>
                    <a:pt x="68" y="70"/>
                    <a:pt x="64" y="75"/>
                  </a:cubicBezTo>
                  <a:cubicBezTo>
                    <a:pt x="60" y="79"/>
                    <a:pt x="52" y="77"/>
                    <a:pt x="50" y="79"/>
                  </a:cubicBezTo>
                  <a:cubicBezTo>
                    <a:pt x="47" y="81"/>
                    <a:pt x="45" y="79"/>
                    <a:pt x="42" y="81"/>
                  </a:cubicBezTo>
                  <a:cubicBezTo>
                    <a:pt x="40" y="83"/>
                    <a:pt x="35" y="87"/>
                    <a:pt x="34" y="85"/>
                  </a:cubicBezTo>
                  <a:cubicBezTo>
                    <a:pt x="34" y="82"/>
                    <a:pt x="27" y="84"/>
                    <a:pt x="25" y="87"/>
                  </a:cubicBezTo>
                  <a:cubicBezTo>
                    <a:pt x="22" y="90"/>
                    <a:pt x="18" y="92"/>
                    <a:pt x="15" y="92"/>
                  </a:cubicBezTo>
                  <a:cubicBezTo>
                    <a:pt x="12" y="93"/>
                    <a:pt x="12" y="97"/>
                    <a:pt x="11" y="98"/>
                  </a:cubicBezTo>
                  <a:cubicBezTo>
                    <a:pt x="9" y="99"/>
                    <a:pt x="10" y="95"/>
                    <a:pt x="10" y="93"/>
                  </a:cubicBezTo>
                  <a:cubicBezTo>
                    <a:pt x="10" y="92"/>
                    <a:pt x="7" y="95"/>
                    <a:pt x="6" y="99"/>
                  </a:cubicBezTo>
                  <a:cubicBezTo>
                    <a:pt x="4" y="103"/>
                    <a:pt x="9" y="104"/>
                    <a:pt x="6" y="108"/>
                  </a:cubicBezTo>
                  <a:cubicBezTo>
                    <a:pt x="3" y="112"/>
                    <a:pt x="1" y="116"/>
                    <a:pt x="4" y="121"/>
                  </a:cubicBezTo>
                  <a:cubicBezTo>
                    <a:pt x="8" y="126"/>
                    <a:pt x="10" y="129"/>
                    <a:pt x="9" y="132"/>
                  </a:cubicBezTo>
                  <a:cubicBezTo>
                    <a:pt x="8" y="134"/>
                    <a:pt x="5" y="127"/>
                    <a:pt x="4" y="128"/>
                  </a:cubicBezTo>
                  <a:cubicBezTo>
                    <a:pt x="3" y="129"/>
                    <a:pt x="8" y="132"/>
                    <a:pt x="7" y="133"/>
                  </a:cubicBezTo>
                  <a:cubicBezTo>
                    <a:pt x="6" y="135"/>
                    <a:pt x="2" y="127"/>
                    <a:pt x="1" y="129"/>
                  </a:cubicBezTo>
                  <a:cubicBezTo>
                    <a:pt x="0" y="131"/>
                    <a:pt x="9" y="143"/>
                    <a:pt x="9" y="147"/>
                  </a:cubicBezTo>
                  <a:cubicBezTo>
                    <a:pt x="9" y="152"/>
                    <a:pt x="16" y="156"/>
                    <a:pt x="16" y="162"/>
                  </a:cubicBezTo>
                  <a:cubicBezTo>
                    <a:pt x="16" y="169"/>
                    <a:pt x="22" y="179"/>
                    <a:pt x="23" y="181"/>
                  </a:cubicBezTo>
                  <a:cubicBezTo>
                    <a:pt x="24" y="182"/>
                    <a:pt x="21" y="187"/>
                    <a:pt x="21" y="192"/>
                  </a:cubicBezTo>
                  <a:cubicBezTo>
                    <a:pt x="22" y="196"/>
                    <a:pt x="20" y="198"/>
                    <a:pt x="17" y="198"/>
                  </a:cubicBezTo>
                  <a:cubicBezTo>
                    <a:pt x="14" y="198"/>
                    <a:pt x="15" y="203"/>
                    <a:pt x="19" y="203"/>
                  </a:cubicBezTo>
                  <a:cubicBezTo>
                    <a:pt x="22" y="204"/>
                    <a:pt x="21" y="206"/>
                    <a:pt x="25" y="209"/>
                  </a:cubicBezTo>
                  <a:cubicBezTo>
                    <a:pt x="28" y="211"/>
                    <a:pt x="37" y="210"/>
                    <a:pt x="40" y="210"/>
                  </a:cubicBezTo>
                  <a:cubicBezTo>
                    <a:pt x="43" y="210"/>
                    <a:pt x="44" y="206"/>
                    <a:pt x="48" y="205"/>
                  </a:cubicBezTo>
                  <a:cubicBezTo>
                    <a:pt x="52" y="205"/>
                    <a:pt x="52" y="204"/>
                    <a:pt x="54" y="202"/>
                  </a:cubicBezTo>
                  <a:cubicBezTo>
                    <a:pt x="56" y="199"/>
                    <a:pt x="65" y="200"/>
                    <a:pt x="75" y="200"/>
                  </a:cubicBezTo>
                  <a:cubicBezTo>
                    <a:pt x="84" y="201"/>
                    <a:pt x="88" y="198"/>
                    <a:pt x="90" y="194"/>
                  </a:cubicBezTo>
                  <a:cubicBezTo>
                    <a:pt x="91" y="191"/>
                    <a:pt x="98" y="190"/>
                    <a:pt x="100" y="188"/>
                  </a:cubicBezTo>
                  <a:cubicBezTo>
                    <a:pt x="103" y="185"/>
                    <a:pt x="105" y="185"/>
                    <a:pt x="112" y="186"/>
                  </a:cubicBezTo>
                  <a:cubicBezTo>
                    <a:pt x="119" y="186"/>
                    <a:pt x="126" y="182"/>
                    <a:pt x="130" y="180"/>
                  </a:cubicBezTo>
                  <a:cubicBezTo>
                    <a:pt x="135" y="179"/>
                    <a:pt x="143" y="179"/>
                    <a:pt x="147" y="178"/>
                  </a:cubicBezTo>
                  <a:cubicBezTo>
                    <a:pt x="151" y="177"/>
                    <a:pt x="152" y="184"/>
                    <a:pt x="157" y="183"/>
                  </a:cubicBezTo>
                  <a:cubicBezTo>
                    <a:pt x="162" y="183"/>
                    <a:pt x="164" y="185"/>
                    <a:pt x="166" y="184"/>
                  </a:cubicBezTo>
                  <a:cubicBezTo>
                    <a:pt x="169" y="184"/>
                    <a:pt x="169" y="186"/>
                    <a:pt x="171" y="187"/>
                  </a:cubicBezTo>
                  <a:cubicBezTo>
                    <a:pt x="174" y="187"/>
                    <a:pt x="173" y="189"/>
                    <a:pt x="172" y="192"/>
                  </a:cubicBezTo>
                  <a:cubicBezTo>
                    <a:pt x="170" y="194"/>
                    <a:pt x="175" y="194"/>
                    <a:pt x="179" y="198"/>
                  </a:cubicBezTo>
                  <a:cubicBezTo>
                    <a:pt x="182" y="203"/>
                    <a:pt x="179" y="204"/>
                    <a:pt x="181" y="207"/>
                  </a:cubicBezTo>
                  <a:cubicBezTo>
                    <a:pt x="182" y="211"/>
                    <a:pt x="184" y="210"/>
                    <a:pt x="187" y="205"/>
                  </a:cubicBezTo>
                  <a:cubicBezTo>
                    <a:pt x="191" y="200"/>
                    <a:pt x="195" y="203"/>
                    <a:pt x="195" y="199"/>
                  </a:cubicBezTo>
                  <a:cubicBezTo>
                    <a:pt x="196" y="195"/>
                    <a:pt x="200" y="190"/>
                    <a:pt x="202" y="192"/>
                  </a:cubicBezTo>
                  <a:cubicBezTo>
                    <a:pt x="205" y="194"/>
                    <a:pt x="200" y="195"/>
                    <a:pt x="199" y="203"/>
                  </a:cubicBezTo>
                  <a:cubicBezTo>
                    <a:pt x="197" y="212"/>
                    <a:pt x="194" y="207"/>
                    <a:pt x="194" y="210"/>
                  </a:cubicBezTo>
                  <a:cubicBezTo>
                    <a:pt x="193" y="212"/>
                    <a:pt x="201" y="213"/>
                    <a:pt x="201" y="209"/>
                  </a:cubicBezTo>
                  <a:cubicBezTo>
                    <a:pt x="201" y="205"/>
                    <a:pt x="203" y="203"/>
                    <a:pt x="206" y="207"/>
                  </a:cubicBezTo>
                  <a:cubicBezTo>
                    <a:pt x="209" y="210"/>
                    <a:pt x="204" y="214"/>
                    <a:pt x="205" y="215"/>
                  </a:cubicBezTo>
                  <a:cubicBezTo>
                    <a:pt x="205" y="217"/>
                    <a:pt x="209" y="215"/>
                    <a:pt x="210" y="215"/>
                  </a:cubicBezTo>
                  <a:cubicBezTo>
                    <a:pt x="214" y="215"/>
                    <a:pt x="218" y="222"/>
                    <a:pt x="217" y="226"/>
                  </a:cubicBezTo>
                  <a:cubicBezTo>
                    <a:pt x="217" y="230"/>
                    <a:pt x="215" y="233"/>
                    <a:pt x="222" y="236"/>
                  </a:cubicBezTo>
                  <a:cubicBezTo>
                    <a:pt x="228" y="240"/>
                    <a:pt x="225" y="240"/>
                    <a:pt x="230" y="240"/>
                  </a:cubicBezTo>
                  <a:cubicBezTo>
                    <a:pt x="234" y="240"/>
                    <a:pt x="243" y="244"/>
                    <a:pt x="246" y="246"/>
                  </a:cubicBezTo>
                  <a:cubicBezTo>
                    <a:pt x="248" y="248"/>
                    <a:pt x="255" y="244"/>
                    <a:pt x="256" y="240"/>
                  </a:cubicBezTo>
                  <a:cubicBezTo>
                    <a:pt x="257" y="236"/>
                    <a:pt x="262" y="240"/>
                    <a:pt x="259" y="241"/>
                  </a:cubicBezTo>
                  <a:cubicBezTo>
                    <a:pt x="257" y="243"/>
                    <a:pt x="261" y="246"/>
                    <a:pt x="261" y="244"/>
                  </a:cubicBezTo>
                  <a:cubicBezTo>
                    <a:pt x="261" y="241"/>
                    <a:pt x="262" y="239"/>
                    <a:pt x="263" y="242"/>
                  </a:cubicBezTo>
                  <a:cubicBezTo>
                    <a:pt x="264" y="245"/>
                    <a:pt x="267" y="245"/>
                    <a:pt x="268" y="247"/>
                  </a:cubicBezTo>
                  <a:cubicBezTo>
                    <a:pt x="270" y="249"/>
                    <a:pt x="271" y="251"/>
                    <a:pt x="271" y="249"/>
                  </a:cubicBezTo>
                  <a:cubicBezTo>
                    <a:pt x="271" y="247"/>
                    <a:pt x="272" y="245"/>
                    <a:pt x="275" y="244"/>
                  </a:cubicBezTo>
                  <a:cubicBezTo>
                    <a:pt x="278" y="243"/>
                    <a:pt x="279" y="241"/>
                    <a:pt x="282" y="239"/>
                  </a:cubicBezTo>
                  <a:cubicBezTo>
                    <a:pt x="285" y="236"/>
                    <a:pt x="298" y="236"/>
                    <a:pt x="299" y="236"/>
                  </a:cubicBezTo>
                  <a:cubicBezTo>
                    <a:pt x="300" y="236"/>
                    <a:pt x="301" y="225"/>
                    <a:pt x="302" y="220"/>
                  </a:cubicBezTo>
                  <a:cubicBezTo>
                    <a:pt x="302" y="214"/>
                    <a:pt x="307" y="213"/>
                    <a:pt x="308" y="207"/>
                  </a:cubicBezTo>
                  <a:cubicBezTo>
                    <a:pt x="309" y="201"/>
                    <a:pt x="315" y="190"/>
                    <a:pt x="316" y="190"/>
                  </a:cubicBezTo>
                  <a:cubicBezTo>
                    <a:pt x="318" y="189"/>
                    <a:pt x="321" y="188"/>
                    <a:pt x="321" y="184"/>
                  </a:cubicBezTo>
                  <a:cubicBezTo>
                    <a:pt x="321" y="181"/>
                    <a:pt x="325" y="177"/>
                    <a:pt x="325" y="173"/>
                  </a:cubicBezTo>
                  <a:cubicBezTo>
                    <a:pt x="325" y="169"/>
                    <a:pt x="328" y="164"/>
                    <a:pt x="327" y="163"/>
                  </a:cubicBezTo>
                  <a:cubicBezTo>
                    <a:pt x="327" y="162"/>
                    <a:pt x="326" y="158"/>
                    <a:pt x="328" y="155"/>
                  </a:cubicBezTo>
                  <a:cubicBezTo>
                    <a:pt x="331" y="152"/>
                    <a:pt x="327" y="149"/>
                    <a:pt x="329" y="148"/>
                  </a:cubicBezTo>
                  <a:close/>
                  <a:moveTo>
                    <a:pt x="150" y="8"/>
                  </a:moveTo>
                  <a:cubicBezTo>
                    <a:pt x="150" y="6"/>
                    <a:pt x="137" y="8"/>
                    <a:pt x="140" y="11"/>
                  </a:cubicBezTo>
                  <a:cubicBezTo>
                    <a:pt x="141" y="12"/>
                    <a:pt x="150" y="10"/>
                    <a:pt x="150" y="8"/>
                  </a:cubicBezTo>
                  <a:close/>
                  <a:moveTo>
                    <a:pt x="190" y="219"/>
                  </a:moveTo>
                  <a:cubicBezTo>
                    <a:pt x="192" y="221"/>
                    <a:pt x="199" y="220"/>
                    <a:pt x="200" y="218"/>
                  </a:cubicBezTo>
                  <a:cubicBezTo>
                    <a:pt x="201" y="215"/>
                    <a:pt x="188" y="218"/>
                    <a:pt x="190" y="219"/>
                  </a:cubicBezTo>
                  <a:close/>
                  <a:moveTo>
                    <a:pt x="271" y="269"/>
                  </a:moveTo>
                  <a:cubicBezTo>
                    <a:pt x="266" y="269"/>
                    <a:pt x="259" y="264"/>
                    <a:pt x="257" y="265"/>
                  </a:cubicBezTo>
                  <a:cubicBezTo>
                    <a:pt x="255" y="265"/>
                    <a:pt x="263" y="278"/>
                    <a:pt x="261" y="281"/>
                  </a:cubicBezTo>
                  <a:cubicBezTo>
                    <a:pt x="258" y="284"/>
                    <a:pt x="268" y="293"/>
                    <a:pt x="271" y="293"/>
                  </a:cubicBezTo>
                  <a:cubicBezTo>
                    <a:pt x="275" y="294"/>
                    <a:pt x="274" y="290"/>
                    <a:pt x="276" y="290"/>
                  </a:cubicBezTo>
                  <a:cubicBezTo>
                    <a:pt x="278" y="290"/>
                    <a:pt x="277" y="288"/>
                    <a:pt x="278" y="286"/>
                  </a:cubicBezTo>
                  <a:cubicBezTo>
                    <a:pt x="278" y="284"/>
                    <a:pt x="280" y="288"/>
                    <a:pt x="282" y="287"/>
                  </a:cubicBezTo>
                  <a:cubicBezTo>
                    <a:pt x="284" y="286"/>
                    <a:pt x="282" y="278"/>
                    <a:pt x="285" y="278"/>
                  </a:cubicBezTo>
                  <a:cubicBezTo>
                    <a:pt x="287" y="278"/>
                    <a:pt x="285" y="269"/>
                    <a:pt x="284" y="266"/>
                  </a:cubicBezTo>
                  <a:cubicBezTo>
                    <a:pt x="283" y="263"/>
                    <a:pt x="276" y="268"/>
                    <a:pt x="271" y="269"/>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6" name="Google Shape;396;p25"/>
            <p:cNvSpPr/>
            <p:nvPr/>
          </p:nvSpPr>
          <p:spPr>
            <a:xfrm>
              <a:off x="8039100" y="3979863"/>
              <a:ext cx="279400" cy="334963"/>
            </a:xfrm>
            <a:custGeom>
              <a:avLst/>
              <a:gdLst/>
              <a:ahLst/>
              <a:cxnLst/>
              <a:rect l="l" t="t" r="r" b="b"/>
              <a:pathLst>
                <a:path w="100" h="120" extrusionOk="0">
                  <a:moveTo>
                    <a:pt x="62" y="58"/>
                  </a:moveTo>
                  <a:cubicBezTo>
                    <a:pt x="59" y="56"/>
                    <a:pt x="58" y="59"/>
                    <a:pt x="55" y="60"/>
                  </a:cubicBezTo>
                  <a:cubicBezTo>
                    <a:pt x="53" y="61"/>
                    <a:pt x="51" y="54"/>
                    <a:pt x="48" y="57"/>
                  </a:cubicBezTo>
                  <a:cubicBezTo>
                    <a:pt x="44" y="60"/>
                    <a:pt x="47" y="61"/>
                    <a:pt x="44" y="64"/>
                  </a:cubicBezTo>
                  <a:cubicBezTo>
                    <a:pt x="40" y="67"/>
                    <a:pt x="41" y="68"/>
                    <a:pt x="37" y="75"/>
                  </a:cubicBezTo>
                  <a:cubicBezTo>
                    <a:pt x="32" y="82"/>
                    <a:pt x="17" y="86"/>
                    <a:pt x="15" y="90"/>
                  </a:cubicBezTo>
                  <a:cubicBezTo>
                    <a:pt x="13" y="93"/>
                    <a:pt x="5" y="97"/>
                    <a:pt x="5" y="99"/>
                  </a:cubicBezTo>
                  <a:cubicBezTo>
                    <a:pt x="4" y="102"/>
                    <a:pt x="0" y="104"/>
                    <a:pt x="3" y="108"/>
                  </a:cubicBezTo>
                  <a:cubicBezTo>
                    <a:pt x="5" y="111"/>
                    <a:pt x="8" y="109"/>
                    <a:pt x="10" y="111"/>
                  </a:cubicBezTo>
                  <a:cubicBezTo>
                    <a:pt x="12" y="114"/>
                    <a:pt x="14" y="112"/>
                    <a:pt x="16" y="114"/>
                  </a:cubicBezTo>
                  <a:cubicBezTo>
                    <a:pt x="17" y="116"/>
                    <a:pt x="24" y="116"/>
                    <a:pt x="30" y="110"/>
                  </a:cubicBezTo>
                  <a:cubicBezTo>
                    <a:pt x="36" y="105"/>
                    <a:pt x="33" y="102"/>
                    <a:pt x="36" y="101"/>
                  </a:cubicBezTo>
                  <a:cubicBezTo>
                    <a:pt x="38" y="100"/>
                    <a:pt x="38" y="95"/>
                    <a:pt x="40" y="93"/>
                  </a:cubicBezTo>
                  <a:cubicBezTo>
                    <a:pt x="41" y="90"/>
                    <a:pt x="42" y="87"/>
                    <a:pt x="49" y="87"/>
                  </a:cubicBezTo>
                  <a:cubicBezTo>
                    <a:pt x="55" y="87"/>
                    <a:pt x="52" y="86"/>
                    <a:pt x="51" y="83"/>
                  </a:cubicBezTo>
                  <a:cubicBezTo>
                    <a:pt x="51" y="80"/>
                    <a:pt x="57" y="79"/>
                    <a:pt x="57" y="75"/>
                  </a:cubicBezTo>
                  <a:cubicBezTo>
                    <a:pt x="57" y="71"/>
                    <a:pt x="65" y="68"/>
                    <a:pt x="63" y="65"/>
                  </a:cubicBezTo>
                  <a:cubicBezTo>
                    <a:pt x="61" y="62"/>
                    <a:pt x="64" y="60"/>
                    <a:pt x="62" y="58"/>
                  </a:cubicBezTo>
                  <a:close/>
                  <a:moveTo>
                    <a:pt x="10" y="120"/>
                  </a:moveTo>
                  <a:cubicBezTo>
                    <a:pt x="12" y="120"/>
                    <a:pt x="16" y="119"/>
                    <a:pt x="13" y="116"/>
                  </a:cubicBezTo>
                  <a:cubicBezTo>
                    <a:pt x="11" y="113"/>
                    <a:pt x="7" y="119"/>
                    <a:pt x="10" y="120"/>
                  </a:cubicBezTo>
                  <a:close/>
                  <a:moveTo>
                    <a:pt x="91" y="29"/>
                  </a:moveTo>
                  <a:cubicBezTo>
                    <a:pt x="89" y="32"/>
                    <a:pt x="86" y="29"/>
                    <a:pt x="83" y="29"/>
                  </a:cubicBezTo>
                  <a:cubicBezTo>
                    <a:pt x="80" y="29"/>
                    <a:pt x="78" y="27"/>
                    <a:pt x="78" y="24"/>
                  </a:cubicBezTo>
                  <a:cubicBezTo>
                    <a:pt x="78" y="21"/>
                    <a:pt x="78" y="17"/>
                    <a:pt x="75" y="17"/>
                  </a:cubicBezTo>
                  <a:cubicBezTo>
                    <a:pt x="72" y="18"/>
                    <a:pt x="76" y="21"/>
                    <a:pt x="75" y="22"/>
                  </a:cubicBezTo>
                  <a:cubicBezTo>
                    <a:pt x="73" y="23"/>
                    <a:pt x="73" y="20"/>
                    <a:pt x="71" y="20"/>
                  </a:cubicBezTo>
                  <a:cubicBezTo>
                    <a:pt x="70" y="20"/>
                    <a:pt x="68" y="18"/>
                    <a:pt x="68" y="15"/>
                  </a:cubicBezTo>
                  <a:cubicBezTo>
                    <a:pt x="68" y="11"/>
                    <a:pt x="65" y="12"/>
                    <a:pt x="65" y="8"/>
                  </a:cubicBezTo>
                  <a:cubicBezTo>
                    <a:pt x="65" y="3"/>
                    <a:pt x="59" y="0"/>
                    <a:pt x="55" y="0"/>
                  </a:cubicBezTo>
                  <a:cubicBezTo>
                    <a:pt x="52" y="0"/>
                    <a:pt x="56" y="7"/>
                    <a:pt x="58" y="9"/>
                  </a:cubicBezTo>
                  <a:cubicBezTo>
                    <a:pt x="60" y="11"/>
                    <a:pt x="64" y="13"/>
                    <a:pt x="63" y="14"/>
                  </a:cubicBezTo>
                  <a:cubicBezTo>
                    <a:pt x="63" y="16"/>
                    <a:pt x="66" y="20"/>
                    <a:pt x="68" y="21"/>
                  </a:cubicBezTo>
                  <a:cubicBezTo>
                    <a:pt x="70" y="22"/>
                    <a:pt x="67" y="28"/>
                    <a:pt x="67" y="33"/>
                  </a:cubicBezTo>
                  <a:cubicBezTo>
                    <a:pt x="67" y="38"/>
                    <a:pt x="63" y="37"/>
                    <a:pt x="60" y="40"/>
                  </a:cubicBezTo>
                  <a:cubicBezTo>
                    <a:pt x="58" y="43"/>
                    <a:pt x="67" y="47"/>
                    <a:pt x="71" y="50"/>
                  </a:cubicBezTo>
                  <a:cubicBezTo>
                    <a:pt x="75" y="53"/>
                    <a:pt x="68" y="61"/>
                    <a:pt x="69" y="63"/>
                  </a:cubicBezTo>
                  <a:cubicBezTo>
                    <a:pt x="69" y="64"/>
                    <a:pt x="72" y="65"/>
                    <a:pt x="76" y="64"/>
                  </a:cubicBezTo>
                  <a:cubicBezTo>
                    <a:pt x="80" y="63"/>
                    <a:pt x="82" y="54"/>
                    <a:pt x="85" y="51"/>
                  </a:cubicBezTo>
                  <a:cubicBezTo>
                    <a:pt x="88" y="49"/>
                    <a:pt x="86" y="45"/>
                    <a:pt x="87" y="43"/>
                  </a:cubicBezTo>
                  <a:cubicBezTo>
                    <a:pt x="89" y="41"/>
                    <a:pt x="91" y="41"/>
                    <a:pt x="93" y="41"/>
                  </a:cubicBezTo>
                  <a:cubicBezTo>
                    <a:pt x="95" y="41"/>
                    <a:pt x="94" y="36"/>
                    <a:pt x="96" y="36"/>
                  </a:cubicBezTo>
                  <a:cubicBezTo>
                    <a:pt x="99" y="36"/>
                    <a:pt x="97" y="33"/>
                    <a:pt x="99" y="29"/>
                  </a:cubicBezTo>
                  <a:cubicBezTo>
                    <a:pt x="100" y="25"/>
                    <a:pt x="93" y="27"/>
                    <a:pt x="91" y="29"/>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7" name="Google Shape;397;p25"/>
            <p:cNvSpPr/>
            <p:nvPr/>
          </p:nvSpPr>
          <p:spPr>
            <a:xfrm>
              <a:off x="8285163" y="3527425"/>
              <a:ext cx="60325" cy="53975"/>
            </a:xfrm>
            <a:custGeom>
              <a:avLst/>
              <a:gdLst/>
              <a:ahLst/>
              <a:cxnLst/>
              <a:rect l="l" t="t" r="r" b="b"/>
              <a:pathLst>
                <a:path w="22" h="19" extrusionOk="0">
                  <a:moveTo>
                    <a:pt x="2" y="16"/>
                  </a:moveTo>
                  <a:cubicBezTo>
                    <a:pt x="5" y="19"/>
                    <a:pt x="12" y="19"/>
                    <a:pt x="12" y="14"/>
                  </a:cubicBezTo>
                  <a:cubicBezTo>
                    <a:pt x="12" y="9"/>
                    <a:pt x="0" y="14"/>
                    <a:pt x="2" y="16"/>
                  </a:cubicBezTo>
                  <a:close/>
                  <a:moveTo>
                    <a:pt x="13" y="7"/>
                  </a:moveTo>
                  <a:cubicBezTo>
                    <a:pt x="15" y="8"/>
                    <a:pt x="22" y="6"/>
                    <a:pt x="22" y="3"/>
                  </a:cubicBezTo>
                  <a:cubicBezTo>
                    <a:pt x="22" y="0"/>
                    <a:pt x="11" y="6"/>
                    <a:pt x="13"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8" name="Google Shape;398;p25"/>
            <p:cNvSpPr/>
            <p:nvPr/>
          </p:nvSpPr>
          <p:spPr>
            <a:xfrm>
              <a:off x="5500688" y="2122488"/>
              <a:ext cx="320675" cy="203200"/>
            </a:xfrm>
            <a:custGeom>
              <a:avLst/>
              <a:gdLst/>
              <a:ahLst/>
              <a:cxnLst/>
              <a:rect l="l" t="t" r="r" b="b"/>
              <a:pathLst>
                <a:path w="115" h="73" extrusionOk="0">
                  <a:moveTo>
                    <a:pt x="114" y="46"/>
                  </a:moveTo>
                  <a:cubicBezTo>
                    <a:pt x="114" y="46"/>
                    <a:pt x="109" y="44"/>
                    <a:pt x="107" y="44"/>
                  </a:cubicBezTo>
                  <a:cubicBezTo>
                    <a:pt x="105" y="44"/>
                    <a:pt x="102" y="40"/>
                    <a:pt x="99" y="38"/>
                  </a:cubicBezTo>
                  <a:cubicBezTo>
                    <a:pt x="95" y="37"/>
                    <a:pt x="91" y="35"/>
                    <a:pt x="89" y="33"/>
                  </a:cubicBezTo>
                  <a:cubicBezTo>
                    <a:pt x="88" y="31"/>
                    <a:pt x="82" y="29"/>
                    <a:pt x="81" y="27"/>
                  </a:cubicBezTo>
                  <a:cubicBezTo>
                    <a:pt x="81" y="25"/>
                    <a:pt x="79" y="23"/>
                    <a:pt x="78" y="20"/>
                  </a:cubicBezTo>
                  <a:cubicBezTo>
                    <a:pt x="76" y="18"/>
                    <a:pt x="76" y="15"/>
                    <a:pt x="74" y="15"/>
                  </a:cubicBezTo>
                  <a:cubicBezTo>
                    <a:pt x="73" y="15"/>
                    <a:pt x="63" y="15"/>
                    <a:pt x="63" y="14"/>
                  </a:cubicBezTo>
                  <a:cubicBezTo>
                    <a:pt x="63" y="12"/>
                    <a:pt x="62" y="6"/>
                    <a:pt x="60" y="5"/>
                  </a:cubicBezTo>
                  <a:cubicBezTo>
                    <a:pt x="58" y="5"/>
                    <a:pt x="55" y="4"/>
                    <a:pt x="53" y="3"/>
                  </a:cubicBezTo>
                  <a:cubicBezTo>
                    <a:pt x="52" y="2"/>
                    <a:pt x="48" y="0"/>
                    <a:pt x="48" y="2"/>
                  </a:cubicBezTo>
                  <a:cubicBezTo>
                    <a:pt x="47" y="3"/>
                    <a:pt x="45" y="3"/>
                    <a:pt x="44" y="3"/>
                  </a:cubicBezTo>
                  <a:cubicBezTo>
                    <a:pt x="44" y="3"/>
                    <a:pt x="44" y="7"/>
                    <a:pt x="42" y="6"/>
                  </a:cubicBezTo>
                  <a:cubicBezTo>
                    <a:pt x="39" y="6"/>
                    <a:pt x="36" y="9"/>
                    <a:pt x="36" y="11"/>
                  </a:cubicBezTo>
                  <a:cubicBezTo>
                    <a:pt x="36" y="12"/>
                    <a:pt x="36" y="15"/>
                    <a:pt x="33" y="14"/>
                  </a:cubicBezTo>
                  <a:cubicBezTo>
                    <a:pt x="31" y="14"/>
                    <a:pt x="29" y="14"/>
                    <a:pt x="27" y="13"/>
                  </a:cubicBezTo>
                  <a:cubicBezTo>
                    <a:pt x="27" y="13"/>
                    <a:pt x="24" y="15"/>
                    <a:pt x="22" y="12"/>
                  </a:cubicBezTo>
                  <a:cubicBezTo>
                    <a:pt x="19" y="8"/>
                    <a:pt x="14" y="4"/>
                    <a:pt x="12" y="4"/>
                  </a:cubicBezTo>
                  <a:cubicBezTo>
                    <a:pt x="10" y="4"/>
                    <a:pt x="2" y="4"/>
                    <a:pt x="4" y="9"/>
                  </a:cubicBezTo>
                  <a:cubicBezTo>
                    <a:pt x="4" y="8"/>
                    <a:pt x="5" y="7"/>
                    <a:pt x="7" y="7"/>
                  </a:cubicBezTo>
                  <a:cubicBezTo>
                    <a:pt x="13" y="8"/>
                    <a:pt x="10" y="14"/>
                    <a:pt x="14" y="14"/>
                  </a:cubicBezTo>
                  <a:cubicBezTo>
                    <a:pt x="17" y="15"/>
                    <a:pt x="20" y="19"/>
                    <a:pt x="17" y="19"/>
                  </a:cubicBezTo>
                  <a:cubicBezTo>
                    <a:pt x="14" y="19"/>
                    <a:pt x="12" y="22"/>
                    <a:pt x="9" y="21"/>
                  </a:cubicBezTo>
                  <a:cubicBezTo>
                    <a:pt x="6" y="20"/>
                    <a:pt x="3" y="18"/>
                    <a:pt x="2" y="21"/>
                  </a:cubicBezTo>
                  <a:cubicBezTo>
                    <a:pt x="1" y="24"/>
                    <a:pt x="0" y="28"/>
                    <a:pt x="4" y="28"/>
                  </a:cubicBezTo>
                  <a:cubicBezTo>
                    <a:pt x="7" y="27"/>
                    <a:pt x="7" y="30"/>
                    <a:pt x="4" y="33"/>
                  </a:cubicBezTo>
                  <a:cubicBezTo>
                    <a:pt x="1" y="35"/>
                    <a:pt x="8" y="32"/>
                    <a:pt x="9" y="34"/>
                  </a:cubicBezTo>
                  <a:cubicBezTo>
                    <a:pt x="9" y="37"/>
                    <a:pt x="11" y="37"/>
                    <a:pt x="10" y="41"/>
                  </a:cubicBezTo>
                  <a:cubicBezTo>
                    <a:pt x="10" y="43"/>
                    <a:pt x="10" y="48"/>
                    <a:pt x="10" y="52"/>
                  </a:cubicBezTo>
                  <a:cubicBezTo>
                    <a:pt x="13" y="52"/>
                    <a:pt x="16" y="51"/>
                    <a:pt x="17" y="50"/>
                  </a:cubicBezTo>
                  <a:cubicBezTo>
                    <a:pt x="18" y="49"/>
                    <a:pt x="22" y="45"/>
                    <a:pt x="24" y="45"/>
                  </a:cubicBezTo>
                  <a:cubicBezTo>
                    <a:pt x="26" y="45"/>
                    <a:pt x="29" y="46"/>
                    <a:pt x="30" y="45"/>
                  </a:cubicBezTo>
                  <a:cubicBezTo>
                    <a:pt x="31" y="43"/>
                    <a:pt x="38" y="43"/>
                    <a:pt x="39" y="45"/>
                  </a:cubicBezTo>
                  <a:cubicBezTo>
                    <a:pt x="40" y="46"/>
                    <a:pt x="44" y="48"/>
                    <a:pt x="45" y="48"/>
                  </a:cubicBezTo>
                  <a:cubicBezTo>
                    <a:pt x="46" y="48"/>
                    <a:pt x="46" y="50"/>
                    <a:pt x="49" y="49"/>
                  </a:cubicBezTo>
                  <a:cubicBezTo>
                    <a:pt x="51" y="49"/>
                    <a:pt x="56" y="50"/>
                    <a:pt x="56" y="52"/>
                  </a:cubicBezTo>
                  <a:cubicBezTo>
                    <a:pt x="56" y="53"/>
                    <a:pt x="57" y="54"/>
                    <a:pt x="59" y="54"/>
                  </a:cubicBezTo>
                  <a:cubicBezTo>
                    <a:pt x="61" y="54"/>
                    <a:pt x="63" y="59"/>
                    <a:pt x="65" y="59"/>
                  </a:cubicBezTo>
                  <a:cubicBezTo>
                    <a:pt x="67" y="59"/>
                    <a:pt x="70" y="59"/>
                    <a:pt x="70" y="60"/>
                  </a:cubicBezTo>
                  <a:cubicBezTo>
                    <a:pt x="70" y="61"/>
                    <a:pt x="71" y="67"/>
                    <a:pt x="72" y="70"/>
                  </a:cubicBezTo>
                  <a:cubicBezTo>
                    <a:pt x="72" y="69"/>
                    <a:pt x="73" y="69"/>
                    <a:pt x="74" y="70"/>
                  </a:cubicBezTo>
                  <a:cubicBezTo>
                    <a:pt x="74" y="70"/>
                    <a:pt x="79" y="69"/>
                    <a:pt x="79" y="71"/>
                  </a:cubicBezTo>
                  <a:cubicBezTo>
                    <a:pt x="80" y="73"/>
                    <a:pt x="87" y="72"/>
                    <a:pt x="86" y="69"/>
                  </a:cubicBezTo>
                  <a:cubicBezTo>
                    <a:pt x="86" y="65"/>
                    <a:pt x="97" y="65"/>
                    <a:pt x="98" y="62"/>
                  </a:cubicBezTo>
                  <a:cubicBezTo>
                    <a:pt x="99" y="59"/>
                    <a:pt x="100" y="53"/>
                    <a:pt x="102" y="54"/>
                  </a:cubicBezTo>
                  <a:cubicBezTo>
                    <a:pt x="105" y="55"/>
                    <a:pt x="107" y="50"/>
                    <a:pt x="109" y="50"/>
                  </a:cubicBezTo>
                  <a:cubicBezTo>
                    <a:pt x="111" y="50"/>
                    <a:pt x="112" y="52"/>
                    <a:pt x="115" y="52"/>
                  </a:cubicBezTo>
                  <a:lnTo>
                    <a:pt x="114" y="46"/>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 name="Google Shape;399;p25"/>
            <p:cNvSpPr/>
            <p:nvPr/>
          </p:nvSpPr>
          <p:spPr>
            <a:xfrm>
              <a:off x="5305425" y="2198688"/>
              <a:ext cx="444500" cy="373063"/>
            </a:xfrm>
            <a:custGeom>
              <a:avLst/>
              <a:gdLst/>
              <a:ahLst/>
              <a:cxnLst/>
              <a:rect l="l" t="t" r="r" b="b"/>
              <a:pathLst>
                <a:path w="159" h="134" extrusionOk="0">
                  <a:moveTo>
                    <a:pt x="154" y="116"/>
                  </a:moveTo>
                  <a:cubicBezTo>
                    <a:pt x="152" y="115"/>
                    <a:pt x="154" y="109"/>
                    <a:pt x="151" y="107"/>
                  </a:cubicBezTo>
                  <a:cubicBezTo>
                    <a:pt x="147" y="105"/>
                    <a:pt x="143" y="103"/>
                    <a:pt x="142" y="100"/>
                  </a:cubicBezTo>
                  <a:cubicBezTo>
                    <a:pt x="141" y="98"/>
                    <a:pt x="137" y="95"/>
                    <a:pt x="137" y="93"/>
                  </a:cubicBezTo>
                  <a:cubicBezTo>
                    <a:pt x="137" y="91"/>
                    <a:pt x="146" y="85"/>
                    <a:pt x="145" y="82"/>
                  </a:cubicBezTo>
                  <a:cubicBezTo>
                    <a:pt x="144" y="78"/>
                    <a:pt x="138" y="79"/>
                    <a:pt x="137" y="77"/>
                  </a:cubicBezTo>
                  <a:cubicBezTo>
                    <a:pt x="137" y="76"/>
                    <a:pt x="137" y="72"/>
                    <a:pt x="136" y="68"/>
                  </a:cubicBezTo>
                  <a:cubicBezTo>
                    <a:pt x="134" y="65"/>
                    <a:pt x="137" y="62"/>
                    <a:pt x="136" y="60"/>
                  </a:cubicBezTo>
                  <a:cubicBezTo>
                    <a:pt x="135" y="58"/>
                    <a:pt x="137" y="54"/>
                    <a:pt x="137" y="53"/>
                  </a:cubicBezTo>
                  <a:cubicBezTo>
                    <a:pt x="137" y="51"/>
                    <a:pt x="140" y="50"/>
                    <a:pt x="140" y="46"/>
                  </a:cubicBezTo>
                  <a:cubicBezTo>
                    <a:pt x="140" y="44"/>
                    <a:pt x="141" y="43"/>
                    <a:pt x="142" y="43"/>
                  </a:cubicBezTo>
                  <a:cubicBezTo>
                    <a:pt x="141" y="40"/>
                    <a:pt x="140" y="34"/>
                    <a:pt x="140" y="33"/>
                  </a:cubicBezTo>
                  <a:cubicBezTo>
                    <a:pt x="140" y="32"/>
                    <a:pt x="137" y="32"/>
                    <a:pt x="135" y="32"/>
                  </a:cubicBezTo>
                  <a:cubicBezTo>
                    <a:pt x="133" y="32"/>
                    <a:pt x="131" y="27"/>
                    <a:pt x="129" y="27"/>
                  </a:cubicBezTo>
                  <a:cubicBezTo>
                    <a:pt x="127" y="27"/>
                    <a:pt x="126" y="26"/>
                    <a:pt x="126" y="25"/>
                  </a:cubicBezTo>
                  <a:cubicBezTo>
                    <a:pt x="126" y="23"/>
                    <a:pt x="121" y="22"/>
                    <a:pt x="119" y="22"/>
                  </a:cubicBezTo>
                  <a:cubicBezTo>
                    <a:pt x="116" y="23"/>
                    <a:pt x="116" y="21"/>
                    <a:pt x="115" y="21"/>
                  </a:cubicBezTo>
                  <a:cubicBezTo>
                    <a:pt x="114" y="21"/>
                    <a:pt x="110" y="19"/>
                    <a:pt x="109" y="18"/>
                  </a:cubicBezTo>
                  <a:cubicBezTo>
                    <a:pt x="108" y="16"/>
                    <a:pt x="101" y="16"/>
                    <a:pt x="100" y="18"/>
                  </a:cubicBezTo>
                  <a:cubicBezTo>
                    <a:pt x="99" y="19"/>
                    <a:pt x="96" y="18"/>
                    <a:pt x="94" y="18"/>
                  </a:cubicBezTo>
                  <a:cubicBezTo>
                    <a:pt x="92" y="18"/>
                    <a:pt x="88" y="22"/>
                    <a:pt x="87" y="23"/>
                  </a:cubicBezTo>
                  <a:cubicBezTo>
                    <a:pt x="86" y="24"/>
                    <a:pt x="83" y="25"/>
                    <a:pt x="80" y="25"/>
                  </a:cubicBezTo>
                  <a:cubicBezTo>
                    <a:pt x="80" y="27"/>
                    <a:pt x="80" y="28"/>
                    <a:pt x="80" y="29"/>
                  </a:cubicBezTo>
                  <a:cubicBezTo>
                    <a:pt x="79" y="31"/>
                    <a:pt x="70" y="32"/>
                    <a:pt x="63" y="33"/>
                  </a:cubicBezTo>
                  <a:cubicBezTo>
                    <a:pt x="56" y="33"/>
                    <a:pt x="55" y="24"/>
                    <a:pt x="48" y="24"/>
                  </a:cubicBezTo>
                  <a:cubicBezTo>
                    <a:pt x="43" y="24"/>
                    <a:pt x="38" y="19"/>
                    <a:pt x="38" y="14"/>
                  </a:cubicBezTo>
                  <a:cubicBezTo>
                    <a:pt x="35" y="13"/>
                    <a:pt x="32" y="11"/>
                    <a:pt x="32" y="10"/>
                  </a:cubicBezTo>
                  <a:cubicBezTo>
                    <a:pt x="33" y="9"/>
                    <a:pt x="35" y="1"/>
                    <a:pt x="31" y="3"/>
                  </a:cubicBezTo>
                  <a:cubicBezTo>
                    <a:pt x="27" y="5"/>
                    <a:pt x="22" y="11"/>
                    <a:pt x="15" y="10"/>
                  </a:cubicBezTo>
                  <a:cubicBezTo>
                    <a:pt x="8" y="9"/>
                    <a:pt x="13" y="8"/>
                    <a:pt x="9" y="7"/>
                  </a:cubicBezTo>
                  <a:cubicBezTo>
                    <a:pt x="6" y="5"/>
                    <a:pt x="8" y="1"/>
                    <a:pt x="4" y="1"/>
                  </a:cubicBezTo>
                  <a:cubicBezTo>
                    <a:pt x="1" y="0"/>
                    <a:pt x="3" y="5"/>
                    <a:pt x="2" y="5"/>
                  </a:cubicBezTo>
                  <a:cubicBezTo>
                    <a:pt x="0" y="5"/>
                    <a:pt x="1" y="10"/>
                    <a:pt x="2" y="11"/>
                  </a:cubicBezTo>
                  <a:cubicBezTo>
                    <a:pt x="3" y="13"/>
                    <a:pt x="1" y="20"/>
                    <a:pt x="2" y="20"/>
                  </a:cubicBezTo>
                  <a:cubicBezTo>
                    <a:pt x="3" y="20"/>
                    <a:pt x="6" y="25"/>
                    <a:pt x="6" y="26"/>
                  </a:cubicBezTo>
                  <a:cubicBezTo>
                    <a:pt x="5" y="27"/>
                    <a:pt x="9" y="31"/>
                    <a:pt x="9" y="33"/>
                  </a:cubicBezTo>
                  <a:cubicBezTo>
                    <a:pt x="9" y="35"/>
                    <a:pt x="11" y="37"/>
                    <a:pt x="13" y="37"/>
                  </a:cubicBezTo>
                  <a:cubicBezTo>
                    <a:pt x="15" y="37"/>
                    <a:pt x="17" y="38"/>
                    <a:pt x="16" y="40"/>
                  </a:cubicBezTo>
                  <a:cubicBezTo>
                    <a:pt x="16" y="42"/>
                    <a:pt x="17" y="45"/>
                    <a:pt x="15" y="45"/>
                  </a:cubicBezTo>
                  <a:cubicBezTo>
                    <a:pt x="13" y="45"/>
                    <a:pt x="14" y="51"/>
                    <a:pt x="12" y="51"/>
                  </a:cubicBezTo>
                  <a:cubicBezTo>
                    <a:pt x="10" y="52"/>
                    <a:pt x="12" y="58"/>
                    <a:pt x="13" y="59"/>
                  </a:cubicBezTo>
                  <a:cubicBezTo>
                    <a:pt x="14" y="59"/>
                    <a:pt x="17" y="61"/>
                    <a:pt x="17" y="63"/>
                  </a:cubicBezTo>
                  <a:cubicBezTo>
                    <a:pt x="16" y="65"/>
                    <a:pt x="23" y="69"/>
                    <a:pt x="26" y="69"/>
                  </a:cubicBezTo>
                  <a:cubicBezTo>
                    <a:pt x="28" y="70"/>
                    <a:pt x="28" y="73"/>
                    <a:pt x="30" y="74"/>
                  </a:cubicBezTo>
                  <a:cubicBezTo>
                    <a:pt x="31" y="75"/>
                    <a:pt x="29" y="78"/>
                    <a:pt x="29" y="79"/>
                  </a:cubicBezTo>
                  <a:cubicBezTo>
                    <a:pt x="29" y="81"/>
                    <a:pt x="32" y="82"/>
                    <a:pt x="32" y="85"/>
                  </a:cubicBezTo>
                  <a:cubicBezTo>
                    <a:pt x="32" y="86"/>
                    <a:pt x="34" y="89"/>
                    <a:pt x="36" y="91"/>
                  </a:cubicBezTo>
                  <a:cubicBezTo>
                    <a:pt x="37" y="91"/>
                    <a:pt x="38" y="91"/>
                    <a:pt x="38" y="91"/>
                  </a:cubicBezTo>
                  <a:cubicBezTo>
                    <a:pt x="40" y="91"/>
                    <a:pt x="40" y="88"/>
                    <a:pt x="42" y="90"/>
                  </a:cubicBezTo>
                  <a:cubicBezTo>
                    <a:pt x="44" y="91"/>
                    <a:pt x="46" y="90"/>
                    <a:pt x="48" y="90"/>
                  </a:cubicBezTo>
                  <a:cubicBezTo>
                    <a:pt x="49" y="89"/>
                    <a:pt x="54" y="98"/>
                    <a:pt x="56" y="102"/>
                  </a:cubicBezTo>
                  <a:cubicBezTo>
                    <a:pt x="58" y="106"/>
                    <a:pt x="58" y="108"/>
                    <a:pt x="60" y="110"/>
                  </a:cubicBezTo>
                  <a:cubicBezTo>
                    <a:pt x="63" y="111"/>
                    <a:pt x="66" y="110"/>
                    <a:pt x="70" y="114"/>
                  </a:cubicBezTo>
                  <a:cubicBezTo>
                    <a:pt x="74" y="118"/>
                    <a:pt x="84" y="121"/>
                    <a:pt x="88" y="121"/>
                  </a:cubicBezTo>
                  <a:cubicBezTo>
                    <a:pt x="93" y="122"/>
                    <a:pt x="96" y="117"/>
                    <a:pt x="101" y="118"/>
                  </a:cubicBezTo>
                  <a:cubicBezTo>
                    <a:pt x="107" y="119"/>
                    <a:pt x="106" y="126"/>
                    <a:pt x="108" y="128"/>
                  </a:cubicBezTo>
                  <a:cubicBezTo>
                    <a:pt x="110" y="131"/>
                    <a:pt x="132" y="133"/>
                    <a:pt x="136" y="134"/>
                  </a:cubicBezTo>
                  <a:cubicBezTo>
                    <a:pt x="137" y="134"/>
                    <a:pt x="140" y="134"/>
                    <a:pt x="144" y="134"/>
                  </a:cubicBezTo>
                  <a:cubicBezTo>
                    <a:pt x="144" y="134"/>
                    <a:pt x="144" y="133"/>
                    <a:pt x="144" y="132"/>
                  </a:cubicBezTo>
                  <a:cubicBezTo>
                    <a:pt x="144" y="129"/>
                    <a:pt x="146" y="125"/>
                    <a:pt x="149" y="124"/>
                  </a:cubicBezTo>
                  <a:cubicBezTo>
                    <a:pt x="151" y="123"/>
                    <a:pt x="154" y="122"/>
                    <a:pt x="156" y="122"/>
                  </a:cubicBezTo>
                  <a:cubicBezTo>
                    <a:pt x="159" y="122"/>
                    <a:pt x="156" y="117"/>
                    <a:pt x="154" y="116"/>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 name="Google Shape;400;p25"/>
            <p:cNvSpPr/>
            <p:nvPr/>
          </p:nvSpPr>
          <p:spPr>
            <a:xfrm>
              <a:off x="5360988" y="1754188"/>
              <a:ext cx="915988" cy="430213"/>
            </a:xfrm>
            <a:custGeom>
              <a:avLst/>
              <a:gdLst/>
              <a:ahLst/>
              <a:cxnLst/>
              <a:rect l="l" t="t" r="r" b="b"/>
              <a:pathLst>
                <a:path w="328" h="154" extrusionOk="0">
                  <a:moveTo>
                    <a:pt x="326" y="63"/>
                  </a:moveTo>
                  <a:cubicBezTo>
                    <a:pt x="326" y="61"/>
                    <a:pt x="324" y="62"/>
                    <a:pt x="323" y="63"/>
                  </a:cubicBezTo>
                  <a:cubicBezTo>
                    <a:pt x="322" y="63"/>
                    <a:pt x="318" y="64"/>
                    <a:pt x="317" y="64"/>
                  </a:cubicBezTo>
                  <a:cubicBezTo>
                    <a:pt x="315" y="64"/>
                    <a:pt x="313" y="62"/>
                    <a:pt x="313" y="60"/>
                  </a:cubicBezTo>
                  <a:cubicBezTo>
                    <a:pt x="313" y="59"/>
                    <a:pt x="312" y="57"/>
                    <a:pt x="311" y="57"/>
                  </a:cubicBezTo>
                  <a:cubicBezTo>
                    <a:pt x="310" y="57"/>
                    <a:pt x="307" y="57"/>
                    <a:pt x="306" y="53"/>
                  </a:cubicBezTo>
                  <a:cubicBezTo>
                    <a:pt x="305" y="50"/>
                    <a:pt x="302" y="50"/>
                    <a:pt x="301" y="49"/>
                  </a:cubicBezTo>
                  <a:cubicBezTo>
                    <a:pt x="299" y="48"/>
                    <a:pt x="295" y="51"/>
                    <a:pt x="293" y="51"/>
                  </a:cubicBezTo>
                  <a:cubicBezTo>
                    <a:pt x="291" y="52"/>
                    <a:pt x="287" y="51"/>
                    <a:pt x="285" y="50"/>
                  </a:cubicBezTo>
                  <a:cubicBezTo>
                    <a:pt x="282" y="50"/>
                    <a:pt x="281" y="45"/>
                    <a:pt x="279" y="46"/>
                  </a:cubicBezTo>
                  <a:cubicBezTo>
                    <a:pt x="276" y="46"/>
                    <a:pt x="276" y="51"/>
                    <a:pt x="274" y="51"/>
                  </a:cubicBezTo>
                  <a:cubicBezTo>
                    <a:pt x="272" y="51"/>
                    <a:pt x="269" y="41"/>
                    <a:pt x="266" y="36"/>
                  </a:cubicBezTo>
                  <a:cubicBezTo>
                    <a:pt x="262" y="31"/>
                    <a:pt x="256" y="21"/>
                    <a:pt x="251" y="19"/>
                  </a:cubicBezTo>
                  <a:cubicBezTo>
                    <a:pt x="246" y="17"/>
                    <a:pt x="247" y="14"/>
                    <a:pt x="249" y="13"/>
                  </a:cubicBezTo>
                  <a:cubicBezTo>
                    <a:pt x="250" y="11"/>
                    <a:pt x="245" y="11"/>
                    <a:pt x="243" y="12"/>
                  </a:cubicBezTo>
                  <a:cubicBezTo>
                    <a:pt x="241" y="13"/>
                    <a:pt x="238" y="16"/>
                    <a:pt x="236" y="16"/>
                  </a:cubicBezTo>
                  <a:cubicBezTo>
                    <a:pt x="233" y="17"/>
                    <a:pt x="230" y="21"/>
                    <a:pt x="227" y="20"/>
                  </a:cubicBezTo>
                  <a:cubicBezTo>
                    <a:pt x="225" y="19"/>
                    <a:pt x="223" y="23"/>
                    <a:pt x="221" y="21"/>
                  </a:cubicBezTo>
                  <a:cubicBezTo>
                    <a:pt x="219" y="19"/>
                    <a:pt x="224" y="18"/>
                    <a:pt x="224" y="16"/>
                  </a:cubicBezTo>
                  <a:cubicBezTo>
                    <a:pt x="224" y="14"/>
                    <a:pt x="221" y="17"/>
                    <a:pt x="220" y="16"/>
                  </a:cubicBezTo>
                  <a:cubicBezTo>
                    <a:pt x="219" y="15"/>
                    <a:pt x="216" y="13"/>
                    <a:pt x="216" y="15"/>
                  </a:cubicBezTo>
                  <a:cubicBezTo>
                    <a:pt x="216" y="17"/>
                    <a:pt x="214" y="16"/>
                    <a:pt x="214" y="15"/>
                  </a:cubicBezTo>
                  <a:cubicBezTo>
                    <a:pt x="214" y="13"/>
                    <a:pt x="212" y="11"/>
                    <a:pt x="211" y="13"/>
                  </a:cubicBezTo>
                  <a:cubicBezTo>
                    <a:pt x="209" y="14"/>
                    <a:pt x="204" y="15"/>
                    <a:pt x="203" y="14"/>
                  </a:cubicBezTo>
                  <a:cubicBezTo>
                    <a:pt x="202" y="13"/>
                    <a:pt x="204" y="12"/>
                    <a:pt x="204" y="10"/>
                  </a:cubicBezTo>
                  <a:cubicBezTo>
                    <a:pt x="204" y="9"/>
                    <a:pt x="202" y="7"/>
                    <a:pt x="203" y="5"/>
                  </a:cubicBezTo>
                  <a:cubicBezTo>
                    <a:pt x="203" y="3"/>
                    <a:pt x="199" y="1"/>
                    <a:pt x="198" y="2"/>
                  </a:cubicBezTo>
                  <a:cubicBezTo>
                    <a:pt x="196" y="2"/>
                    <a:pt x="193" y="2"/>
                    <a:pt x="191" y="1"/>
                  </a:cubicBezTo>
                  <a:cubicBezTo>
                    <a:pt x="189" y="0"/>
                    <a:pt x="182" y="1"/>
                    <a:pt x="181" y="3"/>
                  </a:cubicBezTo>
                  <a:cubicBezTo>
                    <a:pt x="181" y="5"/>
                    <a:pt x="171" y="6"/>
                    <a:pt x="170" y="7"/>
                  </a:cubicBezTo>
                  <a:cubicBezTo>
                    <a:pt x="168" y="8"/>
                    <a:pt x="161" y="9"/>
                    <a:pt x="158" y="9"/>
                  </a:cubicBezTo>
                  <a:cubicBezTo>
                    <a:pt x="156" y="9"/>
                    <a:pt x="153" y="12"/>
                    <a:pt x="150" y="12"/>
                  </a:cubicBezTo>
                  <a:cubicBezTo>
                    <a:pt x="147" y="12"/>
                    <a:pt x="141" y="12"/>
                    <a:pt x="138" y="14"/>
                  </a:cubicBezTo>
                  <a:cubicBezTo>
                    <a:pt x="135" y="16"/>
                    <a:pt x="130" y="14"/>
                    <a:pt x="128" y="15"/>
                  </a:cubicBezTo>
                  <a:cubicBezTo>
                    <a:pt x="126" y="16"/>
                    <a:pt x="123" y="15"/>
                    <a:pt x="121" y="15"/>
                  </a:cubicBezTo>
                  <a:cubicBezTo>
                    <a:pt x="120" y="16"/>
                    <a:pt x="121" y="20"/>
                    <a:pt x="122" y="22"/>
                  </a:cubicBezTo>
                  <a:cubicBezTo>
                    <a:pt x="123" y="24"/>
                    <a:pt x="129" y="25"/>
                    <a:pt x="129" y="26"/>
                  </a:cubicBezTo>
                  <a:cubicBezTo>
                    <a:pt x="129" y="27"/>
                    <a:pt x="123" y="27"/>
                    <a:pt x="120" y="27"/>
                  </a:cubicBezTo>
                  <a:cubicBezTo>
                    <a:pt x="118" y="28"/>
                    <a:pt x="118" y="31"/>
                    <a:pt x="119" y="33"/>
                  </a:cubicBezTo>
                  <a:cubicBezTo>
                    <a:pt x="120" y="35"/>
                    <a:pt x="116" y="36"/>
                    <a:pt x="114" y="37"/>
                  </a:cubicBezTo>
                  <a:cubicBezTo>
                    <a:pt x="112" y="38"/>
                    <a:pt x="114" y="41"/>
                    <a:pt x="116" y="41"/>
                  </a:cubicBezTo>
                  <a:cubicBezTo>
                    <a:pt x="118" y="41"/>
                    <a:pt x="120" y="43"/>
                    <a:pt x="122" y="43"/>
                  </a:cubicBezTo>
                  <a:cubicBezTo>
                    <a:pt x="124" y="43"/>
                    <a:pt x="124" y="47"/>
                    <a:pt x="124" y="49"/>
                  </a:cubicBezTo>
                  <a:cubicBezTo>
                    <a:pt x="124" y="51"/>
                    <a:pt x="122" y="52"/>
                    <a:pt x="119" y="52"/>
                  </a:cubicBezTo>
                  <a:cubicBezTo>
                    <a:pt x="116" y="52"/>
                    <a:pt x="115" y="50"/>
                    <a:pt x="113" y="49"/>
                  </a:cubicBezTo>
                  <a:cubicBezTo>
                    <a:pt x="111" y="49"/>
                    <a:pt x="111" y="53"/>
                    <a:pt x="110" y="53"/>
                  </a:cubicBezTo>
                  <a:cubicBezTo>
                    <a:pt x="109" y="54"/>
                    <a:pt x="108" y="51"/>
                    <a:pt x="106" y="51"/>
                  </a:cubicBezTo>
                  <a:cubicBezTo>
                    <a:pt x="104" y="51"/>
                    <a:pt x="101" y="50"/>
                    <a:pt x="101" y="48"/>
                  </a:cubicBezTo>
                  <a:cubicBezTo>
                    <a:pt x="100" y="46"/>
                    <a:pt x="95" y="46"/>
                    <a:pt x="93" y="48"/>
                  </a:cubicBezTo>
                  <a:cubicBezTo>
                    <a:pt x="91" y="50"/>
                    <a:pt x="90" y="49"/>
                    <a:pt x="88" y="48"/>
                  </a:cubicBezTo>
                  <a:cubicBezTo>
                    <a:pt x="86" y="46"/>
                    <a:pt x="81" y="48"/>
                    <a:pt x="80" y="50"/>
                  </a:cubicBezTo>
                  <a:cubicBezTo>
                    <a:pt x="80" y="52"/>
                    <a:pt x="76" y="53"/>
                    <a:pt x="73" y="51"/>
                  </a:cubicBezTo>
                  <a:cubicBezTo>
                    <a:pt x="70" y="49"/>
                    <a:pt x="68" y="48"/>
                    <a:pt x="68" y="51"/>
                  </a:cubicBezTo>
                  <a:cubicBezTo>
                    <a:pt x="68" y="53"/>
                    <a:pt x="66" y="51"/>
                    <a:pt x="66" y="50"/>
                  </a:cubicBezTo>
                  <a:cubicBezTo>
                    <a:pt x="66" y="48"/>
                    <a:pt x="62" y="45"/>
                    <a:pt x="59" y="44"/>
                  </a:cubicBezTo>
                  <a:cubicBezTo>
                    <a:pt x="57" y="43"/>
                    <a:pt x="50" y="43"/>
                    <a:pt x="50" y="41"/>
                  </a:cubicBezTo>
                  <a:cubicBezTo>
                    <a:pt x="50" y="40"/>
                    <a:pt x="45" y="39"/>
                    <a:pt x="44" y="41"/>
                  </a:cubicBezTo>
                  <a:cubicBezTo>
                    <a:pt x="43" y="44"/>
                    <a:pt x="42" y="42"/>
                    <a:pt x="40" y="41"/>
                  </a:cubicBezTo>
                  <a:cubicBezTo>
                    <a:pt x="39" y="40"/>
                    <a:pt x="35" y="42"/>
                    <a:pt x="34" y="43"/>
                  </a:cubicBezTo>
                  <a:cubicBezTo>
                    <a:pt x="33" y="44"/>
                    <a:pt x="28" y="47"/>
                    <a:pt x="25" y="47"/>
                  </a:cubicBezTo>
                  <a:cubicBezTo>
                    <a:pt x="23" y="47"/>
                    <a:pt x="24" y="50"/>
                    <a:pt x="21" y="51"/>
                  </a:cubicBezTo>
                  <a:cubicBezTo>
                    <a:pt x="18" y="51"/>
                    <a:pt x="19" y="54"/>
                    <a:pt x="19" y="55"/>
                  </a:cubicBezTo>
                  <a:cubicBezTo>
                    <a:pt x="19" y="56"/>
                    <a:pt x="21" y="59"/>
                    <a:pt x="18" y="60"/>
                  </a:cubicBezTo>
                  <a:cubicBezTo>
                    <a:pt x="16" y="61"/>
                    <a:pt x="14" y="56"/>
                    <a:pt x="12" y="55"/>
                  </a:cubicBezTo>
                  <a:cubicBezTo>
                    <a:pt x="9" y="53"/>
                    <a:pt x="7" y="55"/>
                    <a:pt x="7" y="58"/>
                  </a:cubicBezTo>
                  <a:cubicBezTo>
                    <a:pt x="7" y="60"/>
                    <a:pt x="4" y="60"/>
                    <a:pt x="3" y="63"/>
                  </a:cubicBezTo>
                  <a:cubicBezTo>
                    <a:pt x="2" y="65"/>
                    <a:pt x="6" y="65"/>
                    <a:pt x="6" y="66"/>
                  </a:cubicBezTo>
                  <a:cubicBezTo>
                    <a:pt x="6" y="68"/>
                    <a:pt x="3" y="69"/>
                    <a:pt x="3" y="69"/>
                  </a:cubicBezTo>
                  <a:cubicBezTo>
                    <a:pt x="2" y="69"/>
                    <a:pt x="0" y="73"/>
                    <a:pt x="1" y="74"/>
                  </a:cubicBezTo>
                  <a:cubicBezTo>
                    <a:pt x="2" y="75"/>
                    <a:pt x="6" y="75"/>
                    <a:pt x="6" y="77"/>
                  </a:cubicBezTo>
                  <a:cubicBezTo>
                    <a:pt x="5" y="80"/>
                    <a:pt x="5" y="82"/>
                    <a:pt x="7" y="81"/>
                  </a:cubicBezTo>
                  <a:cubicBezTo>
                    <a:pt x="9" y="81"/>
                    <a:pt x="11" y="81"/>
                    <a:pt x="13" y="81"/>
                  </a:cubicBezTo>
                  <a:cubicBezTo>
                    <a:pt x="14" y="81"/>
                    <a:pt x="15" y="84"/>
                    <a:pt x="18" y="87"/>
                  </a:cubicBezTo>
                  <a:cubicBezTo>
                    <a:pt x="20" y="90"/>
                    <a:pt x="21" y="91"/>
                    <a:pt x="19" y="92"/>
                  </a:cubicBezTo>
                  <a:cubicBezTo>
                    <a:pt x="16" y="92"/>
                    <a:pt x="17" y="94"/>
                    <a:pt x="20" y="95"/>
                  </a:cubicBezTo>
                  <a:cubicBezTo>
                    <a:pt x="21" y="96"/>
                    <a:pt x="22" y="96"/>
                    <a:pt x="23" y="97"/>
                  </a:cubicBezTo>
                  <a:cubicBezTo>
                    <a:pt x="24" y="97"/>
                    <a:pt x="24" y="96"/>
                    <a:pt x="25" y="96"/>
                  </a:cubicBezTo>
                  <a:cubicBezTo>
                    <a:pt x="29" y="92"/>
                    <a:pt x="36" y="89"/>
                    <a:pt x="41" y="90"/>
                  </a:cubicBezTo>
                  <a:cubicBezTo>
                    <a:pt x="47" y="92"/>
                    <a:pt x="51" y="89"/>
                    <a:pt x="54" y="93"/>
                  </a:cubicBezTo>
                  <a:cubicBezTo>
                    <a:pt x="56" y="96"/>
                    <a:pt x="54" y="102"/>
                    <a:pt x="55" y="105"/>
                  </a:cubicBezTo>
                  <a:cubicBezTo>
                    <a:pt x="56" y="107"/>
                    <a:pt x="50" y="107"/>
                    <a:pt x="47" y="107"/>
                  </a:cubicBezTo>
                  <a:cubicBezTo>
                    <a:pt x="43" y="106"/>
                    <a:pt x="36" y="108"/>
                    <a:pt x="37" y="110"/>
                  </a:cubicBezTo>
                  <a:cubicBezTo>
                    <a:pt x="38" y="112"/>
                    <a:pt x="40" y="117"/>
                    <a:pt x="36" y="115"/>
                  </a:cubicBezTo>
                  <a:cubicBezTo>
                    <a:pt x="31" y="112"/>
                    <a:pt x="29" y="117"/>
                    <a:pt x="32" y="117"/>
                  </a:cubicBezTo>
                  <a:cubicBezTo>
                    <a:pt x="34" y="117"/>
                    <a:pt x="38" y="121"/>
                    <a:pt x="38" y="123"/>
                  </a:cubicBezTo>
                  <a:cubicBezTo>
                    <a:pt x="38" y="125"/>
                    <a:pt x="38" y="130"/>
                    <a:pt x="40" y="129"/>
                  </a:cubicBezTo>
                  <a:cubicBezTo>
                    <a:pt x="43" y="128"/>
                    <a:pt x="43" y="132"/>
                    <a:pt x="46" y="132"/>
                  </a:cubicBezTo>
                  <a:cubicBezTo>
                    <a:pt x="50" y="132"/>
                    <a:pt x="53" y="133"/>
                    <a:pt x="50" y="136"/>
                  </a:cubicBezTo>
                  <a:cubicBezTo>
                    <a:pt x="47" y="139"/>
                    <a:pt x="52" y="148"/>
                    <a:pt x="53" y="146"/>
                  </a:cubicBezTo>
                  <a:cubicBezTo>
                    <a:pt x="53" y="145"/>
                    <a:pt x="53" y="142"/>
                    <a:pt x="54" y="141"/>
                  </a:cubicBezTo>
                  <a:cubicBezTo>
                    <a:pt x="52" y="136"/>
                    <a:pt x="60" y="136"/>
                    <a:pt x="62" y="136"/>
                  </a:cubicBezTo>
                  <a:cubicBezTo>
                    <a:pt x="64" y="136"/>
                    <a:pt x="69" y="140"/>
                    <a:pt x="72" y="144"/>
                  </a:cubicBezTo>
                  <a:cubicBezTo>
                    <a:pt x="75" y="148"/>
                    <a:pt x="77" y="145"/>
                    <a:pt x="77" y="145"/>
                  </a:cubicBezTo>
                  <a:cubicBezTo>
                    <a:pt x="78" y="109"/>
                    <a:pt x="78" y="109"/>
                    <a:pt x="78" y="109"/>
                  </a:cubicBezTo>
                  <a:cubicBezTo>
                    <a:pt x="99" y="104"/>
                    <a:pt x="99" y="104"/>
                    <a:pt x="99" y="104"/>
                  </a:cubicBezTo>
                  <a:cubicBezTo>
                    <a:pt x="99" y="104"/>
                    <a:pt x="99" y="103"/>
                    <a:pt x="99" y="103"/>
                  </a:cubicBezTo>
                  <a:cubicBezTo>
                    <a:pt x="102" y="99"/>
                    <a:pt x="106" y="102"/>
                    <a:pt x="107" y="103"/>
                  </a:cubicBezTo>
                  <a:cubicBezTo>
                    <a:pt x="108" y="104"/>
                    <a:pt x="107" y="99"/>
                    <a:pt x="110" y="99"/>
                  </a:cubicBezTo>
                  <a:cubicBezTo>
                    <a:pt x="113" y="99"/>
                    <a:pt x="110" y="104"/>
                    <a:pt x="112" y="104"/>
                  </a:cubicBezTo>
                  <a:cubicBezTo>
                    <a:pt x="114" y="104"/>
                    <a:pt x="118" y="110"/>
                    <a:pt x="116" y="114"/>
                  </a:cubicBezTo>
                  <a:cubicBezTo>
                    <a:pt x="119" y="117"/>
                    <a:pt x="125" y="123"/>
                    <a:pt x="126" y="125"/>
                  </a:cubicBezTo>
                  <a:cubicBezTo>
                    <a:pt x="126" y="127"/>
                    <a:pt x="135" y="123"/>
                    <a:pt x="136" y="124"/>
                  </a:cubicBezTo>
                  <a:cubicBezTo>
                    <a:pt x="138" y="125"/>
                    <a:pt x="150" y="125"/>
                    <a:pt x="152" y="125"/>
                  </a:cubicBezTo>
                  <a:cubicBezTo>
                    <a:pt x="155" y="125"/>
                    <a:pt x="156" y="129"/>
                    <a:pt x="159" y="129"/>
                  </a:cubicBezTo>
                  <a:cubicBezTo>
                    <a:pt x="161" y="130"/>
                    <a:pt x="160" y="134"/>
                    <a:pt x="161" y="137"/>
                  </a:cubicBezTo>
                  <a:cubicBezTo>
                    <a:pt x="161" y="140"/>
                    <a:pt x="165" y="143"/>
                    <a:pt x="165" y="145"/>
                  </a:cubicBezTo>
                  <a:cubicBezTo>
                    <a:pt x="165" y="148"/>
                    <a:pt x="170" y="147"/>
                    <a:pt x="172" y="147"/>
                  </a:cubicBezTo>
                  <a:cubicBezTo>
                    <a:pt x="175" y="148"/>
                    <a:pt x="178" y="149"/>
                    <a:pt x="179" y="151"/>
                  </a:cubicBezTo>
                  <a:cubicBezTo>
                    <a:pt x="179" y="154"/>
                    <a:pt x="182" y="152"/>
                    <a:pt x="183" y="150"/>
                  </a:cubicBezTo>
                  <a:cubicBezTo>
                    <a:pt x="183" y="148"/>
                    <a:pt x="186" y="146"/>
                    <a:pt x="191" y="144"/>
                  </a:cubicBezTo>
                  <a:cubicBezTo>
                    <a:pt x="193" y="143"/>
                    <a:pt x="194" y="143"/>
                    <a:pt x="195" y="143"/>
                  </a:cubicBezTo>
                  <a:cubicBezTo>
                    <a:pt x="196" y="141"/>
                    <a:pt x="197" y="139"/>
                    <a:pt x="198" y="139"/>
                  </a:cubicBezTo>
                  <a:cubicBezTo>
                    <a:pt x="200" y="138"/>
                    <a:pt x="203" y="136"/>
                    <a:pt x="203" y="133"/>
                  </a:cubicBezTo>
                  <a:cubicBezTo>
                    <a:pt x="203" y="131"/>
                    <a:pt x="210" y="131"/>
                    <a:pt x="214" y="133"/>
                  </a:cubicBezTo>
                  <a:cubicBezTo>
                    <a:pt x="218" y="135"/>
                    <a:pt x="221" y="135"/>
                    <a:pt x="221" y="132"/>
                  </a:cubicBezTo>
                  <a:cubicBezTo>
                    <a:pt x="221" y="129"/>
                    <a:pt x="227" y="128"/>
                    <a:pt x="229" y="129"/>
                  </a:cubicBezTo>
                  <a:cubicBezTo>
                    <a:pt x="231" y="130"/>
                    <a:pt x="237" y="133"/>
                    <a:pt x="240" y="132"/>
                  </a:cubicBezTo>
                  <a:cubicBezTo>
                    <a:pt x="243" y="131"/>
                    <a:pt x="257" y="132"/>
                    <a:pt x="261" y="133"/>
                  </a:cubicBezTo>
                  <a:cubicBezTo>
                    <a:pt x="264" y="134"/>
                    <a:pt x="265" y="131"/>
                    <a:pt x="268" y="135"/>
                  </a:cubicBezTo>
                  <a:cubicBezTo>
                    <a:pt x="271" y="138"/>
                    <a:pt x="272" y="135"/>
                    <a:pt x="275" y="138"/>
                  </a:cubicBezTo>
                  <a:cubicBezTo>
                    <a:pt x="275" y="137"/>
                    <a:pt x="275" y="136"/>
                    <a:pt x="275" y="134"/>
                  </a:cubicBezTo>
                  <a:cubicBezTo>
                    <a:pt x="275" y="132"/>
                    <a:pt x="278" y="130"/>
                    <a:pt x="279" y="128"/>
                  </a:cubicBezTo>
                  <a:cubicBezTo>
                    <a:pt x="280" y="127"/>
                    <a:pt x="276" y="121"/>
                    <a:pt x="276" y="119"/>
                  </a:cubicBezTo>
                  <a:cubicBezTo>
                    <a:pt x="276" y="118"/>
                    <a:pt x="276" y="113"/>
                    <a:pt x="274" y="112"/>
                  </a:cubicBezTo>
                  <a:cubicBezTo>
                    <a:pt x="272" y="112"/>
                    <a:pt x="277" y="109"/>
                    <a:pt x="279" y="109"/>
                  </a:cubicBezTo>
                  <a:cubicBezTo>
                    <a:pt x="281" y="109"/>
                    <a:pt x="285" y="107"/>
                    <a:pt x="286" y="108"/>
                  </a:cubicBezTo>
                  <a:cubicBezTo>
                    <a:pt x="287" y="109"/>
                    <a:pt x="290" y="109"/>
                    <a:pt x="292" y="109"/>
                  </a:cubicBezTo>
                  <a:cubicBezTo>
                    <a:pt x="294" y="109"/>
                    <a:pt x="293" y="107"/>
                    <a:pt x="292" y="106"/>
                  </a:cubicBezTo>
                  <a:cubicBezTo>
                    <a:pt x="291" y="104"/>
                    <a:pt x="296" y="94"/>
                    <a:pt x="297" y="90"/>
                  </a:cubicBezTo>
                  <a:cubicBezTo>
                    <a:pt x="298" y="86"/>
                    <a:pt x="300" y="90"/>
                    <a:pt x="302" y="90"/>
                  </a:cubicBezTo>
                  <a:cubicBezTo>
                    <a:pt x="305" y="90"/>
                    <a:pt x="308" y="90"/>
                    <a:pt x="310" y="91"/>
                  </a:cubicBezTo>
                  <a:cubicBezTo>
                    <a:pt x="311" y="92"/>
                    <a:pt x="316" y="90"/>
                    <a:pt x="317" y="88"/>
                  </a:cubicBezTo>
                  <a:cubicBezTo>
                    <a:pt x="319" y="86"/>
                    <a:pt x="316" y="86"/>
                    <a:pt x="316" y="81"/>
                  </a:cubicBezTo>
                  <a:cubicBezTo>
                    <a:pt x="316" y="77"/>
                    <a:pt x="319" y="75"/>
                    <a:pt x="322" y="75"/>
                  </a:cubicBezTo>
                  <a:cubicBezTo>
                    <a:pt x="324" y="75"/>
                    <a:pt x="325" y="73"/>
                    <a:pt x="325" y="71"/>
                  </a:cubicBezTo>
                  <a:cubicBezTo>
                    <a:pt x="325" y="69"/>
                    <a:pt x="327" y="68"/>
                    <a:pt x="328" y="66"/>
                  </a:cubicBezTo>
                  <a:cubicBezTo>
                    <a:pt x="327" y="65"/>
                    <a:pt x="326" y="64"/>
                    <a:pt x="326" y="63"/>
                  </a:cubicBezTo>
                  <a:close/>
                  <a:moveTo>
                    <a:pt x="123" y="98"/>
                  </a:moveTo>
                  <a:cubicBezTo>
                    <a:pt x="122" y="99"/>
                    <a:pt x="112" y="96"/>
                    <a:pt x="111" y="95"/>
                  </a:cubicBezTo>
                  <a:cubicBezTo>
                    <a:pt x="111" y="93"/>
                    <a:pt x="125" y="95"/>
                    <a:pt x="123" y="98"/>
                  </a:cubicBezTo>
                  <a:close/>
                  <a:moveTo>
                    <a:pt x="258" y="97"/>
                  </a:moveTo>
                  <a:cubicBezTo>
                    <a:pt x="251" y="97"/>
                    <a:pt x="236" y="93"/>
                    <a:pt x="230" y="100"/>
                  </a:cubicBezTo>
                  <a:cubicBezTo>
                    <a:pt x="224" y="106"/>
                    <a:pt x="229" y="110"/>
                    <a:pt x="226" y="110"/>
                  </a:cubicBezTo>
                  <a:cubicBezTo>
                    <a:pt x="223" y="111"/>
                    <a:pt x="222" y="100"/>
                    <a:pt x="225" y="97"/>
                  </a:cubicBezTo>
                  <a:cubicBezTo>
                    <a:pt x="228" y="94"/>
                    <a:pt x="239" y="92"/>
                    <a:pt x="246" y="94"/>
                  </a:cubicBezTo>
                  <a:cubicBezTo>
                    <a:pt x="252" y="96"/>
                    <a:pt x="264" y="92"/>
                    <a:pt x="266" y="93"/>
                  </a:cubicBezTo>
                  <a:cubicBezTo>
                    <a:pt x="268" y="93"/>
                    <a:pt x="264" y="97"/>
                    <a:pt x="258" y="97"/>
                  </a:cubicBezTo>
                  <a:close/>
                </a:path>
              </a:pathLst>
            </a:custGeom>
            <a:solidFill>
              <a:srgbClr val="D8D8D8"/>
            </a:solidFill>
            <a:ln>
              <a:noFill/>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1" name="Google Shape;401;p25"/>
            <p:cNvSpPr/>
            <p:nvPr/>
          </p:nvSpPr>
          <p:spPr>
            <a:xfrm>
              <a:off x="4762500" y="698500"/>
              <a:ext cx="3832223" cy="1468438"/>
            </a:xfrm>
            <a:custGeom>
              <a:avLst/>
              <a:gdLst/>
              <a:ahLst/>
              <a:cxnLst/>
              <a:rect l="l" t="t" r="r" b="b"/>
              <a:pathLst>
                <a:path w="1374" h="527" extrusionOk="0">
                  <a:moveTo>
                    <a:pt x="21" y="381"/>
                  </a:moveTo>
                  <a:cubicBezTo>
                    <a:pt x="20" y="381"/>
                    <a:pt x="17" y="380"/>
                    <a:pt x="16" y="379"/>
                  </a:cubicBezTo>
                  <a:cubicBezTo>
                    <a:pt x="15" y="378"/>
                    <a:pt x="13" y="378"/>
                    <a:pt x="11" y="378"/>
                  </a:cubicBezTo>
                  <a:cubicBezTo>
                    <a:pt x="12" y="379"/>
                    <a:pt x="12" y="379"/>
                    <a:pt x="12" y="380"/>
                  </a:cubicBezTo>
                  <a:cubicBezTo>
                    <a:pt x="13" y="382"/>
                    <a:pt x="8" y="382"/>
                    <a:pt x="10" y="384"/>
                  </a:cubicBezTo>
                  <a:cubicBezTo>
                    <a:pt x="11" y="386"/>
                    <a:pt x="6" y="386"/>
                    <a:pt x="6" y="384"/>
                  </a:cubicBezTo>
                  <a:cubicBezTo>
                    <a:pt x="6" y="382"/>
                    <a:pt x="0" y="383"/>
                    <a:pt x="0" y="384"/>
                  </a:cubicBezTo>
                  <a:cubicBezTo>
                    <a:pt x="1" y="385"/>
                    <a:pt x="0" y="386"/>
                    <a:pt x="0" y="386"/>
                  </a:cubicBezTo>
                  <a:cubicBezTo>
                    <a:pt x="2" y="387"/>
                    <a:pt x="3" y="388"/>
                    <a:pt x="4" y="388"/>
                  </a:cubicBezTo>
                  <a:cubicBezTo>
                    <a:pt x="5" y="388"/>
                    <a:pt x="19" y="390"/>
                    <a:pt x="25" y="389"/>
                  </a:cubicBezTo>
                  <a:cubicBezTo>
                    <a:pt x="25" y="388"/>
                    <a:pt x="25" y="385"/>
                    <a:pt x="25" y="383"/>
                  </a:cubicBezTo>
                  <a:cubicBezTo>
                    <a:pt x="25" y="382"/>
                    <a:pt x="22" y="380"/>
                    <a:pt x="21" y="381"/>
                  </a:cubicBezTo>
                  <a:close/>
                  <a:moveTo>
                    <a:pt x="365" y="14"/>
                  </a:moveTo>
                  <a:cubicBezTo>
                    <a:pt x="374" y="13"/>
                    <a:pt x="374" y="8"/>
                    <a:pt x="369" y="8"/>
                  </a:cubicBezTo>
                  <a:cubicBezTo>
                    <a:pt x="364" y="7"/>
                    <a:pt x="363" y="10"/>
                    <a:pt x="361" y="10"/>
                  </a:cubicBezTo>
                  <a:cubicBezTo>
                    <a:pt x="359" y="10"/>
                    <a:pt x="350" y="12"/>
                    <a:pt x="352" y="14"/>
                  </a:cubicBezTo>
                  <a:cubicBezTo>
                    <a:pt x="354" y="16"/>
                    <a:pt x="360" y="15"/>
                    <a:pt x="365" y="14"/>
                  </a:cubicBezTo>
                  <a:close/>
                  <a:moveTo>
                    <a:pt x="411" y="147"/>
                  </a:moveTo>
                  <a:cubicBezTo>
                    <a:pt x="414" y="147"/>
                    <a:pt x="422" y="145"/>
                    <a:pt x="423" y="144"/>
                  </a:cubicBezTo>
                  <a:cubicBezTo>
                    <a:pt x="424" y="142"/>
                    <a:pt x="420" y="140"/>
                    <a:pt x="414" y="140"/>
                  </a:cubicBezTo>
                  <a:cubicBezTo>
                    <a:pt x="409" y="140"/>
                    <a:pt x="408" y="146"/>
                    <a:pt x="411" y="147"/>
                  </a:cubicBezTo>
                  <a:close/>
                  <a:moveTo>
                    <a:pt x="586" y="25"/>
                  </a:moveTo>
                  <a:cubicBezTo>
                    <a:pt x="591" y="27"/>
                    <a:pt x="589" y="28"/>
                    <a:pt x="585" y="28"/>
                  </a:cubicBezTo>
                  <a:cubicBezTo>
                    <a:pt x="580" y="28"/>
                    <a:pt x="576" y="30"/>
                    <a:pt x="579" y="31"/>
                  </a:cubicBezTo>
                  <a:cubicBezTo>
                    <a:pt x="581" y="32"/>
                    <a:pt x="581" y="35"/>
                    <a:pt x="586" y="36"/>
                  </a:cubicBezTo>
                  <a:cubicBezTo>
                    <a:pt x="591" y="37"/>
                    <a:pt x="596" y="33"/>
                    <a:pt x="596" y="30"/>
                  </a:cubicBezTo>
                  <a:cubicBezTo>
                    <a:pt x="595" y="27"/>
                    <a:pt x="613" y="25"/>
                    <a:pt x="618" y="23"/>
                  </a:cubicBezTo>
                  <a:cubicBezTo>
                    <a:pt x="622" y="22"/>
                    <a:pt x="615" y="17"/>
                    <a:pt x="620" y="17"/>
                  </a:cubicBezTo>
                  <a:cubicBezTo>
                    <a:pt x="625" y="16"/>
                    <a:pt x="623" y="14"/>
                    <a:pt x="616" y="13"/>
                  </a:cubicBezTo>
                  <a:cubicBezTo>
                    <a:pt x="610" y="12"/>
                    <a:pt x="613" y="7"/>
                    <a:pt x="611" y="5"/>
                  </a:cubicBezTo>
                  <a:cubicBezTo>
                    <a:pt x="608" y="3"/>
                    <a:pt x="607" y="7"/>
                    <a:pt x="599" y="9"/>
                  </a:cubicBezTo>
                  <a:cubicBezTo>
                    <a:pt x="591" y="10"/>
                    <a:pt x="586" y="13"/>
                    <a:pt x="590" y="14"/>
                  </a:cubicBezTo>
                  <a:cubicBezTo>
                    <a:pt x="593" y="16"/>
                    <a:pt x="590" y="20"/>
                    <a:pt x="586" y="20"/>
                  </a:cubicBezTo>
                  <a:cubicBezTo>
                    <a:pt x="583" y="19"/>
                    <a:pt x="582" y="23"/>
                    <a:pt x="586" y="25"/>
                  </a:cubicBezTo>
                  <a:close/>
                  <a:moveTo>
                    <a:pt x="599" y="32"/>
                  </a:moveTo>
                  <a:cubicBezTo>
                    <a:pt x="599" y="34"/>
                    <a:pt x="591" y="37"/>
                    <a:pt x="594" y="39"/>
                  </a:cubicBezTo>
                  <a:cubicBezTo>
                    <a:pt x="596" y="41"/>
                    <a:pt x="597" y="40"/>
                    <a:pt x="600" y="41"/>
                  </a:cubicBezTo>
                  <a:cubicBezTo>
                    <a:pt x="602" y="41"/>
                    <a:pt x="603" y="47"/>
                    <a:pt x="607" y="46"/>
                  </a:cubicBezTo>
                  <a:cubicBezTo>
                    <a:pt x="612" y="45"/>
                    <a:pt x="623" y="51"/>
                    <a:pt x="630" y="51"/>
                  </a:cubicBezTo>
                  <a:cubicBezTo>
                    <a:pt x="637" y="51"/>
                    <a:pt x="638" y="45"/>
                    <a:pt x="636" y="45"/>
                  </a:cubicBezTo>
                  <a:cubicBezTo>
                    <a:pt x="634" y="45"/>
                    <a:pt x="635" y="41"/>
                    <a:pt x="639" y="36"/>
                  </a:cubicBezTo>
                  <a:cubicBezTo>
                    <a:pt x="643" y="30"/>
                    <a:pt x="627" y="26"/>
                    <a:pt x="627" y="31"/>
                  </a:cubicBezTo>
                  <a:cubicBezTo>
                    <a:pt x="627" y="35"/>
                    <a:pt x="623" y="30"/>
                    <a:pt x="621" y="27"/>
                  </a:cubicBezTo>
                  <a:cubicBezTo>
                    <a:pt x="620" y="24"/>
                    <a:pt x="599" y="29"/>
                    <a:pt x="599" y="32"/>
                  </a:cubicBezTo>
                  <a:close/>
                  <a:moveTo>
                    <a:pt x="480" y="150"/>
                  </a:moveTo>
                  <a:cubicBezTo>
                    <a:pt x="484" y="152"/>
                    <a:pt x="487" y="151"/>
                    <a:pt x="486" y="148"/>
                  </a:cubicBezTo>
                  <a:cubicBezTo>
                    <a:pt x="486" y="144"/>
                    <a:pt x="477" y="149"/>
                    <a:pt x="480" y="150"/>
                  </a:cubicBezTo>
                  <a:close/>
                  <a:moveTo>
                    <a:pt x="580" y="8"/>
                  </a:moveTo>
                  <a:cubicBezTo>
                    <a:pt x="581" y="5"/>
                    <a:pt x="565" y="6"/>
                    <a:pt x="570" y="10"/>
                  </a:cubicBezTo>
                  <a:cubicBezTo>
                    <a:pt x="571" y="11"/>
                    <a:pt x="579" y="12"/>
                    <a:pt x="580" y="8"/>
                  </a:cubicBezTo>
                  <a:close/>
                  <a:moveTo>
                    <a:pt x="1280" y="181"/>
                  </a:moveTo>
                  <a:cubicBezTo>
                    <a:pt x="1285" y="183"/>
                    <a:pt x="1288" y="178"/>
                    <a:pt x="1292" y="180"/>
                  </a:cubicBezTo>
                  <a:cubicBezTo>
                    <a:pt x="1295" y="183"/>
                    <a:pt x="1305" y="179"/>
                    <a:pt x="1308" y="179"/>
                  </a:cubicBezTo>
                  <a:cubicBezTo>
                    <a:pt x="1312" y="178"/>
                    <a:pt x="1310" y="173"/>
                    <a:pt x="1300" y="172"/>
                  </a:cubicBezTo>
                  <a:cubicBezTo>
                    <a:pt x="1289" y="170"/>
                    <a:pt x="1275" y="178"/>
                    <a:pt x="1280" y="181"/>
                  </a:cubicBezTo>
                  <a:close/>
                  <a:moveTo>
                    <a:pt x="636" y="65"/>
                  </a:moveTo>
                  <a:cubicBezTo>
                    <a:pt x="639" y="67"/>
                    <a:pt x="650" y="63"/>
                    <a:pt x="657" y="63"/>
                  </a:cubicBezTo>
                  <a:cubicBezTo>
                    <a:pt x="664" y="63"/>
                    <a:pt x="684" y="58"/>
                    <a:pt x="685" y="54"/>
                  </a:cubicBezTo>
                  <a:cubicBezTo>
                    <a:pt x="686" y="50"/>
                    <a:pt x="678" y="50"/>
                    <a:pt x="674" y="47"/>
                  </a:cubicBezTo>
                  <a:cubicBezTo>
                    <a:pt x="671" y="44"/>
                    <a:pt x="664" y="47"/>
                    <a:pt x="663" y="49"/>
                  </a:cubicBezTo>
                  <a:cubicBezTo>
                    <a:pt x="661" y="52"/>
                    <a:pt x="659" y="50"/>
                    <a:pt x="664" y="45"/>
                  </a:cubicBezTo>
                  <a:cubicBezTo>
                    <a:pt x="668" y="41"/>
                    <a:pt x="659" y="37"/>
                    <a:pt x="659" y="40"/>
                  </a:cubicBezTo>
                  <a:cubicBezTo>
                    <a:pt x="659" y="43"/>
                    <a:pt x="650" y="40"/>
                    <a:pt x="650" y="43"/>
                  </a:cubicBezTo>
                  <a:cubicBezTo>
                    <a:pt x="650" y="46"/>
                    <a:pt x="647" y="47"/>
                    <a:pt x="648" y="49"/>
                  </a:cubicBezTo>
                  <a:cubicBezTo>
                    <a:pt x="648" y="52"/>
                    <a:pt x="642" y="48"/>
                    <a:pt x="642" y="54"/>
                  </a:cubicBezTo>
                  <a:cubicBezTo>
                    <a:pt x="641" y="60"/>
                    <a:pt x="632" y="63"/>
                    <a:pt x="636" y="65"/>
                  </a:cubicBezTo>
                  <a:close/>
                  <a:moveTo>
                    <a:pt x="943" y="114"/>
                  </a:moveTo>
                  <a:cubicBezTo>
                    <a:pt x="946" y="116"/>
                    <a:pt x="947" y="118"/>
                    <a:pt x="949" y="120"/>
                  </a:cubicBezTo>
                  <a:cubicBezTo>
                    <a:pt x="951" y="121"/>
                    <a:pt x="958" y="119"/>
                    <a:pt x="961" y="118"/>
                  </a:cubicBezTo>
                  <a:cubicBezTo>
                    <a:pt x="964" y="117"/>
                    <a:pt x="964" y="122"/>
                    <a:pt x="969" y="119"/>
                  </a:cubicBezTo>
                  <a:cubicBezTo>
                    <a:pt x="973" y="116"/>
                    <a:pt x="978" y="118"/>
                    <a:pt x="983" y="118"/>
                  </a:cubicBezTo>
                  <a:cubicBezTo>
                    <a:pt x="988" y="118"/>
                    <a:pt x="982" y="111"/>
                    <a:pt x="982" y="108"/>
                  </a:cubicBezTo>
                  <a:cubicBezTo>
                    <a:pt x="982" y="106"/>
                    <a:pt x="988" y="107"/>
                    <a:pt x="986" y="110"/>
                  </a:cubicBezTo>
                  <a:cubicBezTo>
                    <a:pt x="985" y="112"/>
                    <a:pt x="989" y="118"/>
                    <a:pt x="997" y="117"/>
                  </a:cubicBezTo>
                  <a:cubicBezTo>
                    <a:pt x="1005" y="117"/>
                    <a:pt x="999" y="112"/>
                    <a:pt x="1003" y="110"/>
                  </a:cubicBezTo>
                  <a:cubicBezTo>
                    <a:pt x="1006" y="109"/>
                    <a:pt x="1006" y="107"/>
                    <a:pt x="1000" y="103"/>
                  </a:cubicBezTo>
                  <a:cubicBezTo>
                    <a:pt x="995" y="100"/>
                    <a:pt x="988" y="102"/>
                    <a:pt x="983" y="100"/>
                  </a:cubicBezTo>
                  <a:cubicBezTo>
                    <a:pt x="978" y="98"/>
                    <a:pt x="972" y="98"/>
                    <a:pt x="972" y="103"/>
                  </a:cubicBezTo>
                  <a:cubicBezTo>
                    <a:pt x="971" y="108"/>
                    <a:pt x="961" y="97"/>
                    <a:pt x="956" y="96"/>
                  </a:cubicBezTo>
                  <a:cubicBezTo>
                    <a:pt x="951" y="94"/>
                    <a:pt x="935" y="110"/>
                    <a:pt x="943" y="114"/>
                  </a:cubicBezTo>
                  <a:close/>
                  <a:moveTo>
                    <a:pt x="992" y="145"/>
                  </a:moveTo>
                  <a:cubicBezTo>
                    <a:pt x="997" y="144"/>
                    <a:pt x="989" y="136"/>
                    <a:pt x="982" y="135"/>
                  </a:cubicBezTo>
                  <a:cubicBezTo>
                    <a:pt x="975" y="134"/>
                    <a:pt x="968" y="140"/>
                    <a:pt x="969" y="141"/>
                  </a:cubicBezTo>
                  <a:cubicBezTo>
                    <a:pt x="971" y="144"/>
                    <a:pt x="988" y="146"/>
                    <a:pt x="992" y="145"/>
                  </a:cubicBezTo>
                  <a:close/>
                  <a:moveTo>
                    <a:pt x="973" y="129"/>
                  </a:moveTo>
                  <a:cubicBezTo>
                    <a:pt x="973" y="125"/>
                    <a:pt x="960" y="130"/>
                    <a:pt x="966" y="132"/>
                  </a:cubicBezTo>
                  <a:cubicBezTo>
                    <a:pt x="969" y="133"/>
                    <a:pt x="973" y="133"/>
                    <a:pt x="973" y="129"/>
                  </a:cubicBezTo>
                  <a:close/>
                  <a:moveTo>
                    <a:pt x="1015" y="114"/>
                  </a:moveTo>
                  <a:cubicBezTo>
                    <a:pt x="1020" y="115"/>
                    <a:pt x="1023" y="120"/>
                    <a:pt x="1034" y="121"/>
                  </a:cubicBezTo>
                  <a:cubicBezTo>
                    <a:pt x="1045" y="121"/>
                    <a:pt x="1053" y="119"/>
                    <a:pt x="1054" y="117"/>
                  </a:cubicBezTo>
                  <a:cubicBezTo>
                    <a:pt x="1054" y="115"/>
                    <a:pt x="1044" y="111"/>
                    <a:pt x="1040" y="113"/>
                  </a:cubicBezTo>
                  <a:cubicBezTo>
                    <a:pt x="1037" y="115"/>
                    <a:pt x="1035" y="110"/>
                    <a:pt x="1031" y="111"/>
                  </a:cubicBezTo>
                  <a:cubicBezTo>
                    <a:pt x="1027" y="112"/>
                    <a:pt x="1022" y="112"/>
                    <a:pt x="1020" y="109"/>
                  </a:cubicBezTo>
                  <a:cubicBezTo>
                    <a:pt x="1018" y="105"/>
                    <a:pt x="1012" y="114"/>
                    <a:pt x="1015" y="114"/>
                  </a:cubicBezTo>
                  <a:close/>
                  <a:moveTo>
                    <a:pt x="220" y="18"/>
                  </a:moveTo>
                  <a:cubicBezTo>
                    <a:pt x="226" y="13"/>
                    <a:pt x="233" y="17"/>
                    <a:pt x="234" y="15"/>
                  </a:cubicBezTo>
                  <a:cubicBezTo>
                    <a:pt x="235" y="13"/>
                    <a:pt x="224" y="12"/>
                    <a:pt x="220" y="14"/>
                  </a:cubicBezTo>
                  <a:cubicBezTo>
                    <a:pt x="216" y="16"/>
                    <a:pt x="206" y="14"/>
                    <a:pt x="207" y="17"/>
                  </a:cubicBezTo>
                  <a:cubicBezTo>
                    <a:pt x="208" y="19"/>
                    <a:pt x="215" y="23"/>
                    <a:pt x="220" y="18"/>
                  </a:cubicBezTo>
                  <a:close/>
                  <a:moveTo>
                    <a:pt x="990" y="419"/>
                  </a:moveTo>
                  <a:cubicBezTo>
                    <a:pt x="988" y="413"/>
                    <a:pt x="994" y="406"/>
                    <a:pt x="990" y="402"/>
                  </a:cubicBezTo>
                  <a:cubicBezTo>
                    <a:pt x="985" y="399"/>
                    <a:pt x="987" y="391"/>
                    <a:pt x="984" y="393"/>
                  </a:cubicBezTo>
                  <a:cubicBezTo>
                    <a:pt x="982" y="394"/>
                    <a:pt x="984" y="401"/>
                    <a:pt x="981" y="401"/>
                  </a:cubicBezTo>
                  <a:cubicBezTo>
                    <a:pt x="977" y="402"/>
                    <a:pt x="980" y="405"/>
                    <a:pt x="979" y="410"/>
                  </a:cubicBezTo>
                  <a:cubicBezTo>
                    <a:pt x="977" y="415"/>
                    <a:pt x="980" y="422"/>
                    <a:pt x="981" y="426"/>
                  </a:cubicBezTo>
                  <a:cubicBezTo>
                    <a:pt x="983" y="430"/>
                    <a:pt x="979" y="453"/>
                    <a:pt x="981" y="457"/>
                  </a:cubicBezTo>
                  <a:cubicBezTo>
                    <a:pt x="983" y="461"/>
                    <a:pt x="978" y="477"/>
                    <a:pt x="979" y="479"/>
                  </a:cubicBezTo>
                  <a:cubicBezTo>
                    <a:pt x="982" y="483"/>
                    <a:pt x="980" y="475"/>
                    <a:pt x="985" y="474"/>
                  </a:cubicBezTo>
                  <a:cubicBezTo>
                    <a:pt x="989" y="473"/>
                    <a:pt x="989" y="479"/>
                    <a:pt x="991" y="480"/>
                  </a:cubicBezTo>
                  <a:cubicBezTo>
                    <a:pt x="994" y="481"/>
                    <a:pt x="992" y="472"/>
                    <a:pt x="990" y="473"/>
                  </a:cubicBezTo>
                  <a:cubicBezTo>
                    <a:pt x="988" y="473"/>
                    <a:pt x="986" y="467"/>
                    <a:pt x="985" y="463"/>
                  </a:cubicBezTo>
                  <a:cubicBezTo>
                    <a:pt x="983" y="460"/>
                    <a:pt x="987" y="455"/>
                    <a:pt x="987" y="450"/>
                  </a:cubicBezTo>
                  <a:cubicBezTo>
                    <a:pt x="987" y="446"/>
                    <a:pt x="993" y="446"/>
                    <a:pt x="996" y="449"/>
                  </a:cubicBezTo>
                  <a:cubicBezTo>
                    <a:pt x="1000" y="453"/>
                    <a:pt x="1000" y="451"/>
                    <a:pt x="999" y="448"/>
                  </a:cubicBezTo>
                  <a:cubicBezTo>
                    <a:pt x="998" y="445"/>
                    <a:pt x="993" y="426"/>
                    <a:pt x="990" y="419"/>
                  </a:cubicBezTo>
                  <a:close/>
                  <a:moveTo>
                    <a:pt x="243" y="15"/>
                  </a:moveTo>
                  <a:cubicBezTo>
                    <a:pt x="246" y="18"/>
                    <a:pt x="233" y="17"/>
                    <a:pt x="232" y="19"/>
                  </a:cubicBezTo>
                  <a:cubicBezTo>
                    <a:pt x="230" y="22"/>
                    <a:pt x="223" y="21"/>
                    <a:pt x="224" y="24"/>
                  </a:cubicBezTo>
                  <a:cubicBezTo>
                    <a:pt x="226" y="27"/>
                    <a:pt x="237" y="27"/>
                    <a:pt x="237" y="24"/>
                  </a:cubicBezTo>
                  <a:cubicBezTo>
                    <a:pt x="237" y="22"/>
                    <a:pt x="244" y="24"/>
                    <a:pt x="244" y="22"/>
                  </a:cubicBezTo>
                  <a:cubicBezTo>
                    <a:pt x="244" y="20"/>
                    <a:pt x="247" y="18"/>
                    <a:pt x="253" y="17"/>
                  </a:cubicBezTo>
                  <a:cubicBezTo>
                    <a:pt x="260" y="17"/>
                    <a:pt x="260" y="14"/>
                    <a:pt x="254" y="11"/>
                  </a:cubicBezTo>
                  <a:cubicBezTo>
                    <a:pt x="248" y="8"/>
                    <a:pt x="239" y="13"/>
                    <a:pt x="243" y="15"/>
                  </a:cubicBezTo>
                  <a:close/>
                  <a:moveTo>
                    <a:pt x="232" y="208"/>
                  </a:moveTo>
                  <a:cubicBezTo>
                    <a:pt x="239" y="213"/>
                    <a:pt x="244" y="205"/>
                    <a:pt x="247" y="204"/>
                  </a:cubicBezTo>
                  <a:cubicBezTo>
                    <a:pt x="250" y="204"/>
                    <a:pt x="245" y="201"/>
                    <a:pt x="240" y="199"/>
                  </a:cubicBezTo>
                  <a:cubicBezTo>
                    <a:pt x="235" y="198"/>
                    <a:pt x="228" y="203"/>
                    <a:pt x="232" y="208"/>
                  </a:cubicBezTo>
                  <a:close/>
                  <a:moveTo>
                    <a:pt x="1372" y="248"/>
                  </a:moveTo>
                  <a:cubicBezTo>
                    <a:pt x="1369" y="247"/>
                    <a:pt x="1362" y="242"/>
                    <a:pt x="1360" y="240"/>
                  </a:cubicBezTo>
                  <a:cubicBezTo>
                    <a:pt x="1358" y="237"/>
                    <a:pt x="1349" y="236"/>
                    <a:pt x="1349" y="237"/>
                  </a:cubicBezTo>
                  <a:cubicBezTo>
                    <a:pt x="1349" y="238"/>
                    <a:pt x="1346" y="237"/>
                    <a:pt x="1345" y="235"/>
                  </a:cubicBezTo>
                  <a:cubicBezTo>
                    <a:pt x="1344" y="234"/>
                    <a:pt x="1335" y="233"/>
                    <a:pt x="1334" y="235"/>
                  </a:cubicBezTo>
                  <a:cubicBezTo>
                    <a:pt x="1334" y="237"/>
                    <a:pt x="1337" y="237"/>
                    <a:pt x="1338" y="239"/>
                  </a:cubicBezTo>
                  <a:cubicBezTo>
                    <a:pt x="1340" y="241"/>
                    <a:pt x="1336" y="242"/>
                    <a:pt x="1337" y="244"/>
                  </a:cubicBezTo>
                  <a:cubicBezTo>
                    <a:pt x="1338" y="246"/>
                    <a:pt x="1333" y="243"/>
                    <a:pt x="1332" y="242"/>
                  </a:cubicBezTo>
                  <a:cubicBezTo>
                    <a:pt x="1330" y="240"/>
                    <a:pt x="1331" y="236"/>
                    <a:pt x="1331" y="233"/>
                  </a:cubicBezTo>
                  <a:cubicBezTo>
                    <a:pt x="1332" y="231"/>
                    <a:pt x="1329" y="231"/>
                    <a:pt x="1328" y="229"/>
                  </a:cubicBezTo>
                  <a:cubicBezTo>
                    <a:pt x="1328" y="227"/>
                    <a:pt x="1317" y="222"/>
                    <a:pt x="1313" y="220"/>
                  </a:cubicBezTo>
                  <a:cubicBezTo>
                    <a:pt x="1308" y="218"/>
                    <a:pt x="1302" y="216"/>
                    <a:pt x="1301" y="214"/>
                  </a:cubicBezTo>
                  <a:cubicBezTo>
                    <a:pt x="1299" y="212"/>
                    <a:pt x="1291" y="211"/>
                    <a:pt x="1288" y="208"/>
                  </a:cubicBezTo>
                  <a:cubicBezTo>
                    <a:pt x="1285" y="205"/>
                    <a:pt x="1272" y="199"/>
                    <a:pt x="1266" y="199"/>
                  </a:cubicBezTo>
                  <a:cubicBezTo>
                    <a:pt x="1260" y="198"/>
                    <a:pt x="1261" y="195"/>
                    <a:pt x="1258" y="196"/>
                  </a:cubicBezTo>
                  <a:cubicBezTo>
                    <a:pt x="1256" y="196"/>
                    <a:pt x="1243" y="196"/>
                    <a:pt x="1239" y="195"/>
                  </a:cubicBezTo>
                  <a:cubicBezTo>
                    <a:pt x="1236" y="194"/>
                    <a:pt x="1235" y="197"/>
                    <a:pt x="1232" y="196"/>
                  </a:cubicBezTo>
                  <a:cubicBezTo>
                    <a:pt x="1229" y="195"/>
                    <a:pt x="1215" y="190"/>
                    <a:pt x="1214" y="192"/>
                  </a:cubicBezTo>
                  <a:cubicBezTo>
                    <a:pt x="1212" y="194"/>
                    <a:pt x="1213" y="197"/>
                    <a:pt x="1211" y="197"/>
                  </a:cubicBezTo>
                  <a:cubicBezTo>
                    <a:pt x="1209" y="198"/>
                    <a:pt x="1211" y="200"/>
                    <a:pt x="1215" y="203"/>
                  </a:cubicBezTo>
                  <a:cubicBezTo>
                    <a:pt x="1219" y="207"/>
                    <a:pt x="1216" y="210"/>
                    <a:pt x="1213" y="211"/>
                  </a:cubicBezTo>
                  <a:cubicBezTo>
                    <a:pt x="1209" y="213"/>
                    <a:pt x="1204" y="210"/>
                    <a:pt x="1202" y="207"/>
                  </a:cubicBezTo>
                  <a:cubicBezTo>
                    <a:pt x="1200" y="204"/>
                    <a:pt x="1195" y="206"/>
                    <a:pt x="1194" y="202"/>
                  </a:cubicBezTo>
                  <a:cubicBezTo>
                    <a:pt x="1193" y="198"/>
                    <a:pt x="1195" y="198"/>
                    <a:pt x="1198" y="200"/>
                  </a:cubicBezTo>
                  <a:cubicBezTo>
                    <a:pt x="1200" y="202"/>
                    <a:pt x="1203" y="200"/>
                    <a:pt x="1204" y="198"/>
                  </a:cubicBezTo>
                  <a:cubicBezTo>
                    <a:pt x="1204" y="195"/>
                    <a:pt x="1197" y="193"/>
                    <a:pt x="1194" y="194"/>
                  </a:cubicBezTo>
                  <a:cubicBezTo>
                    <a:pt x="1190" y="194"/>
                    <a:pt x="1188" y="199"/>
                    <a:pt x="1184" y="201"/>
                  </a:cubicBezTo>
                  <a:cubicBezTo>
                    <a:pt x="1180" y="203"/>
                    <a:pt x="1166" y="200"/>
                    <a:pt x="1164" y="199"/>
                  </a:cubicBezTo>
                  <a:cubicBezTo>
                    <a:pt x="1162" y="197"/>
                    <a:pt x="1142" y="199"/>
                    <a:pt x="1140" y="200"/>
                  </a:cubicBezTo>
                  <a:cubicBezTo>
                    <a:pt x="1138" y="202"/>
                    <a:pt x="1139" y="207"/>
                    <a:pt x="1138" y="208"/>
                  </a:cubicBezTo>
                  <a:cubicBezTo>
                    <a:pt x="1137" y="208"/>
                    <a:pt x="1136" y="201"/>
                    <a:pt x="1136" y="200"/>
                  </a:cubicBezTo>
                  <a:cubicBezTo>
                    <a:pt x="1136" y="199"/>
                    <a:pt x="1133" y="198"/>
                    <a:pt x="1130" y="198"/>
                  </a:cubicBezTo>
                  <a:cubicBezTo>
                    <a:pt x="1126" y="198"/>
                    <a:pt x="1124" y="198"/>
                    <a:pt x="1125" y="196"/>
                  </a:cubicBezTo>
                  <a:cubicBezTo>
                    <a:pt x="1127" y="194"/>
                    <a:pt x="1124" y="193"/>
                    <a:pt x="1127" y="191"/>
                  </a:cubicBezTo>
                  <a:cubicBezTo>
                    <a:pt x="1130" y="189"/>
                    <a:pt x="1122" y="183"/>
                    <a:pt x="1114" y="179"/>
                  </a:cubicBezTo>
                  <a:cubicBezTo>
                    <a:pt x="1106" y="176"/>
                    <a:pt x="1088" y="178"/>
                    <a:pt x="1083" y="180"/>
                  </a:cubicBezTo>
                  <a:cubicBezTo>
                    <a:pt x="1079" y="181"/>
                    <a:pt x="1069" y="181"/>
                    <a:pt x="1065" y="181"/>
                  </a:cubicBezTo>
                  <a:cubicBezTo>
                    <a:pt x="1060" y="181"/>
                    <a:pt x="1064" y="179"/>
                    <a:pt x="1062" y="177"/>
                  </a:cubicBezTo>
                  <a:cubicBezTo>
                    <a:pt x="1061" y="175"/>
                    <a:pt x="1053" y="172"/>
                    <a:pt x="1052" y="174"/>
                  </a:cubicBezTo>
                  <a:cubicBezTo>
                    <a:pt x="1051" y="176"/>
                    <a:pt x="1049" y="174"/>
                    <a:pt x="1049" y="172"/>
                  </a:cubicBezTo>
                  <a:cubicBezTo>
                    <a:pt x="1049" y="171"/>
                    <a:pt x="1042" y="169"/>
                    <a:pt x="1039" y="169"/>
                  </a:cubicBezTo>
                  <a:cubicBezTo>
                    <a:pt x="1036" y="170"/>
                    <a:pt x="1035" y="167"/>
                    <a:pt x="1038" y="167"/>
                  </a:cubicBezTo>
                  <a:cubicBezTo>
                    <a:pt x="1042" y="167"/>
                    <a:pt x="1047" y="167"/>
                    <a:pt x="1045" y="163"/>
                  </a:cubicBezTo>
                  <a:cubicBezTo>
                    <a:pt x="1042" y="160"/>
                    <a:pt x="1021" y="158"/>
                    <a:pt x="1019" y="159"/>
                  </a:cubicBezTo>
                  <a:cubicBezTo>
                    <a:pt x="1017" y="160"/>
                    <a:pt x="1019" y="163"/>
                    <a:pt x="1014" y="167"/>
                  </a:cubicBezTo>
                  <a:cubicBezTo>
                    <a:pt x="1010" y="171"/>
                    <a:pt x="1005" y="168"/>
                    <a:pt x="1006" y="166"/>
                  </a:cubicBezTo>
                  <a:cubicBezTo>
                    <a:pt x="1006" y="164"/>
                    <a:pt x="1012" y="164"/>
                    <a:pt x="1012" y="162"/>
                  </a:cubicBezTo>
                  <a:cubicBezTo>
                    <a:pt x="1012" y="160"/>
                    <a:pt x="1004" y="161"/>
                    <a:pt x="1003" y="160"/>
                  </a:cubicBezTo>
                  <a:cubicBezTo>
                    <a:pt x="1002" y="158"/>
                    <a:pt x="1005" y="157"/>
                    <a:pt x="1007" y="157"/>
                  </a:cubicBezTo>
                  <a:cubicBezTo>
                    <a:pt x="1010" y="158"/>
                    <a:pt x="1015" y="159"/>
                    <a:pt x="1015" y="157"/>
                  </a:cubicBezTo>
                  <a:cubicBezTo>
                    <a:pt x="1016" y="156"/>
                    <a:pt x="1012" y="156"/>
                    <a:pt x="1008" y="155"/>
                  </a:cubicBezTo>
                  <a:cubicBezTo>
                    <a:pt x="1003" y="154"/>
                    <a:pt x="991" y="152"/>
                    <a:pt x="985" y="152"/>
                  </a:cubicBezTo>
                  <a:cubicBezTo>
                    <a:pt x="979" y="153"/>
                    <a:pt x="977" y="150"/>
                    <a:pt x="973" y="150"/>
                  </a:cubicBezTo>
                  <a:cubicBezTo>
                    <a:pt x="970" y="149"/>
                    <a:pt x="970" y="151"/>
                    <a:pt x="971" y="153"/>
                  </a:cubicBezTo>
                  <a:cubicBezTo>
                    <a:pt x="973" y="155"/>
                    <a:pt x="968" y="156"/>
                    <a:pt x="964" y="156"/>
                  </a:cubicBezTo>
                  <a:cubicBezTo>
                    <a:pt x="960" y="155"/>
                    <a:pt x="955" y="158"/>
                    <a:pt x="957" y="161"/>
                  </a:cubicBezTo>
                  <a:cubicBezTo>
                    <a:pt x="959" y="164"/>
                    <a:pt x="961" y="160"/>
                    <a:pt x="963" y="161"/>
                  </a:cubicBezTo>
                  <a:cubicBezTo>
                    <a:pt x="965" y="162"/>
                    <a:pt x="958" y="164"/>
                    <a:pt x="961" y="165"/>
                  </a:cubicBezTo>
                  <a:cubicBezTo>
                    <a:pt x="964" y="167"/>
                    <a:pt x="964" y="169"/>
                    <a:pt x="964" y="171"/>
                  </a:cubicBezTo>
                  <a:cubicBezTo>
                    <a:pt x="964" y="172"/>
                    <a:pt x="959" y="173"/>
                    <a:pt x="957" y="171"/>
                  </a:cubicBezTo>
                  <a:cubicBezTo>
                    <a:pt x="955" y="169"/>
                    <a:pt x="953" y="170"/>
                    <a:pt x="950" y="170"/>
                  </a:cubicBezTo>
                  <a:cubicBezTo>
                    <a:pt x="946" y="170"/>
                    <a:pt x="944" y="172"/>
                    <a:pt x="947" y="172"/>
                  </a:cubicBezTo>
                  <a:cubicBezTo>
                    <a:pt x="951" y="172"/>
                    <a:pt x="952" y="175"/>
                    <a:pt x="947" y="175"/>
                  </a:cubicBezTo>
                  <a:cubicBezTo>
                    <a:pt x="943" y="176"/>
                    <a:pt x="944" y="171"/>
                    <a:pt x="941" y="171"/>
                  </a:cubicBezTo>
                  <a:cubicBezTo>
                    <a:pt x="938" y="172"/>
                    <a:pt x="932" y="169"/>
                    <a:pt x="929" y="169"/>
                  </a:cubicBezTo>
                  <a:cubicBezTo>
                    <a:pt x="925" y="169"/>
                    <a:pt x="924" y="172"/>
                    <a:pt x="919" y="172"/>
                  </a:cubicBezTo>
                  <a:cubicBezTo>
                    <a:pt x="915" y="173"/>
                    <a:pt x="909" y="170"/>
                    <a:pt x="907" y="168"/>
                  </a:cubicBezTo>
                  <a:cubicBezTo>
                    <a:pt x="905" y="165"/>
                    <a:pt x="905" y="165"/>
                    <a:pt x="903" y="167"/>
                  </a:cubicBezTo>
                  <a:cubicBezTo>
                    <a:pt x="900" y="170"/>
                    <a:pt x="900" y="175"/>
                    <a:pt x="898" y="176"/>
                  </a:cubicBezTo>
                  <a:cubicBezTo>
                    <a:pt x="896" y="176"/>
                    <a:pt x="895" y="181"/>
                    <a:pt x="893" y="182"/>
                  </a:cubicBezTo>
                  <a:cubicBezTo>
                    <a:pt x="891" y="183"/>
                    <a:pt x="891" y="180"/>
                    <a:pt x="888" y="180"/>
                  </a:cubicBezTo>
                  <a:cubicBezTo>
                    <a:pt x="885" y="181"/>
                    <a:pt x="877" y="172"/>
                    <a:pt x="876" y="169"/>
                  </a:cubicBezTo>
                  <a:cubicBezTo>
                    <a:pt x="876" y="167"/>
                    <a:pt x="870" y="162"/>
                    <a:pt x="869" y="161"/>
                  </a:cubicBezTo>
                  <a:cubicBezTo>
                    <a:pt x="867" y="160"/>
                    <a:pt x="870" y="160"/>
                    <a:pt x="872" y="161"/>
                  </a:cubicBezTo>
                  <a:cubicBezTo>
                    <a:pt x="874" y="163"/>
                    <a:pt x="876" y="163"/>
                    <a:pt x="878" y="162"/>
                  </a:cubicBezTo>
                  <a:cubicBezTo>
                    <a:pt x="880" y="161"/>
                    <a:pt x="879" y="157"/>
                    <a:pt x="876" y="157"/>
                  </a:cubicBezTo>
                  <a:cubicBezTo>
                    <a:pt x="873" y="156"/>
                    <a:pt x="874" y="154"/>
                    <a:pt x="876" y="153"/>
                  </a:cubicBezTo>
                  <a:cubicBezTo>
                    <a:pt x="877" y="153"/>
                    <a:pt x="872" y="148"/>
                    <a:pt x="874" y="148"/>
                  </a:cubicBezTo>
                  <a:cubicBezTo>
                    <a:pt x="876" y="147"/>
                    <a:pt x="875" y="145"/>
                    <a:pt x="873" y="145"/>
                  </a:cubicBezTo>
                  <a:cubicBezTo>
                    <a:pt x="870" y="145"/>
                    <a:pt x="867" y="142"/>
                    <a:pt x="867" y="141"/>
                  </a:cubicBezTo>
                  <a:cubicBezTo>
                    <a:pt x="867" y="140"/>
                    <a:pt x="856" y="139"/>
                    <a:pt x="856" y="141"/>
                  </a:cubicBezTo>
                  <a:cubicBezTo>
                    <a:pt x="857" y="143"/>
                    <a:pt x="853" y="142"/>
                    <a:pt x="854" y="141"/>
                  </a:cubicBezTo>
                  <a:cubicBezTo>
                    <a:pt x="854" y="139"/>
                    <a:pt x="850" y="140"/>
                    <a:pt x="844" y="138"/>
                  </a:cubicBezTo>
                  <a:cubicBezTo>
                    <a:pt x="839" y="137"/>
                    <a:pt x="839" y="133"/>
                    <a:pt x="837" y="133"/>
                  </a:cubicBezTo>
                  <a:cubicBezTo>
                    <a:pt x="835" y="133"/>
                    <a:pt x="836" y="138"/>
                    <a:pt x="833" y="137"/>
                  </a:cubicBezTo>
                  <a:cubicBezTo>
                    <a:pt x="831" y="136"/>
                    <a:pt x="828" y="138"/>
                    <a:pt x="829" y="141"/>
                  </a:cubicBezTo>
                  <a:cubicBezTo>
                    <a:pt x="831" y="144"/>
                    <a:pt x="830" y="145"/>
                    <a:pt x="829" y="147"/>
                  </a:cubicBezTo>
                  <a:cubicBezTo>
                    <a:pt x="829" y="150"/>
                    <a:pt x="828" y="149"/>
                    <a:pt x="825" y="148"/>
                  </a:cubicBezTo>
                  <a:cubicBezTo>
                    <a:pt x="821" y="147"/>
                    <a:pt x="821" y="150"/>
                    <a:pt x="815" y="149"/>
                  </a:cubicBezTo>
                  <a:cubicBezTo>
                    <a:pt x="808" y="147"/>
                    <a:pt x="805" y="149"/>
                    <a:pt x="804" y="147"/>
                  </a:cubicBezTo>
                  <a:cubicBezTo>
                    <a:pt x="803" y="144"/>
                    <a:pt x="801" y="144"/>
                    <a:pt x="800" y="146"/>
                  </a:cubicBezTo>
                  <a:cubicBezTo>
                    <a:pt x="800" y="148"/>
                    <a:pt x="790" y="147"/>
                    <a:pt x="789" y="144"/>
                  </a:cubicBezTo>
                  <a:cubicBezTo>
                    <a:pt x="788" y="142"/>
                    <a:pt x="791" y="141"/>
                    <a:pt x="793" y="141"/>
                  </a:cubicBezTo>
                  <a:cubicBezTo>
                    <a:pt x="794" y="140"/>
                    <a:pt x="791" y="139"/>
                    <a:pt x="785" y="139"/>
                  </a:cubicBezTo>
                  <a:cubicBezTo>
                    <a:pt x="780" y="140"/>
                    <a:pt x="776" y="136"/>
                    <a:pt x="770" y="137"/>
                  </a:cubicBezTo>
                  <a:cubicBezTo>
                    <a:pt x="765" y="138"/>
                    <a:pt x="752" y="139"/>
                    <a:pt x="750" y="140"/>
                  </a:cubicBezTo>
                  <a:cubicBezTo>
                    <a:pt x="748" y="140"/>
                    <a:pt x="752" y="144"/>
                    <a:pt x="749" y="144"/>
                  </a:cubicBezTo>
                  <a:cubicBezTo>
                    <a:pt x="746" y="144"/>
                    <a:pt x="748" y="139"/>
                    <a:pt x="748" y="136"/>
                  </a:cubicBezTo>
                  <a:cubicBezTo>
                    <a:pt x="747" y="133"/>
                    <a:pt x="743" y="133"/>
                    <a:pt x="744" y="135"/>
                  </a:cubicBezTo>
                  <a:cubicBezTo>
                    <a:pt x="744" y="137"/>
                    <a:pt x="737" y="138"/>
                    <a:pt x="735" y="136"/>
                  </a:cubicBezTo>
                  <a:cubicBezTo>
                    <a:pt x="734" y="135"/>
                    <a:pt x="731" y="133"/>
                    <a:pt x="726" y="131"/>
                  </a:cubicBezTo>
                  <a:cubicBezTo>
                    <a:pt x="722" y="130"/>
                    <a:pt x="716" y="135"/>
                    <a:pt x="717" y="137"/>
                  </a:cubicBezTo>
                  <a:cubicBezTo>
                    <a:pt x="718" y="138"/>
                    <a:pt x="722" y="137"/>
                    <a:pt x="722" y="138"/>
                  </a:cubicBezTo>
                  <a:cubicBezTo>
                    <a:pt x="722" y="140"/>
                    <a:pt x="712" y="139"/>
                    <a:pt x="712" y="141"/>
                  </a:cubicBezTo>
                  <a:cubicBezTo>
                    <a:pt x="712" y="142"/>
                    <a:pt x="703" y="145"/>
                    <a:pt x="700" y="145"/>
                  </a:cubicBezTo>
                  <a:cubicBezTo>
                    <a:pt x="692" y="146"/>
                    <a:pt x="690" y="146"/>
                    <a:pt x="687" y="149"/>
                  </a:cubicBezTo>
                  <a:cubicBezTo>
                    <a:pt x="683" y="152"/>
                    <a:pt x="686" y="146"/>
                    <a:pt x="689" y="144"/>
                  </a:cubicBezTo>
                  <a:cubicBezTo>
                    <a:pt x="692" y="141"/>
                    <a:pt x="695" y="142"/>
                    <a:pt x="696" y="140"/>
                  </a:cubicBezTo>
                  <a:cubicBezTo>
                    <a:pt x="698" y="137"/>
                    <a:pt x="701" y="138"/>
                    <a:pt x="705" y="137"/>
                  </a:cubicBezTo>
                  <a:cubicBezTo>
                    <a:pt x="710" y="136"/>
                    <a:pt x="709" y="134"/>
                    <a:pt x="711" y="133"/>
                  </a:cubicBezTo>
                  <a:cubicBezTo>
                    <a:pt x="714" y="132"/>
                    <a:pt x="719" y="130"/>
                    <a:pt x="720" y="128"/>
                  </a:cubicBezTo>
                  <a:cubicBezTo>
                    <a:pt x="721" y="125"/>
                    <a:pt x="731" y="122"/>
                    <a:pt x="734" y="122"/>
                  </a:cubicBezTo>
                  <a:cubicBezTo>
                    <a:pt x="736" y="122"/>
                    <a:pt x="736" y="118"/>
                    <a:pt x="737" y="118"/>
                  </a:cubicBezTo>
                  <a:cubicBezTo>
                    <a:pt x="739" y="118"/>
                    <a:pt x="745" y="115"/>
                    <a:pt x="747" y="114"/>
                  </a:cubicBezTo>
                  <a:cubicBezTo>
                    <a:pt x="749" y="113"/>
                    <a:pt x="751" y="111"/>
                    <a:pt x="751" y="109"/>
                  </a:cubicBezTo>
                  <a:cubicBezTo>
                    <a:pt x="751" y="107"/>
                    <a:pt x="748" y="108"/>
                    <a:pt x="747" y="106"/>
                  </a:cubicBezTo>
                  <a:cubicBezTo>
                    <a:pt x="747" y="105"/>
                    <a:pt x="749" y="106"/>
                    <a:pt x="751" y="105"/>
                  </a:cubicBezTo>
                  <a:cubicBezTo>
                    <a:pt x="754" y="104"/>
                    <a:pt x="751" y="101"/>
                    <a:pt x="749" y="101"/>
                  </a:cubicBezTo>
                  <a:cubicBezTo>
                    <a:pt x="747" y="102"/>
                    <a:pt x="750" y="99"/>
                    <a:pt x="749" y="97"/>
                  </a:cubicBezTo>
                  <a:cubicBezTo>
                    <a:pt x="747" y="95"/>
                    <a:pt x="743" y="99"/>
                    <a:pt x="743" y="96"/>
                  </a:cubicBezTo>
                  <a:cubicBezTo>
                    <a:pt x="743" y="94"/>
                    <a:pt x="743" y="91"/>
                    <a:pt x="742" y="90"/>
                  </a:cubicBezTo>
                  <a:cubicBezTo>
                    <a:pt x="740" y="88"/>
                    <a:pt x="738" y="92"/>
                    <a:pt x="735" y="90"/>
                  </a:cubicBezTo>
                  <a:cubicBezTo>
                    <a:pt x="732" y="88"/>
                    <a:pt x="723" y="86"/>
                    <a:pt x="723" y="87"/>
                  </a:cubicBezTo>
                  <a:cubicBezTo>
                    <a:pt x="723" y="88"/>
                    <a:pt x="719" y="86"/>
                    <a:pt x="718" y="87"/>
                  </a:cubicBezTo>
                  <a:cubicBezTo>
                    <a:pt x="717" y="88"/>
                    <a:pt x="710" y="88"/>
                    <a:pt x="708" y="87"/>
                  </a:cubicBezTo>
                  <a:cubicBezTo>
                    <a:pt x="706" y="86"/>
                    <a:pt x="703" y="88"/>
                    <a:pt x="703" y="90"/>
                  </a:cubicBezTo>
                  <a:cubicBezTo>
                    <a:pt x="703" y="92"/>
                    <a:pt x="694" y="91"/>
                    <a:pt x="693" y="91"/>
                  </a:cubicBezTo>
                  <a:cubicBezTo>
                    <a:pt x="691" y="91"/>
                    <a:pt x="699" y="84"/>
                    <a:pt x="699" y="83"/>
                  </a:cubicBezTo>
                  <a:cubicBezTo>
                    <a:pt x="699" y="82"/>
                    <a:pt x="686" y="84"/>
                    <a:pt x="685" y="82"/>
                  </a:cubicBezTo>
                  <a:cubicBezTo>
                    <a:pt x="685" y="81"/>
                    <a:pt x="679" y="81"/>
                    <a:pt x="676" y="81"/>
                  </a:cubicBezTo>
                  <a:cubicBezTo>
                    <a:pt x="673" y="81"/>
                    <a:pt x="676" y="80"/>
                    <a:pt x="678" y="80"/>
                  </a:cubicBezTo>
                  <a:cubicBezTo>
                    <a:pt x="681" y="80"/>
                    <a:pt x="683" y="78"/>
                    <a:pt x="686" y="77"/>
                  </a:cubicBezTo>
                  <a:cubicBezTo>
                    <a:pt x="688" y="77"/>
                    <a:pt x="688" y="76"/>
                    <a:pt x="687" y="74"/>
                  </a:cubicBezTo>
                  <a:cubicBezTo>
                    <a:pt x="686" y="72"/>
                    <a:pt x="683" y="73"/>
                    <a:pt x="680" y="72"/>
                  </a:cubicBezTo>
                  <a:cubicBezTo>
                    <a:pt x="677" y="72"/>
                    <a:pt x="674" y="70"/>
                    <a:pt x="671" y="70"/>
                  </a:cubicBezTo>
                  <a:cubicBezTo>
                    <a:pt x="669" y="70"/>
                    <a:pt x="666" y="72"/>
                    <a:pt x="661" y="73"/>
                  </a:cubicBezTo>
                  <a:cubicBezTo>
                    <a:pt x="655" y="74"/>
                    <a:pt x="655" y="78"/>
                    <a:pt x="652" y="79"/>
                  </a:cubicBezTo>
                  <a:cubicBezTo>
                    <a:pt x="649" y="81"/>
                    <a:pt x="644" y="86"/>
                    <a:pt x="647" y="86"/>
                  </a:cubicBezTo>
                  <a:cubicBezTo>
                    <a:pt x="649" y="87"/>
                    <a:pt x="648" y="88"/>
                    <a:pt x="648" y="90"/>
                  </a:cubicBezTo>
                  <a:cubicBezTo>
                    <a:pt x="648" y="91"/>
                    <a:pt x="646" y="92"/>
                    <a:pt x="644" y="91"/>
                  </a:cubicBezTo>
                  <a:cubicBezTo>
                    <a:pt x="641" y="91"/>
                    <a:pt x="631" y="91"/>
                    <a:pt x="631" y="93"/>
                  </a:cubicBezTo>
                  <a:cubicBezTo>
                    <a:pt x="631" y="95"/>
                    <a:pt x="637" y="96"/>
                    <a:pt x="637" y="97"/>
                  </a:cubicBezTo>
                  <a:cubicBezTo>
                    <a:pt x="636" y="98"/>
                    <a:pt x="632" y="97"/>
                    <a:pt x="630" y="96"/>
                  </a:cubicBezTo>
                  <a:cubicBezTo>
                    <a:pt x="629" y="95"/>
                    <a:pt x="624" y="95"/>
                    <a:pt x="623" y="97"/>
                  </a:cubicBezTo>
                  <a:cubicBezTo>
                    <a:pt x="623" y="99"/>
                    <a:pt x="619" y="99"/>
                    <a:pt x="618" y="98"/>
                  </a:cubicBezTo>
                  <a:cubicBezTo>
                    <a:pt x="617" y="98"/>
                    <a:pt x="615" y="99"/>
                    <a:pt x="613" y="99"/>
                  </a:cubicBezTo>
                  <a:cubicBezTo>
                    <a:pt x="611" y="98"/>
                    <a:pt x="617" y="95"/>
                    <a:pt x="615" y="94"/>
                  </a:cubicBezTo>
                  <a:cubicBezTo>
                    <a:pt x="614" y="93"/>
                    <a:pt x="608" y="94"/>
                    <a:pt x="608" y="96"/>
                  </a:cubicBezTo>
                  <a:cubicBezTo>
                    <a:pt x="607" y="98"/>
                    <a:pt x="604" y="95"/>
                    <a:pt x="602" y="95"/>
                  </a:cubicBezTo>
                  <a:cubicBezTo>
                    <a:pt x="601" y="96"/>
                    <a:pt x="600" y="97"/>
                    <a:pt x="597" y="98"/>
                  </a:cubicBezTo>
                  <a:cubicBezTo>
                    <a:pt x="595" y="99"/>
                    <a:pt x="590" y="97"/>
                    <a:pt x="589" y="99"/>
                  </a:cubicBezTo>
                  <a:cubicBezTo>
                    <a:pt x="588" y="101"/>
                    <a:pt x="594" y="101"/>
                    <a:pt x="594" y="102"/>
                  </a:cubicBezTo>
                  <a:cubicBezTo>
                    <a:pt x="594" y="103"/>
                    <a:pt x="581" y="103"/>
                    <a:pt x="581" y="104"/>
                  </a:cubicBezTo>
                  <a:cubicBezTo>
                    <a:pt x="581" y="105"/>
                    <a:pt x="576" y="105"/>
                    <a:pt x="571" y="105"/>
                  </a:cubicBezTo>
                  <a:cubicBezTo>
                    <a:pt x="565" y="106"/>
                    <a:pt x="568" y="108"/>
                    <a:pt x="563" y="109"/>
                  </a:cubicBezTo>
                  <a:cubicBezTo>
                    <a:pt x="559" y="110"/>
                    <a:pt x="557" y="110"/>
                    <a:pt x="556" y="112"/>
                  </a:cubicBezTo>
                  <a:cubicBezTo>
                    <a:pt x="554" y="114"/>
                    <a:pt x="551" y="115"/>
                    <a:pt x="550" y="113"/>
                  </a:cubicBezTo>
                  <a:cubicBezTo>
                    <a:pt x="548" y="111"/>
                    <a:pt x="544" y="114"/>
                    <a:pt x="546" y="114"/>
                  </a:cubicBezTo>
                  <a:cubicBezTo>
                    <a:pt x="548" y="114"/>
                    <a:pt x="546" y="116"/>
                    <a:pt x="545" y="116"/>
                  </a:cubicBezTo>
                  <a:cubicBezTo>
                    <a:pt x="544" y="115"/>
                    <a:pt x="540" y="118"/>
                    <a:pt x="542" y="118"/>
                  </a:cubicBezTo>
                  <a:cubicBezTo>
                    <a:pt x="544" y="118"/>
                    <a:pt x="545" y="119"/>
                    <a:pt x="544" y="121"/>
                  </a:cubicBezTo>
                  <a:cubicBezTo>
                    <a:pt x="543" y="122"/>
                    <a:pt x="539" y="119"/>
                    <a:pt x="537" y="120"/>
                  </a:cubicBezTo>
                  <a:cubicBezTo>
                    <a:pt x="536" y="122"/>
                    <a:pt x="540" y="123"/>
                    <a:pt x="542" y="123"/>
                  </a:cubicBezTo>
                  <a:cubicBezTo>
                    <a:pt x="544" y="123"/>
                    <a:pt x="545" y="124"/>
                    <a:pt x="545" y="126"/>
                  </a:cubicBezTo>
                  <a:cubicBezTo>
                    <a:pt x="546" y="127"/>
                    <a:pt x="540" y="125"/>
                    <a:pt x="539" y="126"/>
                  </a:cubicBezTo>
                  <a:cubicBezTo>
                    <a:pt x="538" y="127"/>
                    <a:pt x="540" y="128"/>
                    <a:pt x="542" y="128"/>
                  </a:cubicBezTo>
                  <a:cubicBezTo>
                    <a:pt x="545" y="128"/>
                    <a:pt x="543" y="129"/>
                    <a:pt x="545" y="131"/>
                  </a:cubicBezTo>
                  <a:cubicBezTo>
                    <a:pt x="545" y="131"/>
                    <a:pt x="545" y="131"/>
                    <a:pt x="545" y="131"/>
                  </a:cubicBezTo>
                  <a:cubicBezTo>
                    <a:pt x="547" y="133"/>
                    <a:pt x="544" y="133"/>
                    <a:pt x="545" y="135"/>
                  </a:cubicBezTo>
                  <a:cubicBezTo>
                    <a:pt x="545" y="136"/>
                    <a:pt x="542" y="137"/>
                    <a:pt x="542" y="135"/>
                  </a:cubicBezTo>
                  <a:cubicBezTo>
                    <a:pt x="542" y="134"/>
                    <a:pt x="536" y="134"/>
                    <a:pt x="535" y="135"/>
                  </a:cubicBezTo>
                  <a:cubicBezTo>
                    <a:pt x="533" y="137"/>
                    <a:pt x="532" y="138"/>
                    <a:pt x="531" y="136"/>
                  </a:cubicBezTo>
                  <a:cubicBezTo>
                    <a:pt x="529" y="135"/>
                    <a:pt x="525" y="137"/>
                    <a:pt x="519" y="137"/>
                  </a:cubicBezTo>
                  <a:cubicBezTo>
                    <a:pt x="513" y="137"/>
                    <a:pt x="501" y="138"/>
                    <a:pt x="498" y="139"/>
                  </a:cubicBezTo>
                  <a:cubicBezTo>
                    <a:pt x="495" y="140"/>
                    <a:pt x="493" y="144"/>
                    <a:pt x="495" y="147"/>
                  </a:cubicBezTo>
                  <a:cubicBezTo>
                    <a:pt x="498" y="150"/>
                    <a:pt x="496" y="151"/>
                    <a:pt x="496" y="152"/>
                  </a:cubicBezTo>
                  <a:cubicBezTo>
                    <a:pt x="496" y="154"/>
                    <a:pt x="503" y="158"/>
                    <a:pt x="506" y="158"/>
                  </a:cubicBezTo>
                  <a:cubicBezTo>
                    <a:pt x="510" y="159"/>
                    <a:pt x="513" y="163"/>
                    <a:pt x="511" y="166"/>
                  </a:cubicBezTo>
                  <a:cubicBezTo>
                    <a:pt x="509" y="169"/>
                    <a:pt x="502" y="165"/>
                    <a:pt x="497" y="162"/>
                  </a:cubicBezTo>
                  <a:cubicBezTo>
                    <a:pt x="493" y="158"/>
                    <a:pt x="482" y="157"/>
                    <a:pt x="479" y="157"/>
                  </a:cubicBezTo>
                  <a:cubicBezTo>
                    <a:pt x="476" y="157"/>
                    <a:pt x="478" y="154"/>
                    <a:pt x="473" y="154"/>
                  </a:cubicBezTo>
                  <a:cubicBezTo>
                    <a:pt x="469" y="154"/>
                    <a:pt x="465" y="158"/>
                    <a:pt x="468" y="158"/>
                  </a:cubicBezTo>
                  <a:cubicBezTo>
                    <a:pt x="471" y="158"/>
                    <a:pt x="473" y="158"/>
                    <a:pt x="471" y="159"/>
                  </a:cubicBezTo>
                  <a:cubicBezTo>
                    <a:pt x="470" y="161"/>
                    <a:pt x="472" y="160"/>
                    <a:pt x="476" y="162"/>
                  </a:cubicBezTo>
                  <a:cubicBezTo>
                    <a:pt x="479" y="163"/>
                    <a:pt x="473" y="166"/>
                    <a:pt x="469" y="163"/>
                  </a:cubicBezTo>
                  <a:cubicBezTo>
                    <a:pt x="465" y="161"/>
                    <a:pt x="462" y="163"/>
                    <a:pt x="460" y="165"/>
                  </a:cubicBezTo>
                  <a:cubicBezTo>
                    <a:pt x="459" y="167"/>
                    <a:pt x="465" y="172"/>
                    <a:pt x="471" y="173"/>
                  </a:cubicBezTo>
                  <a:cubicBezTo>
                    <a:pt x="478" y="174"/>
                    <a:pt x="475" y="176"/>
                    <a:pt x="478" y="177"/>
                  </a:cubicBezTo>
                  <a:cubicBezTo>
                    <a:pt x="481" y="178"/>
                    <a:pt x="479" y="179"/>
                    <a:pt x="477" y="180"/>
                  </a:cubicBezTo>
                  <a:cubicBezTo>
                    <a:pt x="475" y="180"/>
                    <a:pt x="471" y="177"/>
                    <a:pt x="468" y="175"/>
                  </a:cubicBezTo>
                  <a:cubicBezTo>
                    <a:pt x="465" y="173"/>
                    <a:pt x="456" y="176"/>
                    <a:pt x="454" y="174"/>
                  </a:cubicBezTo>
                  <a:cubicBezTo>
                    <a:pt x="452" y="172"/>
                    <a:pt x="455" y="170"/>
                    <a:pt x="454" y="168"/>
                  </a:cubicBezTo>
                  <a:cubicBezTo>
                    <a:pt x="452" y="167"/>
                    <a:pt x="454" y="164"/>
                    <a:pt x="456" y="160"/>
                  </a:cubicBezTo>
                  <a:cubicBezTo>
                    <a:pt x="458" y="157"/>
                    <a:pt x="455" y="151"/>
                    <a:pt x="452" y="150"/>
                  </a:cubicBezTo>
                  <a:cubicBezTo>
                    <a:pt x="449" y="150"/>
                    <a:pt x="449" y="153"/>
                    <a:pt x="450" y="154"/>
                  </a:cubicBezTo>
                  <a:cubicBezTo>
                    <a:pt x="451" y="155"/>
                    <a:pt x="450" y="159"/>
                    <a:pt x="448" y="162"/>
                  </a:cubicBezTo>
                  <a:cubicBezTo>
                    <a:pt x="446" y="165"/>
                    <a:pt x="438" y="165"/>
                    <a:pt x="438" y="167"/>
                  </a:cubicBezTo>
                  <a:cubicBezTo>
                    <a:pt x="438" y="169"/>
                    <a:pt x="434" y="171"/>
                    <a:pt x="435" y="172"/>
                  </a:cubicBezTo>
                  <a:cubicBezTo>
                    <a:pt x="437" y="174"/>
                    <a:pt x="443" y="181"/>
                    <a:pt x="444" y="183"/>
                  </a:cubicBezTo>
                  <a:cubicBezTo>
                    <a:pt x="445" y="185"/>
                    <a:pt x="439" y="193"/>
                    <a:pt x="440" y="197"/>
                  </a:cubicBezTo>
                  <a:cubicBezTo>
                    <a:pt x="441" y="201"/>
                    <a:pt x="439" y="203"/>
                    <a:pt x="440" y="205"/>
                  </a:cubicBezTo>
                  <a:cubicBezTo>
                    <a:pt x="441" y="207"/>
                    <a:pt x="444" y="205"/>
                    <a:pt x="446" y="206"/>
                  </a:cubicBezTo>
                  <a:cubicBezTo>
                    <a:pt x="448" y="207"/>
                    <a:pt x="451" y="205"/>
                    <a:pt x="456" y="204"/>
                  </a:cubicBezTo>
                  <a:cubicBezTo>
                    <a:pt x="460" y="203"/>
                    <a:pt x="468" y="208"/>
                    <a:pt x="471" y="209"/>
                  </a:cubicBezTo>
                  <a:cubicBezTo>
                    <a:pt x="474" y="211"/>
                    <a:pt x="472" y="213"/>
                    <a:pt x="474" y="215"/>
                  </a:cubicBezTo>
                  <a:cubicBezTo>
                    <a:pt x="476" y="218"/>
                    <a:pt x="470" y="218"/>
                    <a:pt x="470" y="221"/>
                  </a:cubicBezTo>
                  <a:cubicBezTo>
                    <a:pt x="470" y="225"/>
                    <a:pt x="479" y="226"/>
                    <a:pt x="480" y="227"/>
                  </a:cubicBezTo>
                  <a:cubicBezTo>
                    <a:pt x="480" y="228"/>
                    <a:pt x="473" y="228"/>
                    <a:pt x="471" y="227"/>
                  </a:cubicBezTo>
                  <a:cubicBezTo>
                    <a:pt x="468" y="226"/>
                    <a:pt x="468" y="222"/>
                    <a:pt x="467" y="222"/>
                  </a:cubicBezTo>
                  <a:cubicBezTo>
                    <a:pt x="466" y="221"/>
                    <a:pt x="469" y="218"/>
                    <a:pt x="469" y="216"/>
                  </a:cubicBezTo>
                  <a:cubicBezTo>
                    <a:pt x="469" y="213"/>
                    <a:pt x="466" y="212"/>
                    <a:pt x="465" y="211"/>
                  </a:cubicBezTo>
                  <a:cubicBezTo>
                    <a:pt x="464" y="209"/>
                    <a:pt x="462" y="207"/>
                    <a:pt x="460" y="207"/>
                  </a:cubicBezTo>
                  <a:cubicBezTo>
                    <a:pt x="458" y="208"/>
                    <a:pt x="450" y="208"/>
                    <a:pt x="447" y="211"/>
                  </a:cubicBezTo>
                  <a:cubicBezTo>
                    <a:pt x="445" y="213"/>
                    <a:pt x="448" y="219"/>
                    <a:pt x="449" y="222"/>
                  </a:cubicBezTo>
                  <a:cubicBezTo>
                    <a:pt x="450" y="225"/>
                    <a:pt x="442" y="229"/>
                    <a:pt x="442" y="231"/>
                  </a:cubicBezTo>
                  <a:cubicBezTo>
                    <a:pt x="443" y="234"/>
                    <a:pt x="440" y="235"/>
                    <a:pt x="436" y="237"/>
                  </a:cubicBezTo>
                  <a:cubicBezTo>
                    <a:pt x="433" y="239"/>
                    <a:pt x="429" y="240"/>
                    <a:pt x="429" y="243"/>
                  </a:cubicBezTo>
                  <a:cubicBezTo>
                    <a:pt x="429" y="246"/>
                    <a:pt x="424" y="245"/>
                    <a:pt x="422" y="243"/>
                  </a:cubicBezTo>
                  <a:cubicBezTo>
                    <a:pt x="419" y="242"/>
                    <a:pt x="416" y="244"/>
                    <a:pt x="412" y="244"/>
                  </a:cubicBezTo>
                  <a:cubicBezTo>
                    <a:pt x="409" y="244"/>
                    <a:pt x="409" y="241"/>
                    <a:pt x="406" y="242"/>
                  </a:cubicBezTo>
                  <a:cubicBezTo>
                    <a:pt x="403" y="243"/>
                    <a:pt x="401" y="240"/>
                    <a:pt x="402" y="238"/>
                  </a:cubicBezTo>
                  <a:cubicBezTo>
                    <a:pt x="403" y="236"/>
                    <a:pt x="406" y="238"/>
                    <a:pt x="406" y="239"/>
                  </a:cubicBezTo>
                  <a:cubicBezTo>
                    <a:pt x="407" y="241"/>
                    <a:pt x="409" y="240"/>
                    <a:pt x="411" y="239"/>
                  </a:cubicBezTo>
                  <a:cubicBezTo>
                    <a:pt x="413" y="238"/>
                    <a:pt x="412" y="241"/>
                    <a:pt x="416" y="241"/>
                  </a:cubicBezTo>
                  <a:cubicBezTo>
                    <a:pt x="419" y="241"/>
                    <a:pt x="417" y="239"/>
                    <a:pt x="420" y="239"/>
                  </a:cubicBezTo>
                  <a:cubicBezTo>
                    <a:pt x="422" y="240"/>
                    <a:pt x="423" y="239"/>
                    <a:pt x="422" y="237"/>
                  </a:cubicBezTo>
                  <a:cubicBezTo>
                    <a:pt x="421" y="236"/>
                    <a:pt x="424" y="235"/>
                    <a:pt x="425" y="234"/>
                  </a:cubicBezTo>
                  <a:cubicBezTo>
                    <a:pt x="427" y="234"/>
                    <a:pt x="426" y="231"/>
                    <a:pt x="428" y="230"/>
                  </a:cubicBezTo>
                  <a:cubicBezTo>
                    <a:pt x="429" y="229"/>
                    <a:pt x="428" y="228"/>
                    <a:pt x="430" y="228"/>
                  </a:cubicBezTo>
                  <a:cubicBezTo>
                    <a:pt x="432" y="227"/>
                    <a:pt x="432" y="225"/>
                    <a:pt x="434" y="225"/>
                  </a:cubicBezTo>
                  <a:cubicBezTo>
                    <a:pt x="435" y="225"/>
                    <a:pt x="436" y="222"/>
                    <a:pt x="435" y="221"/>
                  </a:cubicBezTo>
                  <a:cubicBezTo>
                    <a:pt x="434" y="220"/>
                    <a:pt x="436" y="216"/>
                    <a:pt x="437" y="216"/>
                  </a:cubicBezTo>
                  <a:cubicBezTo>
                    <a:pt x="439" y="215"/>
                    <a:pt x="439" y="214"/>
                    <a:pt x="438" y="213"/>
                  </a:cubicBezTo>
                  <a:cubicBezTo>
                    <a:pt x="436" y="212"/>
                    <a:pt x="431" y="208"/>
                    <a:pt x="431" y="206"/>
                  </a:cubicBezTo>
                  <a:cubicBezTo>
                    <a:pt x="432" y="204"/>
                    <a:pt x="430" y="199"/>
                    <a:pt x="431" y="198"/>
                  </a:cubicBezTo>
                  <a:cubicBezTo>
                    <a:pt x="432" y="196"/>
                    <a:pt x="431" y="192"/>
                    <a:pt x="431" y="190"/>
                  </a:cubicBezTo>
                  <a:cubicBezTo>
                    <a:pt x="431" y="188"/>
                    <a:pt x="432" y="186"/>
                    <a:pt x="433" y="182"/>
                  </a:cubicBezTo>
                  <a:cubicBezTo>
                    <a:pt x="434" y="178"/>
                    <a:pt x="429" y="174"/>
                    <a:pt x="426" y="172"/>
                  </a:cubicBezTo>
                  <a:cubicBezTo>
                    <a:pt x="424" y="171"/>
                    <a:pt x="426" y="169"/>
                    <a:pt x="429" y="166"/>
                  </a:cubicBezTo>
                  <a:cubicBezTo>
                    <a:pt x="433" y="164"/>
                    <a:pt x="433" y="155"/>
                    <a:pt x="433" y="153"/>
                  </a:cubicBezTo>
                  <a:cubicBezTo>
                    <a:pt x="432" y="151"/>
                    <a:pt x="425" y="149"/>
                    <a:pt x="423" y="149"/>
                  </a:cubicBezTo>
                  <a:cubicBezTo>
                    <a:pt x="420" y="150"/>
                    <a:pt x="410" y="149"/>
                    <a:pt x="407" y="149"/>
                  </a:cubicBezTo>
                  <a:cubicBezTo>
                    <a:pt x="405" y="148"/>
                    <a:pt x="404" y="151"/>
                    <a:pt x="403" y="153"/>
                  </a:cubicBezTo>
                  <a:cubicBezTo>
                    <a:pt x="401" y="156"/>
                    <a:pt x="399" y="159"/>
                    <a:pt x="397" y="165"/>
                  </a:cubicBezTo>
                  <a:cubicBezTo>
                    <a:pt x="396" y="170"/>
                    <a:pt x="389" y="172"/>
                    <a:pt x="387" y="173"/>
                  </a:cubicBezTo>
                  <a:cubicBezTo>
                    <a:pt x="384" y="174"/>
                    <a:pt x="382" y="178"/>
                    <a:pt x="383" y="180"/>
                  </a:cubicBezTo>
                  <a:cubicBezTo>
                    <a:pt x="385" y="182"/>
                    <a:pt x="386" y="180"/>
                    <a:pt x="388" y="181"/>
                  </a:cubicBezTo>
                  <a:cubicBezTo>
                    <a:pt x="389" y="182"/>
                    <a:pt x="388" y="187"/>
                    <a:pt x="387" y="187"/>
                  </a:cubicBezTo>
                  <a:cubicBezTo>
                    <a:pt x="386" y="188"/>
                    <a:pt x="388" y="190"/>
                    <a:pt x="386" y="191"/>
                  </a:cubicBezTo>
                  <a:cubicBezTo>
                    <a:pt x="384" y="192"/>
                    <a:pt x="382" y="195"/>
                    <a:pt x="384" y="197"/>
                  </a:cubicBezTo>
                  <a:cubicBezTo>
                    <a:pt x="385" y="198"/>
                    <a:pt x="391" y="199"/>
                    <a:pt x="393" y="200"/>
                  </a:cubicBezTo>
                  <a:cubicBezTo>
                    <a:pt x="396" y="202"/>
                    <a:pt x="395" y="204"/>
                    <a:pt x="397" y="207"/>
                  </a:cubicBezTo>
                  <a:cubicBezTo>
                    <a:pt x="399" y="209"/>
                    <a:pt x="401" y="208"/>
                    <a:pt x="401" y="209"/>
                  </a:cubicBezTo>
                  <a:cubicBezTo>
                    <a:pt x="402" y="211"/>
                    <a:pt x="398" y="217"/>
                    <a:pt x="396" y="217"/>
                  </a:cubicBezTo>
                  <a:cubicBezTo>
                    <a:pt x="395" y="217"/>
                    <a:pt x="389" y="211"/>
                    <a:pt x="387" y="209"/>
                  </a:cubicBezTo>
                  <a:cubicBezTo>
                    <a:pt x="385" y="208"/>
                    <a:pt x="377" y="206"/>
                    <a:pt x="374" y="204"/>
                  </a:cubicBezTo>
                  <a:cubicBezTo>
                    <a:pt x="370" y="202"/>
                    <a:pt x="367" y="202"/>
                    <a:pt x="363" y="199"/>
                  </a:cubicBezTo>
                  <a:cubicBezTo>
                    <a:pt x="359" y="197"/>
                    <a:pt x="356" y="195"/>
                    <a:pt x="348" y="196"/>
                  </a:cubicBezTo>
                  <a:cubicBezTo>
                    <a:pt x="341" y="196"/>
                    <a:pt x="336" y="194"/>
                    <a:pt x="334" y="194"/>
                  </a:cubicBezTo>
                  <a:cubicBezTo>
                    <a:pt x="331" y="195"/>
                    <a:pt x="332" y="192"/>
                    <a:pt x="328" y="190"/>
                  </a:cubicBezTo>
                  <a:cubicBezTo>
                    <a:pt x="323" y="188"/>
                    <a:pt x="320" y="185"/>
                    <a:pt x="318" y="187"/>
                  </a:cubicBezTo>
                  <a:cubicBezTo>
                    <a:pt x="315" y="188"/>
                    <a:pt x="316" y="193"/>
                    <a:pt x="320" y="193"/>
                  </a:cubicBezTo>
                  <a:cubicBezTo>
                    <a:pt x="324" y="194"/>
                    <a:pt x="322" y="196"/>
                    <a:pt x="326" y="196"/>
                  </a:cubicBezTo>
                  <a:cubicBezTo>
                    <a:pt x="330" y="195"/>
                    <a:pt x="331" y="197"/>
                    <a:pt x="331" y="199"/>
                  </a:cubicBezTo>
                  <a:cubicBezTo>
                    <a:pt x="331" y="202"/>
                    <a:pt x="333" y="204"/>
                    <a:pt x="335" y="206"/>
                  </a:cubicBezTo>
                  <a:cubicBezTo>
                    <a:pt x="337" y="208"/>
                    <a:pt x="336" y="210"/>
                    <a:pt x="332" y="210"/>
                  </a:cubicBezTo>
                  <a:cubicBezTo>
                    <a:pt x="329" y="210"/>
                    <a:pt x="326" y="211"/>
                    <a:pt x="327" y="213"/>
                  </a:cubicBezTo>
                  <a:cubicBezTo>
                    <a:pt x="328" y="215"/>
                    <a:pt x="326" y="216"/>
                    <a:pt x="323" y="215"/>
                  </a:cubicBezTo>
                  <a:cubicBezTo>
                    <a:pt x="320" y="214"/>
                    <a:pt x="321" y="211"/>
                    <a:pt x="323" y="210"/>
                  </a:cubicBezTo>
                  <a:cubicBezTo>
                    <a:pt x="324" y="209"/>
                    <a:pt x="320" y="207"/>
                    <a:pt x="318" y="206"/>
                  </a:cubicBezTo>
                  <a:cubicBezTo>
                    <a:pt x="316" y="206"/>
                    <a:pt x="308" y="212"/>
                    <a:pt x="306" y="213"/>
                  </a:cubicBezTo>
                  <a:cubicBezTo>
                    <a:pt x="303" y="213"/>
                    <a:pt x="298" y="211"/>
                    <a:pt x="292" y="213"/>
                  </a:cubicBezTo>
                  <a:cubicBezTo>
                    <a:pt x="286" y="214"/>
                    <a:pt x="287" y="218"/>
                    <a:pt x="284" y="218"/>
                  </a:cubicBezTo>
                  <a:cubicBezTo>
                    <a:pt x="282" y="218"/>
                    <a:pt x="276" y="219"/>
                    <a:pt x="274" y="217"/>
                  </a:cubicBezTo>
                  <a:cubicBezTo>
                    <a:pt x="271" y="216"/>
                    <a:pt x="273" y="215"/>
                    <a:pt x="276" y="215"/>
                  </a:cubicBezTo>
                  <a:cubicBezTo>
                    <a:pt x="278" y="215"/>
                    <a:pt x="279" y="214"/>
                    <a:pt x="278" y="213"/>
                  </a:cubicBezTo>
                  <a:cubicBezTo>
                    <a:pt x="276" y="211"/>
                    <a:pt x="279" y="208"/>
                    <a:pt x="279" y="207"/>
                  </a:cubicBezTo>
                  <a:cubicBezTo>
                    <a:pt x="279" y="206"/>
                    <a:pt x="270" y="209"/>
                    <a:pt x="268" y="210"/>
                  </a:cubicBezTo>
                  <a:cubicBezTo>
                    <a:pt x="267" y="212"/>
                    <a:pt x="269" y="214"/>
                    <a:pt x="267" y="215"/>
                  </a:cubicBezTo>
                  <a:cubicBezTo>
                    <a:pt x="265" y="216"/>
                    <a:pt x="265" y="213"/>
                    <a:pt x="263" y="213"/>
                  </a:cubicBezTo>
                  <a:cubicBezTo>
                    <a:pt x="261" y="212"/>
                    <a:pt x="248" y="215"/>
                    <a:pt x="245" y="218"/>
                  </a:cubicBezTo>
                  <a:cubicBezTo>
                    <a:pt x="242" y="221"/>
                    <a:pt x="237" y="221"/>
                    <a:pt x="237" y="223"/>
                  </a:cubicBezTo>
                  <a:cubicBezTo>
                    <a:pt x="237" y="225"/>
                    <a:pt x="231" y="225"/>
                    <a:pt x="228" y="226"/>
                  </a:cubicBezTo>
                  <a:cubicBezTo>
                    <a:pt x="226" y="227"/>
                    <a:pt x="228" y="232"/>
                    <a:pt x="227" y="234"/>
                  </a:cubicBezTo>
                  <a:cubicBezTo>
                    <a:pt x="226" y="237"/>
                    <a:pt x="216" y="236"/>
                    <a:pt x="213" y="236"/>
                  </a:cubicBezTo>
                  <a:cubicBezTo>
                    <a:pt x="210" y="236"/>
                    <a:pt x="209" y="230"/>
                    <a:pt x="206" y="230"/>
                  </a:cubicBezTo>
                  <a:cubicBezTo>
                    <a:pt x="204" y="230"/>
                    <a:pt x="206" y="226"/>
                    <a:pt x="206" y="225"/>
                  </a:cubicBezTo>
                  <a:cubicBezTo>
                    <a:pt x="207" y="223"/>
                    <a:pt x="209" y="225"/>
                    <a:pt x="212" y="223"/>
                  </a:cubicBezTo>
                  <a:cubicBezTo>
                    <a:pt x="215" y="221"/>
                    <a:pt x="218" y="224"/>
                    <a:pt x="219" y="222"/>
                  </a:cubicBezTo>
                  <a:cubicBezTo>
                    <a:pt x="220" y="221"/>
                    <a:pt x="214" y="218"/>
                    <a:pt x="214" y="215"/>
                  </a:cubicBezTo>
                  <a:cubicBezTo>
                    <a:pt x="214" y="212"/>
                    <a:pt x="207" y="211"/>
                    <a:pt x="204" y="212"/>
                  </a:cubicBezTo>
                  <a:cubicBezTo>
                    <a:pt x="200" y="213"/>
                    <a:pt x="196" y="212"/>
                    <a:pt x="194" y="211"/>
                  </a:cubicBezTo>
                  <a:cubicBezTo>
                    <a:pt x="191" y="209"/>
                    <a:pt x="192" y="213"/>
                    <a:pt x="195" y="214"/>
                  </a:cubicBezTo>
                  <a:cubicBezTo>
                    <a:pt x="199" y="215"/>
                    <a:pt x="197" y="218"/>
                    <a:pt x="198" y="219"/>
                  </a:cubicBezTo>
                  <a:cubicBezTo>
                    <a:pt x="198" y="221"/>
                    <a:pt x="197" y="225"/>
                    <a:pt x="195" y="228"/>
                  </a:cubicBezTo>
                  <a:cubicBezTo>
                    <a:pt x="192" y="231"/>
                    <a:pt x="194" y="231"/>
                    <a:pt x="197" y="231"/>
                  </a:cubicBezTo>
                  <a:cubicBezTo>
                    <a:pt x="200" y="231"/>
                    <a:pt x="200" y="235"/>
                    <a:pt x="200" y="238"/>
                  </a:cubicBezTo>
                  <a:cubicBezTo>
                    <a:pt x="200" y="241"/>
                    <a:pt x="198" y="242"/>
                    <a:pt x="198" y="244"/>
                  </a:cubicBezTo>
                  <a:cubicBezTo>
                    <a:pt x="198" y="247"/>
                    <a:pt x="195" y="243"/>
                    <a:pt x="194" y="244"/>
                  </a:cubicBezTo>
                  <a:cubicBezTo>
                    <a:pt x="193" y="245"/>
                    <a:pt x="192" y="244"/>
                    <a:pt x="192" y="242"/>
                  </a:cubicBezTo>
                  <a:cubicBezTo>
                    <a:pt x="191" y="240"/>
                    <a:pt x="187" y="241"/>
                    <a:pt x="184" y="240"/>
                  </a:cubicBezTo>
                  <a:cubicBezTo>
                    <a:pt x="181" y="240"/>
                    <a:pt x="180" y="241"/>
                    <a:pt x="179" y="243"/>
                  </a:cubicBezTo>
                  <a:cubicBezTo>
                    <a:pt x="177" y="245"/>
                    <a:pt x="174" y="246"/>
                    <a:pt x="172" y="246"/>
                  </a:cubicBezTo>
                  <a:cubicBezTo>
                    <a:pt x="169" y="246"/>
                    <a:pt x="166" y="250"/>
                    <a:pt x="164" y="252"/>
                  </a:cubicBezTo>
                  <a:cubicBezTo>
                    <a:pt x="162" y="253"/>
                    <a:pt x="161" y="256"/>
                    <a:pt x="164" y="259"/>
                  </a:cubicBezTo>
                  <a:cubicBezTo>
                    <a:pt x="167" y="261"/>
                    <a:pt x="168" y="263"/>
                    <a:pt x="168" y="265"/>
                  </a:cubicBezTo>
                  <a:cubicBezTo>
                    <a:pt x="167" y="266"/>
                    <a:pt x="159" y="266"/>
                    <a:pt x="158" y="264"/>
                  </a:cubicBezTo>
                  <a:cubicBezTo>
                    <a:pt x="157" y="263"/>
                    <a:pt x="151" y="262"/>
                    <a:pt x="150" y="262"/>
                  </a:cubicBezTo>
                  <a:cubicBezTo>
                    <a:pt x="148" y="263"/>
                    <a:pt x="143" y="257"/>
                    <a:pt x="140" y="257"/>
                  </a:cubicBezTo>
                  <a:cubicBezTo>
                    <a:pt x="138" y="257"/>
                    <a:pt x="136" y="260"/>
                    <a:pt x="136" y="261"/>
                  </a:cubicBezTo>
                  <a:cubicBezTo>
                    <a:pt x="135" y="263"/>
                    <a:pt x="137" y="263"/>
                    <a:pt x="138" y="266"/>
                  </a:cubicBezTo>
                  <a:cubicBezTo>
                    <a:pt x="139" y="269"/>
                    <a:pt x="144" y="269"/>
                    <a:pt x="146" y="269"/>
                  </a:cubicBezTo>
                  <a:cubicBezTo>
                    <a:pt x="148" y="269"/>
                    <a:pt x="147" y="272"/>
                    <a:pt x="147" y="274"/>
                  </a:cubicBezTo>
                  <a:cubicBezTo>
                    <a:pt x="146" y="275"/>
                    <a:pt x="142" y="276"/>
                    <a:pt x="140" y="275"/>
                  </a:cubicBezTo>
                  <a:cubicBezTo>
                    <a:pt x="139" y="273"/>
                    <a:pt x="134" y="275"/>
                    <a:pt x="134" y="273"/>
                  </a:cubicBezTo>
                  <a:cubicBezTo>
                    <a:pt x="134" y="271"/>
                    <a:pt x="131" y="268"/>
                    <a:pt x="127" y="269"/>
                  </a:cubicBezTo>
                  <a:cubicBezTo>
                    <a:pt x="123" y="269"/>
                    <a:pt x="122" y="267"/>
                    <a:pt x="123" y="264"/>
                  </a:cubicBezTo>
                  <a:cubicBezTo>
                    <a:pt x="123" y="261"/>
                    <a:pt x="121" y="259"/>
                    <a:pt x="121" y="258"/>
                  </a:cubicBezTo>
                  <a:cubicBezTo>
                    <a:pt x="121" y="257"/>
                    <a:pt x="119" y="254"/>
                    <a:pt x="121" y="253"/>
                  </a:cubicBezTo>
                  <a:cubicBezTo>
                    <a:pt x="123" y="252"/>
                    <a:pt x="121" y="250"/>
                    <a:pt x="122" y="248"/>
                  </a:cubicBezTo>
                  <a:cubicBezTo>
                    <a:pt x="122" y="246"/>
                    <a:pt x="118" y="243"/>
                    <a:pt x="115" y="243"/>
                  </a:cubicBezTo>
                  <a:cubicBezTo>
                    <a:pt x="112" y="243"/>
                    <a:pt x="113" y="240"/>
                    <a:pt x="111" y="240"/>
                  </a:cubicBezTo>
                  <a:cubicBezTo>
                    <a:pt x="108" y="239"/>
                    <a:pt x="103" y="235"/>
                    <a:pt x="103" y="233"/>
                  </a:cubicBezTo>
                  <a:cubicBezTo>
                    <a:pt x="102" y="231"/>
                    <a:pt x="99" y="231"/>
                    <a:pt x="100" y="230"/>
                  </a:cubicBezTo>
                  <a:cubicBezTo>
                    <a:pt x="101" y="230"/>
                    <a:pt x="104" y="231"/>
                    <a:pt x="106" y="233"/>
                  </a:cubicBezTo>
                  <a:cubicBezTo>
                    <a:pt x="108" y="235"/>
                    <a:pt x="112" y="237"/>
                    <a:pt x="117" y="238"/>
                  </a:cubicBezTo>
                  <a:cubicBezTo>
                    <a:pt x="123" y="238"/>
                    <a:pt x="125" y="241"/>
                    <a:pt x="131" y="242"/>
                  </a:cubicBezTo>
                  <a:cubicBezTo>
                    <a:pt x="138" y="243"/>
                    <a:pt x="141" y="244"/>
                    <a:pt x="150" y="245"/>
                  </a:cubicBezTo>
                  <a:cubicBezTo>
                    <a:pt x="159" y="246"/>
                    <a:pt x="171" y="237"/>
                    <a:pt x="174" y="235"/>
                  </a:cubicBezTo>
                  <a:cubicBezTo>
                    <a:pt x="176" y="232"/>
                    <a:pt x="173" y="227"/>
                    <a:pt x="173" y="225"/>
                  </a:cubicBezTo>
                  <a:cubicBezTo>
                    <a:pt x="173" y="223"/>
                    <a:pt x="169" y="223"/>
                    <a:pt x="168" y="222"/>
                  </a:cubicBezTo>
                  <a:cubicBezTo>
                    <a:pt x="168" y="220"/>
                    <a:pt x="165" y="218"/>
                    <a:pt x="162" y="218"/>
                  </a:cubicBezTo>
                  <a:cubicBezTo>
                    <a:pt x="158" y="218"/>
                    <a:pt x="158" y="214"/>
                    <a:pt x="155" y="214"/>
                  </a:cubicBezTo>
                  <a:cubicBezTo>
                    <a:pt x="152" y="214"/>
                    <a:pt x="150" y="213"/>
                    <a:pt x="143" y="208"/>
                  </a:cubicBezTo>
                  <a:cubicBezTo>
                    <a:pt x="136" y="203"/>
                    <a:pt x="126" y="200"/>
                    <a:pt x="124" y="201"/>
                  </a:cubicBezTo>
                  <a:cubicBezTo>
                    <a:pt x="123" y="202"/>
                    <a:pt x="121" y="202"/>
                    <a:pt x="120" y="200"/>
                  </a:cubicBezTo>
                  <a:cubicBezTo>
                    <a:pt x="119" y="198"/>
                    <a:pt x="116" y="199"/>
                    <a:pt x="114" y="200"/>
                  </a:cubicBezTo>
                  <a:cubicBezTo>
                    <a:pt x="112" y="202"/>
                    <a:pt x="111" y="199"/>
                    <a:pt x="107" y="200"/>
                  </a:cubicBezTo>
                  <a:cubicBezTo>
                    <a:pt x="103" y="201"/>
                    <a:pt x="102" y="198"/>
                    <a:pt x="102" y="197"/>
                  </a:cubicBezTo>
                  <a:cubicBezTo>
                    <a:pt x="103" y="196"/>
                    <a:pt x="109" y="197"/>
                    <a:pt x="108" y="195"/>
                  </a:cubicBezTo>
                  <a:cubicBezTo>
                    <a:pt x="108" y="193"/>
                    <a:pt x="106" y="195"/>
                    <a:pt x="103" y="193"/>
                  </a:cubicBezTo>
                  <a:cubicBezTo>
                    <a:pt x="100" y="191"/>
                    <a:pt x="98" y="192"/>
                    <a:pt x="97" y="194"/>
                  </a:cubicBezTo>
                  <a:cubicBezTo>
                    <a:pt x="97" y="196"/>
                    <a:pt x="94" y="195"/>
                    <a:pt x="92" y="194"/>
                  </a:cubicBezTo>
                  <a:cubicBezTo>
                    <a:pt x="92" y="194"/>
                    <a:pt x="92" y="194"/>
                    <a:pt x="92" y="193"/>
                  </a:cubicBezTo>
                  <a:cubicBezTo>
                    <a:pt x="91" y="196"/>
                    <a:pt x="90" y="197"/>
                    <a:pt x="88" y="196"/>
                  </a:cubicBezTo>
                  <a:cubicBezTo>
                    <a:pt x="86" y="196"/>
                    <a:pt x="84" y="199"/>
                    <a:pt x="81" y="199"/>
                  </a:cubicBezTo>
                  <a:cubicBezTo>
                    <a:pt x="79" y="199"/>
                    <a:pt x="76" y="202"/>
                    <a:pt x="76" y="204"/>
                  </a:cubicBezTo>
                  <a:cubicBezTo>
                    <a:pt x="75" y="206"/>
                    <a:pt x="73" y="205"/>
                    <a:pt x="73" y="207"/>
                  </a:cubicBezTo>
                  <a:cubicBezTo>
                    <a:pt x="73" y="208"/>
                    <a:pt x="73" y="209"/>
                    <a:pt x="71" y="211"/>
                  </a:cubicBezTo>
                  <a:cubicBezTo>
                    <a:pt x="70" y="212"/>
                    <a:pt x="71" y="213"/>
                    <a:pt x="73" y="215"/>
                  </a:cubicBezTo>
                  <a:cubicBezTo>
                    <a:pt x="74" y="218"/>
                    <a:pt x="76" y="218"/>
                    <a:pt x="78" y="218"/>
                  </a:cubicBezTo>
                  <a:cubicBezTo>
                    <a:pt x="79" y="219"/>
                    <a:pt x="83" y="223"/>
                    <a:pt x="83" y="224"/>
                  </a:cubicBezTo>
                  <a:cubicBezTo>
                    <a:pt x="83" y="226"/>
                    <a:pt x="80" y="229"/>
                    <a:pt x="78" y="230"/>
                  </a:cubicBezTo>
                  <a:cubicBezTo>
                    <a:pt x="77" y="231"/>
                    <a:pt x="75" y="233"/>
                    <a:pt x="76" y="235"/>
                  </a:cubicBezTo>
                  <a:cubicBezTo>
                    <a:pt x="77" y="236"/>
                    <a:pt x="81" y="242"/>
                    <a:pt x="84" y="247"/>
                  </a:cubicBezTo>
                  <a:cubicBezTo>
                    <a:pt x="86" y="252"/>
                    <a:pt x="83" y="250"/>
                    <a:pt x="81" y="252"/>
                  </a:cubicBezTo>
                  <a:cubicBezTo>
                    <a:pt x="79" y="254"/>
                    <a:pt x="82" y="257"/>
                    <a:pt x="82" y="258"/>
                  </a:cubicBezTo>
                  <a:cubicBezTo>
                    <a:pt x="83" y="259"/>
                    <a:pt x="80" y="259"/>
                    <a:pt x="80" y="260"/>
                  </a:cubicBezTo>
                  <a:cubicBezTo>
                    <a:pt x="80" y="262"/>
                    <a:pt x="84" y="262"/>
                    <a:pt x="84" y="263"/>
                  </a:cubicBezTo>
                  <a:cubicBezTo>
                    <a:pt x="84" y="264"/>
                    <a:pt x="82" y="265"/>
                    <a:pt x="83" y="267"/>
                  </a:cubicBezTo>
                  <a:cubicBezTo>
                    <a:pt x="84" y="269"/>
                    <a:pt x="87" y="269"/>
                    <a:pt x="87" y="271"/>
                  </a:cubicBezTo>
                  <a:cubicBezTo>
                    <a:pt x="88" y="274"/>
                    <a:pt x="82" y="274"/>
                    <a:pt x="82" y="276"/>
                  </a:cubicBezTo>
                  <a:cubicBezTo>
                    <a:pt x="83" y="278"/>
                    <a:pt x="89" y="280"/>
                    <a:pt x="93" y="284"/>
                  </a:cubicBezTo>
                  <a:cubicBezTo>
                    <a:pt x="96" y="287"/>
                    <a:pt x="95" y="288"/>
                    <a:pt x="95" y="290"/>
                  </a:cubicBezTo>
                  <a:cubicBezTo>
                    <a:pt x="93" y="294"/>
                    <a:pt x="85" y="297"/>
                    <a:pt x="83" y="301"/>
                  </a:cubicBezTo>
                  <a:cubicBezTo>
                    <a:pt x="81" y="306"/>
                    <a:pt x="74" y="308"/>
                    <a:pt x="70" y="311"/>
                  </a:cubicBezTo>
                  <a:cubicBezTo>
                    <a:pt x="69" y="313"/>
                    <a:pt x="68" y="315"/>
                    <a:pt x="67" y="316"/>
                  </a:cubicBezTo>
                  <a:cubicBezTo>
                    <a:pt x="68" y="316"/>
                    <a:pt x="69" y="316"/>
                    <a:pt x="70" y="315"/>
                  </a:cubicBezTo>
                  <a:cubicBezTo>
                    <a:pt x="72" y="314"/>
                    <a:pt x="73" y="319"/>
                    <a:pt x="75" y="320"/>
                  </a:cubicBezTo>
                  <a:cubicBezTo>
                    <a:pt x="77" y="322"/>
                    <a:pt x="81" y="320"/>
                    <a:pt x="82" y="322"/>
                  </a:cubicBezTo>
                  <a:cubicBezTo>
                    <a:pt x="83" y="323"/>
                    <a:pt x="81" y="323"/>
                    <a:pt x="78" y="323"/>
                  </a:cubicBezTo>
                  <a:cubicBezTo>
                    <a:pt x="76" y="323"/>
                    <a:pt x="75" y="324"/>
                    <a:pt x="71" y="326"/>
                  </a:cubicBezTo>
                  <a:cubicBezTo>
                    <a:pt x="67" y="327"/>
                    <a:pt x="68" y="328"/>
                    <a:pt x="67" y="329"/>
                  </a:cubicBezTo>
                  <a:cubicBezTo>
                    <a:pt x="69" y="331"/>
                    <a:pt x="66" y="332"/>
                    <a:pt x="65" y="334"/>
                  </a:cubicBezTo>
                  <a:cubicBezTo>
                    <a:pt x="64" y="336"/>
                    <a:pt x="62" y="337"/>
                    <a:pt x="62" y="338"/>
                  </a:cubicBezTo>
                  <a:cubicBezTo>
                    <a:pt x="62" y="340"/>
                    <a:pt x="63" y="341"/>
                    <a:pt x="63" y="343"/>
                  </a:cubicBezTo>
                  <a:cubicBezTo>
                    <a:pt x="63" y="345"/>
                    <a:pt x="63" y="345"/>
                    <a:pt x="65" y="347"/>
                  </a:cubicBezTo>
                  <a:cubicBezTo>
                    <a:pt x="66" y="349"/>
                    <a:pt x="64" y="349"/>
                    <a:pt x="62" y="350"/>
                  </a:cubicBezTo>
                  <a:cubicBezTo>
                    <a:pt x="61" y="351"/>
                    <a:pt x="62" y="353"/>
                    <a:pt x="64" y="354"/>
                  </a:cubicBezTo>
                  <a:cubicBezTo>
                    <a:pt x="65" y="355"/>
                    <a:pt x="65" y="357"/>
                    <a:pt x="64" y="358"/>
                  </a:cubicBezTo>
                  <a:cubicBezTo>
                    <a:pt x="64" y="360"/>
                    <a:pt x="66" y="362"/>
                    <a:pt x="67" y="363"/>
                  </a:cubicBezTo>
                  <a:cubicBezTo>
                    <a:pt x="68" y="364"/>
                    <a:pt x="68" y="368"/>
                    <a:pt x="69" y="369"/>
                  </a:cubicBezTo>
                  <a:cubicBezTo>
                    <a:pt x="70" y="369"/>
                    <a:pt x="71" y="370"/>
                    <a:pt x="73" y="370"/>
                  </a:cubicBezTo>
                  <a:cubicBezTo>
                    <a:pt x="75" y="369"/>
                    <a:pt x="77" y="370"/>
                    <a:pt x="77" y="372"/>
                  </a:cubicBezTo>
                  <a:cubicBezTo>
                    <a:pt x="78" y="373"/>
                    <a:pt x="80" y="373"/>
                    <a:pt x="82" y="372"/>
                  </a:cubicBezTo>
                  <a:cubicBezTo>
                    <a:pt x="84" y="371"/>
                    <a:pt x="88" y="373"/>
                    <a:pt x="89" y="374"/>
                  </a:cubicBezTo>
                  <a:cubicBezTo>
                    <a:pt x="90" y="374"/>
                    <a:pt x="90" y="377"/>
                    <a:pt x="90" y="379"/>
                  </a:cubicBezTo>
                  <a:cubicBezTo>
                    <a:pt x="90" y="381"/>
                    <a:pt x="89" y="384"/>
                    <a:pt x="91" y="385"/>
                  </a:cubicBezTo>
                  <a:cubicBezTo>
                    <a:pt x="93" y="386"/>
                    <a:pt x="92" y="389"/>
                    <a:pt x="95" y="390"/>
                  </a:cubicBezTo>
                  <a:cubicBezTo>
                    <a:pt x="97" y="391"/>
                    <a:pt x="98" y="394"/>
                    <a:pt x="99" y="395"/>
                  </a:cubicBezTo>
                  <a:cubicBezTo>
                    <a:pt x="101" y="395"/>
                    <a:pt x="103" y="397"/>
                    <a:pt x="104" y="399"/>
                  </a:cubicBezTo>
                  <a:cubicBezTo>
                    <a:pt x="104" y="400"/>
                    <a:pt x="101" y="402"/>
                    <a:pt x="100" y="402"/>
                  </a:cubicBezTo>
                  <a:cubicBezTo>
                    <a:pt x="98" y="403"/>
                    <a:pt x="95" y="400"/>
                    <a:pt x="94" y="402"/>
                  </a:cubicBezTo>
                  <a:cubicBezTo>
                    <a:pt x="93" y="403"/>
                    <a:pt x="94" y="405"/>
                    <a:pt x="95" y="409"/>
                  </a:cubicBezTo>
                  <a:cubicBezTo>
                    <a:pt x="96" y="413"/>
                    <a:pt x="97" y="413"/>
                    <a:pt x="99" y="413"/>
                  </a:cubicBezTo>
                  <a:cubicBezTo>
                    <a:pt x="100" y="413"/>
                    <a:pt x="101" y="412"/>
                    <a:pt x="102" y="411"/>
                  </a:cubicBezTo>
                  <a:cubicBezTo>
                    <a:pt x="104" y="411"/>
                    <a:pt x="106" y="412"/>
                    <a:pt x="108" y="411"/>
                  </a:cubicBezTo>
                  <a:cubicBezTo>
                    <a:pt x="109" y="411"/>
                    <a:pt x="113" y="410"/>
                    <a:pt x="114" y="412"/>
                  </a:cubicBezTo>
                  <a:cubicBezTo>
                    <a:pt x="115" y="413"/>
                    <a:pt x="116" y="417"/>
                    <a:pt x="115" y="418"/>
                  </a:cubicBezTo>
                  <a:cubicBezTo>
                    <a:pt x="115" y="419"/>
                    <a:pt x="116" y="421"/>
                    <a:pt x="117" y="422"/>
                  </a:cubicBezTo>
                  <a:cubicBezTo>
                    <a:pt x="118" y="424"/>
                    <a:pt x="122" y="423"/>
                    <a:pt x="123" y="424"/>
                  </a:cubicBezTo>
                  <a:cubicBezTo>
                    <a:pt x="124" y="424"/>
                    <a:pt x="127" y="428"/>
                    <a:pt x="127" y="430"/>
                  </a:cubicBezTo>
                  <a:cubicBezTo>
                    <a:pt x="126" y="432"/>
                    <a:pt x="128" y="432"/>
                    <a:pt x="130" y="432"/>
                  </a:cubicBezTo>
                  <a:cubicBezTo>
                    <a:pt x="131" y="431"/>
                    <a:pt x="132" y="433"/>
                    <a:pt x="133" y="433"/>
                  </a:cubicBezTo>
                  <a:cubicBezTo>
                    <a:pt x="135" y="434"/>
                    <a:pt x="136" y="434"/>
                    <a:pt x="138" y="433"/>
                  </a:cubicBezTo>
                  <a:cubicBezTo>
                    <a:pt x="139" y="432"/>
                    <a:pt x="141" y="432"/>
                    <a:pt x="142" y="433"/>
                  </a:cubicBezTo>
                  <a:cubicBezTo>
                    <a:pt x="143" y="434"/>
                    <a:pt x="146" y="436"/>
                    <a:pt x="146" y="437"/>
                  </a:cubicBezTo>
                  <a:cubicBezTo>
                    <a:pt x="146" y="438"/>
                    <a:pt x="150" y="437"/>
                    <a:pt x="152" y="438"/>
                  </a:cubicBezTo>
                  <a:cubicBezTo>
                    <a:pt x="154" y="439"/>
                    <a:pt x="157" y="439"/>
                    <a:pt x="159" y="440"/>
                  </a:cubicBezTo>
                  <a:cubicBezTo>
                    <a:pt x="161" y="441"/>
                    <a:pt x="163" y="441"/>
                    <a:pt x="164" y="443"/>
                  </a:cubicBezTo>
                  <a:cubicBezTo>
                    <a:pt x="164" y="444"/>
                    <a:pt x="161" y="445"/>
                    <a:pt x="161" y="446"/>
                  </a:cubicBezTo>
                  <a:cubicBezTo>
                    <a:pt x="161" y="447"/>
                    <a:pt x="163" y="447"/>
                    <a:pt x="163" y="448"/>
                  </a:cubicBezTo>
                  <a:cubicBezTo>
                    <a:pt x="163" y="450"/>
                    <a:pt x="161" y="450"/>
                    <a:pt x="160" y="450"/>
                  </a:cubicBezTo>
                  <a:cubicBezTo>
                    <a:pt x="160" y="451"/>
                    <a:pt x="162" y="453"/>
                    <a:pt x="162" y="453"/>
                  </a:cubicBezTo>
                  <a:cubicBezTo>
                    <a:pt x="163" y="454"/>
                    <a:pt x="161" y="457"/>
                    <a:pt x="161" y="458"/>
                  </a:cubicBezTo>
                  <a:cubicBezTo>
                    <a:pt x="161" y="459"/>
                    <a:pt x="155" y="458"/>
                    <a:pt x="154" y="458"/>
                  </a:cubicBezTo>
                  <a:cubicBezTo>
                    <a:pt x="153" y="458"/>
                    <a:pt x="149" y="462"/>
                    <a:pt x="148" y="462"/>
                  </a:cubicBezTo>
                  <a:cubicBezTo>
                    <a:pt x="147" y="463"/>
                    <a:pt x="147" y="465"/>
                    <a:pt x="148" y="466"/>
                  </a:cubicBezTo>
                  <a:cubicBezTo>
                    <a:pt x="152" y="465"/>
                    <a:pt x="156" y="465"/>
                    <a:pt x="156" y="466"/>
                  </a:cubicBezTo>
                  <a:cubicBezTo>
                    <a:pt x="157" y="467"/>
                    <a:pt x="148" y="471"/>
                    <a:pt x="146" y="472"/>
                  </a:cubicBezTo>
                  <a:cubicBezTo>
                    <a:pt x="144" y="472"/>
                    <a:pt x="149" y="475"/>
                    <a:pt x="149" y="476"/>
                  </a:cubicBezTo>
                  <a:cubicBezTo>
                    <a:pt x="149" y="478"/>
                    <a:pt x="144" y="478"/>
                    <a:pt x="144" y="481"/>
                  </a:cubicBezTo>
                  <a:cubicBezTo>
                    <a:pt x="145" y="484"/>
                    <a:pt x="143" y="484"/>
                    <a:pt x="140" y="484"/>
                  </a:cubicBezTo>
                  <a:cubicBezTo>
                    <a:pt x="137" y="484"/>
                    <a:pt x="136" y="486"/>
                    <a:pt x="138" y="486"/>
                  </a:cubicBezTo>
                  <a:cubicBezTo>
                    <a:pt x="139" y="487"/>
                    <a:pt x="139" y="490"/>
                    <a:pt x="144" y="491"/>
                  </a:cubicBezTo>
                  <a:cubicBezTo>
                    <a:pt x="149" y="493"/>
                    <a:pt x="155" y="498"/>
                    <a:pt x="159" y="502"/>
                  </a:cubicBezTo>
                  <a:cubicBezTo>
                    <a:pt x="160" y="503"/>
                    <a:pt x="160" y="503"/>
                    <a:pt x="161" y="504"/>
                  </a:cubicBezTo>
                  <a:cubicBezTo>
                    <a:pt x="162" y="503"/>
                    <a:pt x="164" y="503"/>
                    <a:pt x="164" y="503"/>
                  </a:cubicBezTo>
                  <a:cubicBezTo>
                    <a:pt x="167" y="502"/>
                    <a:pt x="171" y="504"/>
                    <a:pt x="174" y="505"/>
                  </a:cubicBezTo>
                  <a:cubicBezTo>
                    <a:pt x="176" y="507"/>
                    <a:pt x="185" y="505"/>
                    <a:pt x="186" y="506"/>
                  </a:cubicBezTo>
                  <a:cubicBezTo>
                    <a:pt x="187" y="508"/>
                    <a:pt x="189" y="510"/>
                    <a:pt x="191" y="510"/>
                  </a:cubicBezTo>
                  <a:cubicBezTo>
                    <a:pt x="193" y="510"/>
                    <a:pt x="195" y="513"/>
                    <a:pt x="196" y="512"/>
                  </a:cubicBezTo>
                  <a:cubicBezTo>
                    <a:pt x="198" y="511"/>
                    <a:pt x="203" y="511"/>
                    <a:pt x="204" y="511"/>
                  </a:cubicBezTo>
                  <a:cubicBezTo>
                    <a:pt x="206" y="511"/>
                    <a:pt x="206" y="512"/>
                    <a:pt x="207" y="512"/>
                  </a:cubicBezTo>
                  <a:cubicBezTo>
                    <a:pt x="209" y="512"/>
                    <a:pt x="209" y="517"/>
                    <a:pt x="210" y="517"/>
                  </a:cubicBezTo>
                  <a:cubicBezTo>
                    <a:pt x="211" y="517"/>
                    <a:pt x="215" y="520"/>
                    <a:pt x="217" y="521"/>
                  </a:cubicBezTo>
                  <a:cubicBezTo>
                    <a:pt x="220" y="521"/>
                    <a:pt x="222" y="525"/>
                    <a:pt x="223" y="525"/>
                  </a:cubicBezTo>
                  <a:cubicBezTo>
                    <a:pt x="224" y="525"/>
                    <a:pt x="226" y="527"/>
                    <a:pt x="227" y="525"/>
                  </a:cubicBezTo>
                  <a:cubicBezTo>
                    <a:pt x="228" y="523"/>
                    <a:pt x="231" y="524"/>
                    <a:pt x="232" y="521"/>
                  </a:cubicBezTo>
                  <a:cubicBezTo>
                    <a:pt x="228" y="516"/>
                    <a:pt x="223" y="510"/>
                    <a:pt x="223" y="507"/>
                  </a:cubicBezTo>
                  <a:cubicBezTo>
                    <a:pt x="223" y="503"/>
                    <a:pt x="225" y="500"/>
                    <a:pt x="220" y="496"/>
                  </a:cubicBezTo>
                  <a:cubicBezTo>
                    <a:pt x="215" y="492"/>
                    <a:pt x="220" y="489"/>
                    <a:pt x="224" y="485"/>
                  </a:cubicBezTo>
                  <a:cubicBezTo>
                    <a:pt x="227" y="481"/>
                    <a:pt x="234" y="479"/>
                    <a:pt x="238" y="476"/>
                  </a:cubicBezTo>
                  <a:cubicBezTo>
                    <a:pt x="237" y="475"/>
                    <a:pt x="236" y="475"/>
                    <a:pt x="235" y="474"/>
                  </a:cubicBezTo>
                  <a:cubicBezTo>
                    <a:pt x="232" y="473"/>
                    <a:pt x="231" y="471"/>
                    <a:pt x="234" y="471"/>
                  </a:cubicBezTo>
                  <a:cubicBezTo>
                    <a:pt x="236" y="470"/>
                    <a:pt x="235" y="469"/>
                    <a:pt x="233" y="466"/>
                  </a:cubicBezTo>
                  <a:cubicBezTo>
                    <a:pt x="230" y="463"/>
                    <a:pt x="229" y="460"/>
                    <a:pt x="228" y="460"/>
                  </a:cubicBezTo>
                  <a:cubicBezTo>
                    <a:pt x="226" y="460"/>
                    <a:pt x="224" y="460"/>
                    <a:pt x="222" y="460"/>
                  </a:cubicBezTo>
                  <a:cubicBezTo>
                    <a:pt x="220" y="461"/>
                    <a:pt x="220" y="459"/>
                    <a:pt x="221" y="456"/>
                  </a:cubicBezTo>
                  <a:cubicBezTo>
                    <a:pt x="221" y="454"/>
                    <a:pt x="217" y="454"/>
                    <a:pt x="216" y="453"/>
                  </a:cubicBezTo>
                  <a:cubicBezTo>
                    <a:pt x="215" y="452"/>
                    <a:pt x="217" y="448"/>
                    <a:pt x="218" y="448"/>
                  </a:cubicBezTo>
                  <a:cubicBezTo>
                    <a:pt x="218" y="448"/>
                    <a:pt x="221" y="447"/>
                    <a:pt x="221" y="445"/>
                  </a:cubicBezTo>
                  <a:cubicBezTo>
                    <a:pt x="221" y="444"/>
                    <a:pt x="217" y="444"/>
                    <a:pt x="218" y="442"/>
                  </a:cubicBezTo>
                  <a:cubicBezTo>
                    <a:pt x="219" y="439"/>
                    <a:pt x="222" y="439"/>
                    <a:pt x="222" y="437"/>
                  </a:cubicBezTo>
                  <a:cubicBezTo>
                    <a:pt x="222" y="434"/>
                    <a:pt x="224" y="432"/>
                    <a:pt x="227" y="434"/>
                  </a:cubicBezTo>
                  <a:cubicBezTo>
                    <a:pt x="229" y="435"/>
                    <a:pt x="231" y="440"/>
                    <a:pt x="233" y="439"/>
                  </a:cubicBezTo>
                  <a:cubicBezTo>
                    <a:pt x="236" y="438"/>
                    <a:pt x="234" y="435"/>
                    <a:pt x="234" y="434"/>
                  </a:cubicBezTo>
                  <a:cubicBezTo>
                    <a:pt x="234" y="433"/>
                    <a:pt x="233" y="430"/>
                    <a:pt x="236" y="430"/>
                  </a:cubicBezTo>
                  <a:cubicBezTo>
                    <a:pt x="239" y="429"/>
                    <a:pt x="238" y="426"/>
                    <a:pt x="240" y="426"/>
                  </a:cubicBezTo>
                  <a:cubicBezTo>
                    <a:pt x="243" y="426"/>
                    <a:pt x="248" y="423"/>
                    <a:pt x="249" y="422"/>
                  </a:cubicBezTo>
                  <a:cubicBezTo>
                    <a:pt x="250" y="421"/>
                    <a:pt x="254" y="419"/>
                    <a:pt x="255" y="420"/>
                  </a:cubicBezTo>
                  <a:cubicBezTo>
                    <a:pt x="257" y="421"/>
                    <a:pt x="258" y="423"/>
                    <a:pt x="259" y="420"/>
                  </a:cubicBezTo>
                  <a:cubicBezTo>
                    <a:pt x="260" y="418"/>
                    <a:pt x="265" y="419"/>
                    <a:pt x="265" y="420"/>
                  </a:cubicBezTo>
                  <a:cubicBezTo>
                    <a:pt x="265" y="422"/>
                    <a:pt x="272" y="422"/>
                    <a:pt x="274" y="423"/>
                  </a:cubicBezTo>
                  <a:cubicBezTo>
                    <a:pt x="277" y="424"/>
                    <a:pt x="281" y="427"/>
                    <a:pt x="281" y="429"/>
                  </a:cubicBezTo>
                  <a:cubicBezTo>
                    <a:pt x="281" y="430"/>
                    <a:pt x="283" y="432"/>
                    <a:pt x="283" y="430"/>
                  </a:cubicBezTo>
                  <a:cubicBezTo>
                    <a:pt x="283" y="427"/>
                    <a:pt x="285" y="428"/>
                    <a:pt x="288" y="430"/>
                  </a:cubicBezTo>
                  <a:cubicBezTo>
                    <a:pt x="291" y="432"/>
                    <a:pt x="295" y="431"/>
                    <a:pt x="295" y="429"/>
                  </a:cubicBezTo>
                  <a:cubicBezTo>
                    <a:pt x="296" y="427"/>
                    <a:pt x="301" y="425"/>
                    <a:pt x="303" y="427"/>
                  </a:cubicBezTo>
                  <a:cubicBezTo>
                    <a:pt x="305" y="428"/>
                    <a:pt x="306" y="429"/>
                    <a:pt x="308" y="427"/>
                  </a:cubicBezTo>
                  <a:cubicBezTo>
                    <a:pt x="310" y="425"/>
                    <a:pt x="315" y="425"/>
                    <a:pt x="316" y="427"/>
                  </a:cubicBezTo>
                  <a:cubicBezTo>
                    <a:pt x="316" y="429"/>
                    <a:pt x="319" y="430"/>
                    <a:pt x="321" y="430"/>
                  </a:cubicBezTo>
                  <a:cubicBezTo>
                    <a:pt x="323" y="430"/>
                    <a:pt x="324" y="433"/>
                    <a:pt x="325" y="432"/>
                  </a:cubicBezTo>
                  <a:cubicBezTo>
                    <a:pt x="326" y="432"/>
                    <a:pt x="326" y="428"/>
                    <a:pt x="328" y="428"/>
                  </a:cubicBezTo>
                  <a:cubicBezTo>
                    <a:pt x="330" y="429"/>
                    <a:pt x="331" y="431"/>
                    <a:pt x="334" y="431"/>
                  </a:cubicBezTo>
                  <a:cubicBezTo>
                    <a:pt x="337" y="431"/>
                    <a:pt x="339" y="430"/>
                    <a:pt x="339" y="428"/>
                  </a:cubicBezTo>
                  <a:cubicBezTo>
                    <a:pt x="339" y="426"/>
                    <a:pt x="339" y="422"/>
                    <a:pt x="337" y="422"/>
                  </a:cubicBezTo>
                  <a:cubicBezTo>
                    <a:pt x="335" y="422"/>
                    <a:pt x="333" y="420"/>
                    <a:pt x="331" y="420"/>
                  </a:cubicBezTo>
                  <a:cubicBezTo>
                    <a:pt x="329" y="420"/>
                    <a:pt x="327" y="417"/>
                    <a:pt x="329" y="416"/>
                  </a:cubicBezTo>
                  <a:cubicBezTo>
                    <a:pt x="331" y="415"/>
                    <a:pt x="335" y="414"/>
                    <a:pt x="334" y="412"/>
                  </a:cubicBezTo>
                  <a:cubicBezTo>
                    <a:pt x="333" y="410"/>
                    <a:pt x="333" y="407"/>
                    <a:pt x="335" y="406"/>
                  </a:cubicBezTo>
                  <a:cubicBezTo>
                    <a:pt x="338" y="406"/>
                    <a:pt x="344" y="406"/>
                    <a:pt x="344" y="405"/>
                  </a:cubicBezTo>
                  <a:cubicBezTo>
                    <a:pt x="344" y="404"/>
                    <a:pt x="338" y="403"/>
                    <a:pt x="337" y="401"/>
                  </a:cubicBezTo>
                  <a:cubicBezTo>
                    <a:pt x="336" y="399"/>
                    <a:pt x="335" y="395"/>
                    <a:pt x="336" y="394"/>
                  </a:cubicBezTo>
                  <a:cubicBezTo>
                    <a:pt x="338" y="394"/>
                    <a:pt x="341" y="395"/>
                    <a:pt x="343" y="394"/>
                  </a:cubicBezTo>
                  <a:cubicBezTo>
                    <a:pt x="345" y="393"/>
                    <a:pt x="350" y="395"/>
                    <a:pt x="353" y="393"/>
                  </a:cubicBezTo>
                  <a:cubicBezTo>
                    <a:pt x="356" y="391"/>
                    <a:pt x="362" y="391"/>
                    <a:pt x="365" y="391"/>
                  </a:cubicBezTo>
                  <a:cubicBezTo>
                    <a:pt x="368" y="391"/>
                    <a:pt x="371" y="388"/>
                    <a:pt x="373" y="388"/>
                  </a:cubicBezTo>
                  <a:cubicBezTo>
                    <a:pt x="376" y="388"/>
                    <a:pt x="383" y="387"/>
                    <a:pt x="385" y="386"/>
                  </a:cubicBezTo>
                  <a:cubicBezTo>
                    <a:pt x="386" y="385"/>
                    <a:pt x="396" y="384"/>
                    <a:pt x="396" y="382"/>
                  </a:cubicBezTo>
                  <a:cubicBezTo>
                    <a:pt x="397" y="380"/>
                    <a:pt x="404" y="379"/>
                    <a:pt x="406" y="380"/>
                  </a:cubicBezTo>
                  <a:cubicBezTo>
                    <a:pt x="408" y="381"/>
                    <a:pt x="411" y="381"/>
                    <a:pt x="413" y="381"/>
                  </a:cubicBezTo>
                  <a:cubicBezTo>
                    <a:pt x="414" y="380"/>
                    <a:pt x="418" y="382"/>
                    <a:pt x="418" y="384"/>
                  </a:cubicBezTo>
                  <a:cubicBezTo>
                    <a:pt x="417" y="386"/>
                    <a:pt x="419" y="388"/>
                    <a:pt x="419" y="389"/>
                  </a:cubicBezTo>
                  <a:cubicBezTo>
                    <a:pt x="419" y="391"/>
                    <a:pt x="417" y="392"/>
                    <a:pt x="418" y="393"/>
                  </a:cubicBezTo>
                  <a:cubicBezTo>
                    <a:pt x="419" y="394"/>
                    <a:pt x="424" y="393"/>
                    <a:pt x="426" y="392"/>
                  </a:cubicBezTo>
                  <a:cubicBezTo>
                    <a:pt x="427" y="390"/>
                    <a:pt x="429" y="392"/>
                    <a:pt x="429" y="394"/>
                  </a:cubicBezTo>
                  <a:cubicBezTo>
                    <a:pt x="429" y="395"/>
                    <a:pt x="431" y="396"/>
                    <a:pt x="431" y="394"/>
                  </a:cubicBezTo>
                  <a:cubicBezTo>
                    <a:pt x="431" y="392"/>
                    <a:pt x="434" y="394"/>
                    <a:pt x="435" y="395"/>
                  </a:cubicBezTo>
                  <a:cubicBezTo>
                    <a:pt x="436" y="396"/>
                    <a:pt x="439" y="393"/>
                    <a:pt x="439" y="395"/>
                  </a:cubicBezTo>
                  <a:cubicBezTo>
                    <a:pt x="439" y="397"/>
                    <a:pt x="434" y="398"/>
                    <a:pt x="436" y="400"/>
                  </a:cubicBezTo>
                  <a:cubicBezTo>
                    <a:pt x="438" y="402"/>
                    <a:pt x="440" y="398"/>
                    <a:pt x="442" y="399"/>
                  </a:cubicBezTo>
                  <a:cubicBezTo>
                    <a:pt x="445" y="400"/>
                    <a:pt x="448" y="396"/>
                    <a:pt x="451" y="395"/>
                  </a:cubicBezTo>
                  <a:cubicBezTo>
                    <a:pt x="453" y="395"/>
                    <a:pt x="456" y="392"/>
                    <a:pt x="458" y="391"/>
                  </a:cubicBezTo>
                  <a:cubicBezTo>
                    <a:pt x="460" y="390"/>
                    <a:pt x="465" y="390"/>
                    <a:pt x="464" y="392"/>
                  </a:cubicBezTo>
                  <a:cubicBezTo>
                    <a:pt x="462" y="393"/>
                    <a:pt x="461" y="396"/>
                    <a:pt x="466" y="398"/>
                  </a:cubicBezTo>
                  <a:cubicBezTo>
                    <a:pt x="471" y="400"/>
                    <a:pt x="477" y="410"/>
                    <a:pt x="481" y="415"/>
                  </a:cubicBezTo>
                  <a:cubicBezTo>
                    <a:pt x="484" y="420"/>
                    <a:pt x="487" y="430"/>
                    <a:pt x="489" y="430"/>
                  </a:cubicBezTo>
                  <a:cubicBezTo>
                    <a:pt x="491" y="430"/>
                    <a:pt x="491" y="425"/>
                    <a:pt x="494" y="425"/>
                  </a:cubicBezTo>
                  <a:cubicBezTo>
                    <a:pt x="496" y="424"/>
                    <a:pt x="497" y="429"/>
                    <a:pt x="500" y="429"/>
                  </a:cubicBezTo>
                  <a:cubicBezTo>
                    <a:pt x="502" y="430"/>
                    <a:pt x="506" y="431"/>
                    <a:pt x="508" y="430"/>
                  </a:cubicBezTo>
                  <a:cubicBezTo>
                    <a:pt x="510" y="430"/>
                    <a:pt x="514" y="427"/>
                    <a:pt x="516" y="428"/>
                  </a:cubicBezTo>
                  <a:cubicBezTo>
                    <a:pt x="517" y="429"/>
                    <a:pt x="520" y="429"/>
                    <a:pt x="521" y="432"/>
                  </a:cubicBezTo>
                  <a:cubicBezTo>
                    <a:pt x="522" y="436"/>
                    <a:pt x="525" y="436"/>
                    <a:pt x="526" y="436"/>
                  </a:cubicBezTo>
                  <a:cubicBezTo>
                    <a:pt x="527" y="436"/>
                    <a:pt x="528" y="438"/>
                    <a:pt x="528" y="439"/>
                  </a:cubicBezTo>
                  <a:cubicBezTo>
                    <a:pt x="528" y="441"/>
                    <a:pt x="530" y="443"/>
                    <a:pt x="532" y="443"/>
                  </a:cubicBezTo>
                  <a:cubicBezTo>
                    <a:pt x="533" y="443"/>
                    <a:pt x="537" y="442"/>
                    <a:pt x="538" y="442"/>
                  </a:cubicBezTo>
                  <a:cubicBezTo>
                    <a:pt x="539" y="441"/>
                    <a:pt x="541" y="440"/>
                    <a:pt x="541" y="442"/>
                  </a:cubicBezTo>
                  <a:cubicBezTo>
                    <a:pt x="541" y="443"/>
                    <a:pt x="543" y="446"/>
                    <a:pt x="545" y="446"/>
                  </a:cubicBezTo>
                  <a:cubicBezTo>
                    <a:pt x="546" y="446"/>
                    <a:pt x="549" y="447"/>
                    <a:pt x="549" y="446"/>
                  </a:cubicBezTo>
                  <a:cubicBezTo>
                    <a:pt x="550" y="445"/>
                    <a:pt x="553" y="444"/>
                    <a:pt x="555" y="444"/>
                  </a:cubicBezTo>
                  <a:cubicBezTo>
                    <a:pt x="556" y="444"/>
                    <a:pt x="561" y="443"/>
                    <a:pt x="562" y="441"/>
                  </a:cubicBezTo>
                  <a:cubicBezTo>
                    <a:pt x="563" y="438"/>
                    <a:pt x="567" y="438"/>
                    <a:pt x="568" y="437"/>
                  </a:cubicBezTo>
                  <a:cubicBezTo>
                    <a:pt x="570" y="436"/>
                    <a:pt x="573" y="435"/>
                    <a:pt x="574" y="433"/>
                  </a:cubicBezTo>
                  <a:cubicBezTo>
                    <a:pt x="574" y="432"/>
                    <a:pt x="579" y="432"/>
                    <a:pt x="579" y="431"/>
                  </a:cubicBezTo>
                  <a:cubicBezTo>
                    <a:pt x="580" y="430"/>
                    <a:pt x="583" y="430"/>
                    <a:pt x="585" y="430"/>
                  </a:cubicBezTo>
                  <a:cubicBezTo>
                    <a:pt x="586" y="431"/>
                    <a:pt x="595" y="432"/>
                    <a:pt x="596" y="432"/>
                  </a:cubicBezTo>
                  <a:cubicBezTo>
                    <a:pt x="597" y="432"/>
                    <a:pt x="597" y="436"/>
                    <a:pt x="599" y="437"/>
                  </a:cubicBezTo>
                  <a:cubicBezTo>
                    <a:pt x="600" y="437"/>
                    <a:pt x="604" y="440"/>
                    <a:pt x="605" y="439"/>
                  </a:cubicBezTo>
                  <a:cubicBezTo>
                    <a:pt x="606" y="438"/>
                    <a:pt x="609" y="437"/>
                    <a:pt x="612" y="439"/>
                  </a:cubicBezTo>
                  <a:cubicBezTo>
                    <a:pt x="614" y="440"/>
                    <a:pt x="616" y="442"/>
                    <a:pt x="617" y="440"/>
                  </a:cubicBezTo>
                  <a:cubicBezTo>
                    <a:pt x="618" y="439"/>
                    <a:pt x="623" y="438"/>
                    <a:pt x="624" y="437"/>
                  </a:cubicBezTo>
                  <a:cubicBezTo>
                    <a:pt x="625" y="436"/>
                    <a:pt x="625" y="433"/>
                    <a:pt x="624" y="432"/>
                  </a:cubicBezTo>
                  <a:cubicBezTo>
                    <a:pt x="623" y="431"/>
                    <a:pt x="622" y="427"/>
                    <a:pt x="621" y="426"/>
                  </a:cubicBezTo>
                  <a:cubicBezTo>
                    <a:pt x="621" y="424"/>
                    <a:pt x="624" y="423"/>
                    <a:pt x="625" y="422"/>
                  </a:cubicBezTo>
                  <a:cubicBezTo>
                    <a:pt x="625" y="420"/>
                    <a:pt x="628" y="420"/>
                    <a:pt x="629" y="419"/>
                  </a:cubicBezTo>
                  <a:cubicBezTo>
                    <a:pt x="630" y="418"/>
                    <a:pt x="630" y="416"/>
                    <a:pt x="632" y="416"/>
                  </a:cubicBezTo>
                  <a:cubicBezTo>
                    <a:pt x="634" y="417"/>
                    <a:pt x="637" y="418"/>
                    <a:pt x="638" y="418"/>
                  </a:cubicBezTo>
                  <a:cubicBezTo>
                    <a:pt x="639" y="419"/>
                    <a:pt x="641" y="420"/>
                    <a:pt x="643" y="420"/>
                  </a:cubicBezTo>
                  <a:cubicBezTo>
                    <a:pt x="645" y="420"/>
                    <a:pt x="647" y="421"/>
                    <a:pt x="649" y="422"/>
                  </a:cubicBezTo>
                  <a:cubicBezTo>
                    <a:pt x="650" y="423"/>
                    <a:pt x="656" y="423"/>
                    <a:pt x="657" y="424"/>
                  </a:cubicBezTo>
                  <a:cubicBezTo>
                    <a:pt x="658" y="426"/>
                    <a:pt x="656" y="430"/>
                    <a:pt x="658" y="431"/>
                  </a:cubicBezTo>
                  <a:cubicBezTo>
                    <a:pt x="659" y="433"/>
                    <a:pt x="662" y="436"/>
                    <a:pt x="663" y="435"/>
                  </a:cubicBezTo>
                  <a:cubicBezTo>
                    <a:pt x="664" y="434"/>
                    <a:pt x="668" y="437"/>
                    <a:pt x="670" y="437"/>
                  </a:cubicBezTo>
                  <a:cubicBezTo>
                    <a:pt x="671" y="437"/>
                    <a:pt x="674" y="434"/>
                    <a:pt x="675" y="434"/>
                  </a:cubicBezTo>
                  <a:cubicBezTo>
                    <a:pt x="677" y="434"/>
                    <a:pt x="681" y="433"/>
                    <a:pt x="683" y="433"/>
                  </a:cubicBezTo>
                  <a:cubicBezTo>
                    <a:pt x="684" y="434"/>
                    <a:pt x="689" y="436"/>
                    <a:pt x="690" y="435"/>
                  </a:cubicBezTo>
                  <a:cubicBezTo>
                    <a:pt x="691" y="435"/>
                    <a:pt x="696" y="435"/>
                    <a:pt x="696" y="437"/>
                  </a:cubicBezTo>
                  <a:cubicBezTo>
                    <a:pt x="697" y="438"/>
                    <a:pt x="703" y="438"/>
                    <a:pt x="703" y="440"/>
                  </a:cubicBezTo>
                  <a:cubicBezTo>
                    <a:pt x="703" y="442"/>
                    <a:pt x="706" y="442"/>
                    <a:pt x="707" y="444"/>
                  </a:cubicBezTo>
                  <a:cubicBezTo>
                    <a:pt x="708" y="446"/>
                    <a:pt x="716" y="445"/>
                    <a:pt x="718" y="446"/>
                  </a:cubicBezTo>
                  <a:cubicBezTo>
                    <a:pt x="719" y="447"/>
                    <a:pt x="728" y="447"/>
                    <a:pt x="728" y="446"/>
                  </a:cubicBezTo>
                  <a:cubicBezTo>
                    <a:pt x="728" y="445"/>
                    <a:pt x="737" y="445"/>
                    <a:pt x="739" y="444"/>
                  </a:cubicBezTo>
                  <a:cubicBezTo>
                    <a:pt x="740" y="442"/>
                    <a:pt x="745" y="443"/>
                    <a:pt x="745" y="441"/>
                  </a:cubicBezTo>
                  <a:cubicBezTo>
                    <a:pt x="745" y="440"/>
                    <a:pt x="750" y="438"/>
                    <a:pt x="752" y="437"/>
                  </a:cubicBezTo>
                  <a:cubicBezTo>
                    <a:pt x="753" y="436"/>
                    <a:pt x="761" y="436"/>
                    <a:pt x="761" y="437"/>
                  </a:cubicBezTo>
                  <a:cubicBezTo>
                    <a:pt x="762" y="439"/>
                    <a:pt x="766" y="440"/>
                    <a:pt x="768" y="439"/>
                  </a:cubicBezTo>
                  <a:cubicBezTo>
                    <a:pt x="770" y="438"/>
                    <a:pt x="775" y="439"/>
                    <a:pt x="776" y="441"/>
                  </a:cubicBezTo>
                  <a:cubicBezTo>
                    <a:pt x="777" y="442"/>
                    <a:pt x="782" y="443"/>
                    <a:pt x="784" y="443"/>
                  </a:cubicBezTo>
                  <a:cubicBezTo>
                    <a:pt x="785" y="442"/>
                    <a:pt x="790" y="439"/>
                    <a:pt x="791" y="439"/>
                  </a:cubicBezTo>
                  <a:cubicBezTo>
                    <a:pt x="793" y="439"/>
                    <a:pt x="795" y="437"/>
                    <a:pt x="795" y="435"/>
                  </a:cubicBezTo>
                  <a:cubicBezTo>
                    <a:pt x="795" y="434"/>
                    <a:pt x="798" y="429"/>
                    <a:pt x="799" y="427"/>
                  </a:cubicBezTo>
                  <a:cubicBezTo>
                    <a:pt x="799" y="425"/>
                    <a:pt x="803" y="420"/>
                    <a:pt x="804" y="419"/>
                  </a:cubicBezTo>
                  <a:cubicBezTo>
                    <a:pt x="805" y="419"/>
                    <a:pt x="808" y="417"/>
                    <a:pt x="807" y="415"/>
                  </a:cubicBezTo>
                  <a:cubicBezTo>
                    <a:pt x="807" y="414"/>
                    <a:pt x="806" y="410"/>
                    <a:pt x="805" y="410"/>
                  </a:cubicBezTo>
                  <a:cubicBezTo>
                    <a:pt x="804" y="410"/>
                    <a:pt x="801" y="410"/>
                    <a:pt x="804" y="405"/>
                  </a:cubicBezTo>
                  <a:cubicBezTo>
                    <a:pt x="808" y="401"/>
                    <a:pt x="814" y="402"/>
                    <a:pt x="815" y="402"/>
                  </a:cubicBezTo>
                  <a:cubicBezTo>
                    <a:pt x="815" y="402"/>
                    <a:pt x="823" y="400"/>
                    <a:pt x="826" y="401"/>
                  </a:cubicBezTo>
                  <a:cubicBezTo>
                    <a:pt x="830" y="402"/>
                    <a:pt x="832" y="401"/>
                    <a:pt x="835" y="403"/>
                  </a:cubicBezTo>
                  <a:cubicBezTo>
                    <a:pt x="839" y="404"/>
                    <a:pt x="844" y="404"/>
                    <a:pt x="845" y="405"/>
                  </a:cubicBezTo>
                  <a:cubicBezTo>
                    <a:pt x="846" y="407"/>
                    <a:pt x="851" y="408"/>
                    <a:pt x="850" y="411"/>
                  </a:cubicBezTo>
                  <a:cubicBezTo>
                    <a:pt x="850" y="414"/>
                    <a:pt x="853" y="413"/>
                    <a:pt x="854" y="419"/>
                  </a:cubicBezTo>
                  <a:cubicBezTo>
                    <a:pt x="855" y="425"/>
                    <a:pt x="858" y="425"/>
                    <a:pt x="859" y="428"/>
                  </a:cubicBezTo>
                  <a:cubicBezTo>
                    <a:pt x="860" y="431"/>
                    <a:pt x="864" y="436"/>
                    <a:pt x="863" y="438"/>
                  </a:cubicBezTo>
                  <a:cubicBezTo>
                    <a:pt x="863" y="440"/>
                    <a:pt x="862" y="442"/>
                    <a:pt x="866" y="442"/>
                  </a:cubicBezTo>
                  <a:cubicBezTo>
                    <a:pt x="870" y="443"/>
                    <a:pt x="873" y="446"/>
                    <a:pt x="874" y="445"/>
                  </a:cubicBezTo>
                  <a:cubicBezTo>
                    <a:pt x="875" y="445"/>
                    <a:pt x="880" y="447"/>
                    <a:pt x="882" y="449"/>
                  </a:cubicBezTo>
                  <a:cubicBezTo>
                    <a:pt x="884" y="451"/>
                    <a:pt x="888" y="450"/>
                    <a:pt x="888" y="453"/>
                  </a:cubicBezTo>
                  <a:cubicBezTo>
                    <a:pt x="888" y="455"/>
                    <a:pt x="890" y="457"/>
                    <a:pt x="889" y="460"/>
                  </a:cubicBezTo>
                  <a:cubicBezTo>
                    <a:pt x="889" y="462"/>
                    <a:pt x="894" y="463"/>
                    <a:pt x="897" y="463"/>
                  </a:cubicBezTo>
                  <a:cubicBezTo>
                    <a:pt x="901" y="462"/>
                    <a:pt x="903" y="464"/>
                    <a:pt x="904" y="461"/>
                  </a:cubicBezTo>
                  <a:cubicBezTo>
                    <a:pt x="906" y="458"/>
                    <a:pt x="911" y="459"/>
                    <a:pt x="912" y="458"/>
                  </a:cubicBezTo>
                  <a:cubicBezTo>
                    <a:pt x="914" y="457"/>
                    <a:pt x="919" y="456"/>
                    <a:pt x="919" y="460"/>
                  </a:cubicBezTo>
                  <a:cubicBezTo>
                    <a:pt x="918" y="464"/>
                    <a:pt x="921" y="465"/>
                    <a:pt x="919" y="466"/>
                  </a:cubicBezTo>
                  <a:cubicBezTo>
                    <a:pt x="917" y="468"/>
                    <a:pt x="915" y="474"/>
                    <a:pt x="915" y="477"/>
                  </a:cubicBezTo>
                  <a:cubicBezTo>
                    <a:pt x="914" y="479"/>
                    <a:pt x="910" y="480"/>
                    <a:pt x="910" y="483"/>
                  </a:cubicBezTo>
                  <a:cubicBezTo>
                    <a:pt x="909" y="486"/>
                    <a:pt x="906" y="486"/>
                    <a:pt x="906" y="488"/>
                  </a:cubicBezTo>
                  <a:cubicBezTo>
                    <a:pt x="906" y="490"/>
                    <a:pt x="901" y="490"/>
                    <a:pt x="899" y="488"/>
                  </a:cubicBezTo>
                  <a:cubicBezTo>
                    <a:pt x="897" y="486"/>
                    <a:pt x="894" y="491"/>
                    <a:pt x="892" y="491"/>
                  </a:cubicBezTo>
                  <a:cubicBezTo>
                    <a:pt x="890" y="491"/>
                    <a:pt x="891" y="495"/>
                    <a:pt x="891" y="497"/>
                  </a:cubicBezTo>
                  <a:cubicBezTo>
                    <a:pt x="892" y="499"/>
                    <a:pt x="890" y="501"/>
                    <a:pt x="892" y="504"/>
                  </a:cubicBezTo>
                  <a:cubicBezTo>
                    <a:pt x="892" y="505"/>
                    <a:pt x="892" y="508"/>
                    <a:pt x="892" y="511"/>
                  </a:cubicBezTo>
                  <a:cubicBezTo>
                    <a:pt x="895" y="509"/>
                    <a:pt x="898" y="508"/>
                    <a:pt x="899" y="508"/>
                  </a:cubicBezTo>
                  <a:cubicBezTo>
                    <a:pt x="902" y="508"/>
                    <a:pt x="905" y="513"/>
                    <a:pt x="908" y="513"/>
                  </a:cubicBezTo>
                  <a:cubicBezTo>
                    <a:pt x="911" y="513"/>
                    <a:pt x="927" y="503"/>
                    <a:pt x="927" y="501"/>
                  </a:cubicBezTo>
                  <a:cubicBezTo>
                    <a:pt x="927" y="500"/>
                    <a:pt x="936" y="491"/>
                    <a:pt x="940" y="487"/>
                  </a:cubicBezTo>
                  <a:cubicBezTo>
                    <a:pt x="944" y="482"/>
                    <a:pt x="949" y="476"/>
                    <a:pt x="951" y="471"/>
                  </a:cubicBezTo>
                  <a:cubicBezTo>
                    <a:pt x="953" y="468"/>
                    <a:pt x="959" y="462"/>
                    <a:pt x="960" y="459"/>
                  </a:cubicBezTo>
                  <a:cubicBezTo>
                    <a:pt x="961" y="457"/>
                    <a:pt x="962" y="457"/>
                    <a:pt x="965" y="451"/>
                  </a:cubicBezTo>
                  <a:cubicBezTo>
                    <a:pt x="968" y="446"/>
                    <a:pt x="968" y="431"/>
                    <a:pt x="968" y="430"/>
                  </a:cubicBezTo>
                  <a:cubicBezTo>
                    <a:pt x="969" y="429"/>
                    <a:pt x="969" y="427"/>
                    <a:pt x="970" y="425"/>
                  </a:cubicBezTo>
                  <a:cubicBezTo>
                    <a:pt x="971" y="424"/>
                    <a:pt x="971" y="421"/>
                    <a:pt x="973" y="419"/>
                  </a:cubicBezTo>
                  <a:cubicBezTo>
                    <a:pt x="975" y="417"/>
                    <a:pt x="975" y="416"/>
                    <a:pt x="974" y="414"/>
                  </a:cubicBezTo>
                  <a:cubicBezTo>
                    <a:pt x="974" y="413"/>
                    <a:pt x="974" y="409"/>
                    <a:pt x="974" y="408"/>
                  </a:cubicBezTo>
                  <a:cubicBezTo>
                    <a:pt x="973" y="407"/>
                    <a:pt x="973" y="406"/>
                    <a:pt x="975" y="406"/>
                  </a:cubicBezTo>
                  <a:cubicBezTo>
                    <a:pt x="976" y="405"/>
                    <a:pt x="974" y="403"/>
                    <a:pt x="972" y="402"/>
                  </a:cubicBezTo>
                  <a:cubicBezTo>
                    <a:pt x="970" y="401"/>
                    <a:pt x="967" y="400"/>
                    <a:pt x="967" y="398"/>
                  </a:cubicBezTo>
                  <a:cubicBezTo>
                    <a:pt x="967" y="395"/>
                    <a:pt x="963" y="393"/>
                    <a:pt x="961" y="393"/>
                  </a:cubicBezTo>
                  <a:cubicBezTo>
                    <a:pt x="958" y="393"/>
                    <a:pt x="953" y="391"/>
                    <a:pt x="954" y="393"/>
                  </a:cubicBezTo>
                  <a:cubicBezTo>
                    <a:pt x="954" y="395"/>
                    <a:pt x="954" y="396"/>
                    <a:pt x="952" y="396"/>
                  </a:cubicBezTo>
                  <a:cubicBezTo>
                    <a:pt x="951" y="396"/>
                    <a:pt x="950" y="397"/>
                    <a:pt x="949" y="399"/>
                  </a:cubicBezTo>
                  <a:cubicBezTo>
                    <a:pt x="947" y="401"/>
                    <a:pt x="942" y="402"/>
                    <a:pt x="944" y="399"/>
                  </a:cubicBezTo>
                  <a:cubicBezTo>
                    <a:pt x="947" y="397"/>
                    <a:pt x="943" y="397"/>
                    <a:pt x="944" y="395"/>
                  </a:cubicBezTo>
                  <a:cubicBezTo>
                    <a:pt x="944" y="392"/>
                    <a:pt x="946" y="390"/>
                    <a:pt x="944" y="391"/>
                  </a:cubicBezTo>
                  <a:cubicBezTo>
                    <a:pt x="941" y="393"/>
                    <a:pt x="941" y="397"/>
                    <a:pt x="939" y="397"/>
                  </a:cubicBezTo>
                  <a:cubicBezTo>
                    <a:pt x="936" y="398"/>
                    <a:pt x="937" y="391"/>
                    <a:pt x="938" y="389"/>
                  </a:cubicBezTo>
                  <a:cubicBezTo>
                    <a:pt x="938" y="387"/>
                    <a:pt x="934" y="389"/>
                    <a:pt x="929" y="389"/>
                  </a:cubicBezTo>
                  <a:cubicBezTo>
                    <a:pt x="924" y="388"/>
                    <a:pt x="925" y="385"/>
                    <a:pt x="929" y="383"/>
                  </a:cubicBezTo>
                  <a:cubicBezTo>
                    <a:pt x="933" y="381"/>
                    <a:pt x="932" y="379"/>
                    <a:pt x="934" y="378"/>
                  </a:cubicBezTo>
                  <a:cubicBezTo>
                    <a:pt x="936" y="377"/>
                    <a:pt x="942" y="373"/>
                    <a:pt x="945" y="372"/>
                  </a:cubicBezTo>
                  <a:cubicBezTo>
                    <a:pt x="948" y="370"/>
                    <a:pt x="948" y="368"/>
                    <a:pt x="949" y="366"/>
                  </a:cubicBezTo>
                  <a:cubicBezTo>
                    <a:pt x="950" y="364"/>
                    <a:pt x="955" y="361"/>
                    <a:pt x="961" y="357"/>
                  </a:cubicBezTo>
                  <a:cubicBezTo>
                    <a:pt x="966" y="353"/>
                    <a:pt x="968" y="351"/>
                    <a:pt x="969" y="348"/>
                  </a:cubicBezTo>
                  <a:cubicBezTo>
                    <a:pt x="971" y="346"/>
                    <a:pt x="978" y="342"/>
                    <a:pt x="978" y="341"/>
                  </a:cubicBezTo>
                  <a:cubicBezTo>
                    <a:pt x="978" y="339"/>
                    <a:pt x="987" y="334"/>
                    <a:pt x="993" y="333"/>
                  </a:cubicBezTo>
                  <a:cubicBezTo>
                    <a:pt x="999" y="332"/>
                    <a:pt x="1009" y="333"/>
                    <a:pt x="1011" y="335"/>
                  </a:cubicBezTo>
                  <a:cubicBezTo>
                    <a:pt x="1013" y="337"/>
                    <a:pt x="1014" y="336"/>
                    <a:pt x="1015" y="335"/>
                  </a:cubicBezTo>
                  <a:cubicBezTo>
                    <a:pt x="1016" y="334"/>
                    <a:pt x="1018" y="334"/>
                    <a:pt x="1022" y="335"/>
                  </a:cubicBezTo>
                  <a:cubicBezTo>
                    <a:pt x="1027" y="335"/>
                    <a:pt x="1027" y="333"/>
                    <a:pt x="1030" y="334"/>
                  </a:cubicBezTo>
                  <a:cubicBezTo>
                    <a:pt x="1033" y="334"/>
                    <a:pt x="1035" y="335"/>
                    <a:pt x="1037" y="332"/>
                  </a:cubicBezTo>
                  <a:cubicBezTo>
                    <a:pt x="1039" y="328"/>
                    <a:pt x="1046" y="329"/>
                    <a:pt x="1048" y="330"/>
                  </a:cubicBezTo>
                  <a:cubicBezTo>
                    <a:pt x="1050" y="332"/>
                    <a:pt x="1051" y="333"/>
                    <a:pt x="1054" y="332"/>
                  </a:cubicBezTo>
                  <a:cubicBezTo>
                    <a:pt x="1057" y="330"/>
                    <a:pt x="1057" y="334"/>
                    <a:pt x="1060" y="334"/>
                  </a:cubicBezTo>
                  <a:cubicBezTo>
                    <a:pt x="1063" y="335"/>
                    <a:pt x="1061" y="337"/>
                    <a:pt x="1058" y="337"/>
                  </a:cubicBezTo>
                  <a:cubicBezTo>
                    <a:pt x="1056" y="337"/>
                    <a:pt x="1053" y="338"/>
                    <a:pt x="1056" y="340"/>
                  </a:cubicBezTo>
                  <a:cubicBezTo>
                    <a:pt x="1059" y="341"/>
                    <a:pt x="1062" y="338"/>
                    <a:pt x="1064" y="338"/>
                  </a:cubicBezTo>
                  <a:cubicBezTo>
                    <a:pt x="1066" y="339"/>
                    <a:pt x="1069" y="339"/>
                    <a:pt x="1072" y="337"/>
                  </a:cubicBezTo>
                  <a:cubicBezTo>
                    <a:pt x="1075" y="335"/>
                    <a:pt x="1076" y="339"/>
                    <a:pt x="1078" y="337"/>
                  </a:cubicBezTo>
                  <a:cubicBezTo>
                    <a:pt x="1080" y="335"/>
                    <a:pt x="1084" y="335"/>
                    <a:pt x="1086" y="335"/>
                  </a:cubicBezTo>
                  <a:cubicBezTo>
                    <a:pt x="1088" y="335"/>
                    <a:pt x="1087" y="332"/>
                    <a:pt x="1083" y="332"/>
                  </a:cubicBezTo>
                  <a:cubicBezTo>
                    <a:pt x="1080" y="332"/>
                    <a:pt x="1080" y="330"/>
                    <a:pt x="1083" y="326"/>
                  </a:cubicBezTo>
                  <a:cubicBezTo>
                    <a:pt x="1085" y="321"/>
                    <a:pt x="1091" y="318"/>
                    <a:pt x="1094" y="315"/>
                  </a:cubicBezTo>
                  <a:cubicBezTo>
                    <a:pt x="1098" y="312"/>
                    <a:pt x="1100" y="314"/>
                    <a:pt x="1100" y="312"/>
                  </a:cubicBezTo>
                  <a:cubicBezTo>
                    <a:pt x="1100" y="310"/>
                    <a:pt x="1102" y="304"/>
                    <a:pt x="1105" y="304"/>
                  </a:cubicBezTo>
                  <a:cubicBezTo>
                    <a:pt x="1107" y="304"/>
                    <a:pt x="1114" y="305"/>
                    <a:pt x="1118" y="303"/>
                  </a:cubicBezTo>
                  <a:cubicBezTo>
                    <a:pt x="1122" y="301"/>
                    <a:pt x="1121" y="305"/>
                    <a:pt x="1123" y="305"/>
                  </a:cubicBezTo>
                  <a:cubicBezTo>
                    <a:pt x="1125" y="306"/>
                    <a:pt x="1127" y="302"/>
                    <a:pt x="1129" y="303"/>
                  </a:cubicBezTo>
                  <a:cubicBezTo>
                    <a:pt x="1131" y="304"/>
                    <a:pt x="1126" y="307"/>
                    <a:pt x="1125" y="311"/>
                  </a:cubicBezTo>
                  <a:cubicBezTo>
                    <a:pt x="1124" y="314"/>
                    <a:pt x="1127" y="313"/>
                    <a:pt x="1129" y="314"/>
                  </a:cubicBezTo>
                  <a:cubicBezTo>
                    <a:pt x="1132" y="315"/>
                    <a:pt x="1127" y="316"/>
                    <a:pt x="1127" y="317"/>
                  </a:cubicBezTo>
                  <a:cubicBezTo>
                    <a:pt x="1128" y="318"/>
                    <a:pt x="1132" y="318"/>
                    <a:pt x="1137" y="313"/>
                  </a:cubicBezTo>
                  <a:cubicBezTo>
                    <a:pt x="1142" y="308"/>
                    <a:pt x="1147" y="306"/>
                    <a:pt x="1150" y="306"/>
                  </a:cubicBezTo>
                  <a:cubicBezTo>
                    <a:pt x="1154" y="307"/>
                    <a:pt x="1152" y="303"/>
                    <a:pt x="1152" y="299"/>
                  </a:cubicBezTo>
                  <a:cubicBezTo>
                    <a:pt x="1152" y="294"/>
                    <a:pt x="1163" y="292"/>
                    <a:pt x="1166" y="294"/>
                  </a:cubicBezTo>
                  <a:cubicBezTo>
                    <a:pt x="1169" y="295"/>
                    <a:pt x="1169" y="296"/>
                    <a:pt x="1166" y="296"/>
                  </a:cubicBezTo>
                  <a:cubicBezTo>
                    <a:pt x="1163" y="295"/>
                    <a:pt x="1160" y="298"/>
                    <a:pt x="1160" y="302"/>
                  </a:cubicBezTo>
                  <a:cubicBezTo>
                    <a:pt x="1160" y="306"/>
                    <a:pt x="1157" y="307"/>
                    <a:pt x="1158" y="309"/>
                  </a:cubicBezTo>
                  <a:cubicBezTo>
                    <a:pt x="1160" y="310"/>
                    <a:pt x="1156" y="311"/>
                    <a:pt x="1156" y="312"/>
                  </a:cubicBezTo>
                  <a:cubicBezTo>
                    <a:pt x="1156" y="314"/>
                    <a:pt x="1156" y="315"/>
                    <a:pt x="1154" y="316"/>
                  </a:cubicBezTo>
                  <a:cubicBezTo>
                    <a:pt x="1151" y="317"/>
                    <a:pt x="1143" y="317"/>
                    <a:pt x="1143" y="320"/>
                  </a:cubicBezTo>
                  <a:cubicBezTo>
                    <a:pt x="1143" y="324"/>
                    <a:pt x="1139" y="324"/>
                    <a:pt x="1136" y="328"/>
                  </a:cubicBezTo>
                  <a:cubicBezTo>
                    <a:pt x="1134" y="332"/>
                    <a:pt x="1127" y="334"/>
                    <a:pt x="1122" y="341"/>
                  </a:cubicBezTo>
                  <a:cubicBezTo>
                    <a:pt x="1117" y="349"/>
                    <a:pt x="1108" y="349"/>
                    <a:pt x="1108" y="350"/>
                  </a:cubicBezTo>
                  <a:cubicBezTo>
                    <a:pt x="1108" y="352"/>
                    <a:pt x="1103" y="352"/>
                    <a:pt x="1101" y="352"/>
                  </a:cubicBezTo>
                  <a:cubicBezTo>
                    <a:pt x="1099" y="352"/>
                    <a:pt x="1103" y="357"/>
                    <a:pt x="1098" y="362"/>
                  </a:cubicBezTo>
                  <a:cubicBezTo>
                    <a:pt x="1094" y="367"/>
                    <a:pt x="1091" y="373"/>
                    <a:pt x="1091" y="380"/>
                  </a:cubicBezTo>
                  <a:cubicBezTo>
                    <a:pt x="1091" y="387"/>
                    <a:pt x="1093" y="406"/>
                    <a:pt x="1095" y="410"/>
                  </a:cubicBezTo>
                  <a:cubicBezTo>
                    <a:pt x="1097" y="413"/>
                    <a:pt x="1096" y="422"/>
                    <a:pt x="1098" y="424"/>
                  </a:cubicBezTo>
                  <a:cubicBezTo>
                    <a:pt x="1099" y="425"/>
                    <a:pt x="1099" y="428"/>
                    <a:pt x="1100" y="429"/>
                  </a:cubicBezTo>
                  <a:cubicBezTo>
                    <a:pt x="1101" y="430"/>
                    <a:pt x="1105" y="425"/>
                    <a:pt x="1108" y="422"/>
                  </a:cubicBezTo>
                  <a:cubicBezTo>
                    <a:pt x="1111" y="420"/>
                    <a:pt x="1110" y="419"/>
                    <a:pt x="1112" y="418"/>
                  </a:cubicBezTo>
                  <a:cubicBezTo>
                    <a:pt x="1114" y="416"/>
                    <a:pt x="1114" y="411"/>
                    <a:pt x="1114" y="409"/>
                  </a:cubicBezTo>
                  <a:cubicBezTo>
                    <a:pt x="1115" y="408"/>
                    <a:pt x="1118" y="407"/>
                    <a:pt x="1120" y="406"/>
                  </a:cubicBezTo>
                  <a:cubicBezTo>
                    <a:pt x="1121" y="404"/>
                    <a:pt x="1124" y="405"/>
                    <a:pt x="1126" y="404"/>
                  </a:cubicBezTo>
                  <a:cubicBezTo>
                    <a:pt x="1127" y="404"/>
                    <a:pt x="1125" y="400"/>
                    <a:pt x="1125" y="398"/>
                  </a:cubicBezTo>
                  <a:cubicBezTo>
                    <a:pt x="1124" y="395"/>
                    <a:pt x="1130" y="392"/>
                    <a:pt x="1133" y="390"/>
                  </a:cubicBezTo>
                  <a:cubicBezTo>
                    <a:pt x="1135" y="388"/>
                    <a:pt x="1139" y="392"/>
                    <a:pt x="1142" y="389"/>
                  </a:cubicBezTo>
                  <a:cubicBezTo>
                    <a:pt x="1145" y="386"/>
                    <a:pt x="1142" y="382"/>
                    <a:pt x="1141" y="381"/>
                  </a:cubicBezTo>
                  <a:cubicBezTo>
                    <a:pt x="1140" y="379"/>
                    <a:pt x="1144" y="372"/>
                    <a:pt x="1146" y="371"/>
                  </a:cubicBezTo>
                  <a:cubicBezTo>
                    <a:pt x="1149" y="370"/>
                    <a:pt x="1150" y="373"/>
                    <a:pt x="1153" y="371"/>
                  </a:cubicBezTo>
                  <a:cubicBezTo>
                    <a:pt x="1155" y="368"/>
                    <a:pt x="1151" y="365"/>
                    <a:pt x="1149" y="365"/>
                  </a:cubicBezTo>
                  <a:cubicBezTo>
                    <a:pt x="1147" y="365"/>
                    <a:pt x="1147" y="359"/>
                    <a:pt x="1151" y="356"/>
                  </a:cubicBezTo>
                  <a:cubicBezTo>
                    <a:pt x="1154" y="353"/>
                    <a:pt x="1153" y="353"/>
                    <a:pt x="1150" y="352"/>
                  </a:cubicBezTo>
                  <a:cubicBezTo>
                    <a:pt x="1148" y="351"/>
                    <a:pt x="1147" y="352"/>
                    <a:pt x="1145" y="352"/>
                  </a:cubicBezTo>
                  <a:cubicBezTo>
                    <a:pt x="1143" y="352"/>
                    <a:pt x="1141" y="348"/>
                    <a:pt x="1144" y="344"/>
                  </a:cubicBezTo>
                  <a:cubicBezTo>
                    <a:pt x="1147" y="340"/>
                    <a:pt x="1150" y="340"/>
                    <a:pt x="1151" y="337"/>
                  </a:cubicBezTo>
                  <a:cubicBezTo>
                    <a:pt x="1152" y="333"/>
                    <a:pt x="1156" y="328"/>
                    <a:pt x="1157" y="327"/>
                  </a:cubicBezTo>
                  <a:cubicBezTo>
                    <a:pt x="1158" y="325"/>
                    <a:pt x="1162" y="327"/>
                    <a:pt x="1164" y="326"/>
                  </a:cubicBezTo>
                  <a:cubicBezTo>
                    <a:pt x="1166" y="326"/>
                    <a:pt x="1165" y="330"/>
                    <a:pt x="1167" y="328"/>
                  </a:cubicBezTo>
                  <a:cubicBezTo>
                    <a:pt x="1169" y="326"/>
                    <a:pt x="1173" y="320"/>
                    <a:pt x="1175" y="320"/>
                  </a:cubicBezTo>
                  <a:cubicBezTo>
                    <a:pt x="1178" y="320"/>
                    <a:pt x="1176" y="324"/>
                    <a:pt x="1177" y="327"/>
                  </a:cubicBezTo>
                  <a:cubicBezTo>
                    <a:pt x="1178" y="330"/>
                    <a:pt x="1179" y="326"/>
                    <a:pt x="1184" y="323"/>
                  </a:cubicBezTo>
                  <a:cubicBezTo>
                    <a:pt x="1190" y="319"/>
                    <a:pt x="1201" y="320"/>
                    <a:pt x="1205" y="321"/>
                  </a:cubicBezTo>
                  <a:cubicBezTo>
                    <a:pt x="1208" y="323"/>
                    <a:pt x="1209" y="327"/>
                    <a:pt x="1210" y="326"/>
                  </a:cubicBezTo>
                  <a:cubicBezTo>
                    <a:pt x="1213" y="326"/>
                    <a:pt x="1211" y="322"/>
                    <a:pt x="1214" y="322"/>
                  </a:cubicBezTo>
                  <a:cubicBezTo>
                    <a:pt x="1217" y="321"/>
                    <a:pt x="1222" y="318"/>
                    <a:pt x="1225" y="315"/>
                  </a:cubicBezTo>
                  <a:cubicBezTo>
                    <a:pt x="1229" y="312"/>
                    <a:pt x="1228" y="314"/>
                    <a:pt x="1230" y="312"/>
                  </a:cubicBezTo>
                  <a:cubicBezTo>
                    <a:pt x="1232" y="309"/>
                    <a:pt x="1234" y="310"/>
                    <a:pt x="1235" y="309"/>
                  </a:cubicBezTo>
                  <a:cubicBezTo>
                    <a:pt x="1235" y="307"/>
                    <a:pt x="1241" y="304"/>
                    <a:pt x="1248" y="303"/>
                  </a:cubicBezTo>
                  <a:cubicBezTo>
                    <a:pt x="1256" y="301"/>
                    <a:pt x="1266" y="296"/>
                    <a:pt x="1265" y="294"/>
                  </a:cubicBezTo>
                  <a:cubicBezTo>
                    <a:pt x="1265" y="293"/>
                    <a:pt x="1268" y="292"/>
                    <a:pt x="1268" y="294"/>
                  </a:cubicBezTo>
                  <a:cubicBezTo>
                    <a:pt x="1269" y="295"/>
                    <a:pt x="1272" y="295"/>
                    <a:pt x="1275" y="296"/>
                  </a:cubicBezTo>
                  <a:cubicBezTo>
                    <a:pt x="1279" y="296"/>
                    <a:pt x="1281" y="298"/>
                    <a:pt x="1284" y="295"/>
                  </a:cubicBezTo>
                  <a:cubicBezTo>
                    <a:pt x="1287" y="292"/>
                    <a:pt x="1284" y="291"/>
                    <a:pt x="1284" y="288"/>
                  </a:cubicBezTo>
                  <a:cubicBezTo>
                    <a:pt x="1284" y="286"/>
                    <a:pt x="1279" y="283"/>
                    <a:pt x="1279" y="281"/>
                  </a:cubicBezTo>
                  <a:cubicBezTo>
                    <a:pt x="1280" y="278"/>
                    <a:pt x="1275" y="272"/>
                    <a:pt x="1274" y="273"/>
                  </a:cubicBezTo>
                  <a:cubicBezTo>
                    <a:pt x="1273" y="274"/>
                    <a:pt x="1269" y="272"/>
                    <a:pt x="1269" y="270"/>
                  </a:cubicBezTo>
                  <a:cubicBezTo>
                    <a:pt x="1269" y="268"/>
                    <a:pt x="1269" y="266"/>
                    <a:pt x="1267" y="267"/>
                  </a:cubicBezTo>
                  <a:cubicBezTo>
                    <a:pt x="1264" y="269"/>
                    <a:pt x="1261" y="268"/>
                    <a:pt x="1260" y="266"/>
                  </a:cubicBezTo>
                  <a:cubicBezTo>
                    <a:pt x="1259" y="264"/>
                    <a:pt x="1264" y="262"/>
                    <a:pt x="1268" y="264"/>
                  </a:cubicBezTo>
                  <a:cubicBezTo>
                    <a:pt x="1271" y="265"/>
                    <a:pt x="1270" y="267"/>
                    <a:pt x="1272" y="268"/>
                  </a:cubicBezTo>
                  <a:cubicBezTo>
                    <a:pt x="1274" y="269"/>
                    <a:pt x="1279" y="268"/>
                    <a:pt x="1281" y="267"/>
                  </a:cubicBezTo>
                  <a:cubicBezTo>
                    <a:pt x="1284" y="266"/>
                    <a:pt x="1291" y="264"/>
                    <a:pt x="1292" y="262"/>
                  </a:cubicBezTo>
                  <a:cubicBezTo>
                    <a:pt x="1293" y="259"/>
                    <a:pt x="1292" y="259"/>
                    <a:pt x="1294" y="257"/>
                  </a:cubicBezTo>
                  <a:cubicBezTo>
                    <a:pt x="1297" y="256"/>
                    <a:pt x="1295" y="254"/>
                    <a:pt x="1293" y="253"/>
                  </a:cubicBezTo>
                  <a:cubicBezTo>
                    <a:pt x="1291" y="252"/>
                    <a:pt x="1291" y="249"/>
                    <a:pt x="1293" y="249"/>
                  </a:cubicBezTo>
                  <a:cubicBezTo>
                    <a:pt x="1296" y="249"/>
                    <a:pt x="1295" y="246"/>
                    <a:pt x="1296" y="246"/>
                  </a:cubicBezTo>
                  <a:cubicBezTo>
                    <a:pt x="1298" y="246"/>
                    <a:pt x="1298" y="247"/>
                    <a:pt x="1301" y="246"/>
                  </a:cubicBezTo>
                  <a:cubicBezTo>
                    <a:pt x="1303" y="245"/>
                    <a:pt x="1301" y="248"/>
                    <a:pt x="1300" y="250"/>
                  </a:cubicBezTo>
                  <a:cubicBezTo>
                    <a:pt x="1298" y="252"/>
                    <a:pt x="1302" y="254"/>
                    <a:pt x="1302" y="256"/>
                  </a:cubicBezTo>
                  <a:cubicBezTo>
                    <a:pt x="1303" y="257"/>
                    <a:pt x="1308" y="257"/>
                    <a:pt x="1311" y="256"/>
                  </a:cubicBezTo>
                  <a:cubicBezTo>
                    <a:pt x="1314" y="254"/>
                    <a:pt x="1323" y="258"/>
                    <a:pt x="1323" y="260"/>
                  </a:cubicBezTo>
                  <a:cubicBezTo>
                    <a:pt x="1324" y="262"/>
                    <a:pt x="1325" y="265"/>
                    <a:pt x="1329" y="267"/>
                  </a:cubicBezTo>
                  <a:cubicBezTo>
                    <a:pt x="1333" y="269"/>
                    <a:pt x="1336" y="268"/>
                    <a:pt x="1337" y="270"/>
                  </a:cubicBezTo>
                  <a:cubicBezTo>
                    <a:pt x="1338" y="272"/>
                    <a:pt x="1339" y="272"/>
                    <a:pt x="1341" y="272"/>
                  </a:cubicBezTo>
                  <a:cubicBezTo>
                    <a:pt x="1344" y="272"/>
                    <a:pt x="1345" y="274"/>
                    <a:pt x="1346" y="272"/>
                  </a:cubicBezTo>
                  <a:cubicBezTo>
                    <a:pt x="1348" y="271"/>
                    <a:pt x="1349" y="273"/>
                    <a:pt x="1351" y="272"/>
                  </a:cubicBezTo>
                  <a:cubicBezTo>
                    <a:pt x="1353" y="270"/>
                    <a:pt x="1346" y="269"/>
                    <a:pt x="1347" y="267"/>
                  </a:cubicBezTo>
                  <a:cubicBezTo>
                    <a:pt x="1348" y="266"/>
                    <a:pt x="1349" y="268"/>
                    <a:pt x="1351" y="268"/>
                  </a:cubicBezTo>
                  <a:cubicBezTo>
                    <a:pt x="1353" y="268"/>
                    <a:pt x="1351" y="264"/>
                    <a:pt x="1352" y="264"/>
                  </a:cubicBezTo>
                  <a:cubicBezTo>
                    <a:pt x="1353" y="264"/>
                    <a:pt x="1352" y="257"/>
                    <a:pt x="1351" y="256"/>
                  </a:cubicBezTo>
                  <a:cubicBezTo>
                    <a:pt x="1349" y="256"/>
                    <a:pt x="1350" y="253"/>
                    <a:pt x="1353" y="255"/>
                  </a:cubicBezTo>
                  <a:cubicBezTo>
                    <a:pt x="1356" y="257"/>
                    <a:pt x="1360" y="257"/>
                    <a:pt x="1362" y="257"/>
                  </a:cubicBezTo>
                  <a:cubicBezTo>
                    <a:pt x="1364" y="257"/>
                    <a:pt x="1362" y="255"/>
                    <a:pt x="1360" y="255"/>
                  </a:cubicBezTo>
                  <a:cubicBezTo>
                    <a:pt x="1358" y="255"/>
                    <a:pt x="1361" y="253"/>
                    <a:pt x="1362" y="254"/>
                  </a:cubicBezTo>
                  <a:cubicBezTo>
                    <a:pt x="1363" y="255"/>
                    <a:pt x="1366" y="256"/>
                    <a:pt x="1366" y="255"/>
                  </a:cubicBezTo>
                  <a:cubicBezTo>
                    <a:pt x="1367" y="253"/>
                    <a:pt x="1368" y="250"/>
                    <a:pt x="1371" y="250"/>
                  </a:cubicBezTo>
                  <a:cubicBezTo>
                    <a:pt x="1373" y="250"/>
                    <a:pt x="1374" y="249"/>
                    <a:pt x="1372" y="248"/>
                  </a:cubicBezTo>
                  <a:close/>
                  <a:moveTo>
                    <a:pt x="708" y="404"/>
                  </a:moveTo>
                  <a:cubicBezTo>
                    <a:pt x="702" y="410"/>
                    <a:pt x="688" y="412"/>
                    <a:pt x="688" y="417"/>
                  </a:cubicBezTo>
                  <a:cubicBezTo>
                    <a:pt x="688" y="422"/>
                    <a:pt x="672" y="424"/>
                    <a:pt x="670" y="422"/>
                  </a:cubicBezTo>
                  <a:cubicBezTo>
                    <a:pt x="669" y="420"/>
                    <a:pt x="682" y="419"/>
                    <a:pt x="686" y="412"/>
                  </a:cubicBezTo>
                  <a:cubicBezTo>
                    <a:pt x="689" y="405"/>
                    <a:pt x="701" y="401"/>
                    <a:pt x="707" y="392"/>
                  </a:cubicBezTo>
                  <a:cubicBezTo>
                    <a:pt x="711" y="385"/>
                    <a:pt x="715" y="375"/>
                    <a:pt x="717" y="376"/>
                  </a:cubicBezTo>
                  <a:cubicBezTo>
                    <a:pt x="720" y="376"/>
                    <a:pt x="715" y="398"/>
                    <a:pt x="708" y="404"/>
                  </a:cubicBezTo>
                  <a:close/>
                  <a:moveTo>
                    <a:pt x="739" y="125"/>
                  </a:moveTo>
                  <a:cubicBezTo>
                    <a:pt x="738" y="127"/>
                    <a:pt x="733" y="127"/>
                    <a:pt x="734" y="129"/>
                  </a:cubicBezTo>
                  <a:cubicBezTo>
                    <a:pt x="736" y="132"/>
                    <a:pt x="748" y="130"/>
                    <a:pt x="748" y="126"/>
                  </a:cubicBezTo>
                  <a:cubicBezTo>
                    <a:pt x="749" y="122"/>
                    <a:pt x="740" y="123"/>
                    <a:pt x="739" y="125"/>
                  </a:cubicBezTo>
                  <a:close/>
                  <a:moveTo>
                    <a:pt x="306" y="7"/>
                  </a:moveTo>
                  <a:cubicBezTo>
                    <a:pt x="311" y="7"/>
                    <a:pt x="310" y="4"/>
                    <a:pt x="313" y="4"/>
                  </a:cubicBezTo>
                  <a:cubicBezTo>
                    <a:pt x="317" y="5"/>
                    <a:pt x="322" y="4"/>
                    <a:pt x="320" y="2"/>
                  </a:cubicBezTo>
                  <a:cubicBezTo>
                    <a:pt x="318" y="0"/>
                    <a:pt x="305" y="1"/>
                    <a:pt x="306" y="3"/>
                  </a:cubicBezTo>
                  <a:cubicBezTo>
                    <a:pt x="308" y="4"/>
                    <a:pt x="295" y="4"/>
                    <a:pt x="295" y="4"/>
                  </a:cubicBezTo>
                  <a:cubicBezTo>
                    <a:pt x="296" y="6"/>
                    <a:pt x="300" y="7"/>
                    <a:pt x="306" y="7"/>
                  </a:cubicBezTo>
                  <a:close/>
                  <a:moveTo>
                    <a:pt x="276" y="23"/>
                  </a:moveTo>
                  <a:cubicBezTo>
                    <a:pt x="276" y="19"/>
                    <a:pt x="264" y="24"/>
                    <a:pt x="266" y="24"/>
                  </a:cubicBezTo>
                  <a:cubicBezTo>
                    <a:pt x="268" y="25"/>
                    <a:pt x="276" y="27"/>
                    <a:pt x="276" y="23"/>
                  </a:cubicBezTo>
                  <a:close/>
                  <a:moveTo>
                    <a:pt x="307" y="20"/>
                  </a:moveTo>
                  <a:cubicBezTo>
                    <a:pt x="308" y="22"/>
                    <a:pt x="306" y="22"/>
                    <a:pt x="301" y="22"/>
                  </a:cubicBezTo>
                  <a:cubicBezTo>
                    <a:pt x="296" y="22"/>
                    <a:pt x="294" y="25"/>
                    <a:pt x="296" y="27"/>
                  </a:cubicBezTo>
                  <a:cubicBezTo>
                    <a:pt x="299" y="29"/>
                    <a:pt x="312" y="28"/>
                    <a:pt x="314" y="26"/>
                  </a:cubicBezTo>
                  <a:cubicBezTo>
                    <a:pt x="316" y="23"/>
                    <a:pt x="321" y="25"/>
                    <a:pt x="322" y="22"/>
                  </a:cubicBezTo>
                  <a:cubicBezTo>
                    <a:pt x="323" y="19"/>
                    <a:pt x="306" y="18"/>
                    <a:pt x="307" y="20"/>
                  </a:cubicBezTo>
                  <a:close/>
                  <a:moveTo>
                    <a:pt x="347" y="16"/>
                  </a:moveTo>
                  <a:cubicBezTo>
                    <a:pt x="349" y="13"/>
                    <a:pt x="344" y="13"/>
                    <a:pt x="344" y="11"/>
                  </a:cubicBezTo>
                  <a:cubicBezTo>
                    <a:pt x="343" y="9"/>
                    <a:pt x="330" y="9"/>
                    <a:pt x="331" y="11"/>
                  </a:cubicBezTo>
                  <a:cubicBezTo>
                    <a:pt x="332" y="13"/>
                    <a:pt x="322" y="16"/>
                    <a:pt x="325" y="18"/>
                  </a:cubicBezTo>
                  <a:cubicBezTo>
                    <a:pt x="330" y="23"/>
                    <a:pt x="346" y="18"/>
                    <a:pt x="347" y="16"/>
                  </a:cubicBezTo>
                  <a:close/>
                  <a:moveTo>
                    <a:pt x="310" y="12"/>
                  </a:moveTo>
                  <a:cubicBezTo>
                    <a:pt x="310" y="7"/>
                    <a:pt x="302" y="11"/>
                    <a:pt x="296" y="8"/>
                  </a:cubicBezTo>
                  <a:cubicBezTo>
                    <a:pt x="290" y="6"/>
                    <a:pt x="286" y="6"/>
                    <a:pt x="290" y="9"/>
                  </a:cubicBezTo>
                  <a:cubicBezTo>
                    <a:pt x="292" y="11"/>
                    <a:pt x="280" y="12"/>
                    <a:pt x="282" y="14"/>
                  </a:cubicBezTo>
                  <a:cubicBezTo>
                    <a:pt x="286" y="19"/>
                    <a:pt x="309" y="17"/>
                    <a:pt x="310" y="12"/>
                  </a:cubicBezTo>
                  <a:close/>
                  <a:moveTo>
                    <a:pt x="274" y="144"/>
                  </a:moveTo>
                  <a:cubicBezTo>
                    <a:pt x="274" y="146"/>
                    <a:pt x="273" y="148"/>
                    <a:pt x="269" y="148"/>
                  </a:cubicBezTo>
                  <a:cubicBezTo>
                    <a:pt x="264" y="148"/>
                    <a:pt x="271" y="151"/>
                    <a:pt x="271" y="153"/>
                  </a:cubicBezTo>
                  <a:cubicBezTo>
                    <a:pt x="272" y="156"/>
                    <a:pt x="267" y="154"/>
                    <a:pt x="266" y="158"/>
                  </a:cubicBezTo>
                  <a:cubicBezTo>
                    <a:pt x="266" y="162"/>
                    <a:pt x="258" y="158"/>
                    <a:pt x="256" y="163"/>
                  </a:cubicBezTo>
                  <a:cubicBezTo>
                    <a:pt x="255" y="169"/>
                    <a:pt x="261" y="168"/>
                    <a:pt x="265" y="168"/>
                  </a:cubicBezTo>
                  <a:cubicBezTo>
                    <a:pt x="268" y="168"/>
                    <a:pt x="263" y="172"/>
                    <a:pt x="266" y="174"/>
                  </a:cubicBezTo>
                  <a:cubicBezTo>
                    <a:pt x="269" y="176"/>
                    <a:pt x="271" y="175"/>
                    <a:pt x="269" y="171"/>
                  </a:cubicBezTo>
                  <a:cubicBezTo>
                    <a:pt x="267" y="167"/>
                    <a:pt x="279" y="173"/>
                    <a:pt x="275" y="176"/>
                  </a:cubicBezTo>
                  <a:cubicBezTo>
                    <a:pt x="272" y="179"/>
                    <a:pt x="281" y="181"/>
                    <a:pt x="286" y="182"/>
                  </a:cubicBezTo>
                  <a:cubicBezTo>
                    <a:pt x="290" y="182"/>
                    <a:pt x="306" y="185"/>
                    <a:pt x="307" y="182"/>
                  </a:cubicBezTo>
                  <a:cubicBezTo>
                    <a:pt x="307" y="179"/>
                    <a:pt x="301" y="177"/>
                    <a:pt x="296" y="172"/>
                  </a:cubicBezTo>
                  <a:cubicBezTo>
                    <a:pt x="291" y="167"/>
                    <a:pt x="287" y="158"/>
                    <a:pt x="293" y="155"/>
                  </a:cubicBezTo>
                  <a:cubicBezTo>
                    <a:pt x="299" y="151"/>
                    <a:pt x="294" y="149"/>
                    <a:pt x="299" y="145"/>
                  </a:cubicBezTo>
                  <a:cubicBezTo>
                    <a:pt x="305" y="141"/>
                    <a:pt x="302" y="137"/>
                    <a:pt x="306" y="137"/>
                  </a:cubicBezTo>
                  <a:cubicBezTo>
                    <a:pt x="311" y="136"/>
                    <a:pt x="306" y="132"/>
                    <a:pt x="311" y="131"/>
                  </a:cubicBezTo>
                  <a:cubicBezTo>
                    <a:pt x="315" y="131"/>
                    <a:pt x="316" y="125"/>
                    <a:pt x="316" y="124"/>
                  </a:cubicBezTo>
                  <a:cubicBezTo>
                    <a:pt x="315" y="122"/>
                    <a:pt x="321" y="124"/>
                    <a:pt x="323" y="121"/>
                  </a:cubicBezTo>
                  <a:cubicBezTo>
                    <a:pt x="326" y="118"/>
                    <a:pt x="332" y="120"/>
                    <a:pt x="334" y="116"/>
                  </a:cubicBezTo>
                  <a:cubicBezTo>
                    <a:pt x="336" y="112"/>
                    <a:pt x="363" y="103"/>
                    <a:pt x="379" y="99"/>
                  </a:cubicBezTo>
                  <a:cubicBezTo>
                    <a:pt x="394" y="96"/>
                    <a:pt x="405" y="89"/>
                    <a:pt x="399" y="85"/>
                  </a:cubicBezTo>
                  <a:cubicBezTo>
                    <a:pt x="394" y="81"/>
                    <a:pt x="378" y="86"/>
                    <a:pt x="375" y="90"/>
                  </a:cubicBezTo>
                  <a:cubicBezTo>
                    <a:pt x="371" y="93"/>
                    <a:pt x="365" y="91"/>
                    <a:pt x="362" y="93"/>
                  </a:cubicBezTo>
                  <a:cubicBezTo>
                    <a:pt x="358" y="95"/>
                    <a:pt x="350" y="97"/>
                    <a:pt x="346" y="94"/>
                  </a:cubicBezTo>
                  <a:cubicBezTo>
                    <a:pt x="342" y="91"/>
                    <a:pt x="337" y="97"/>
                    <a:pt x="334" y="97"/>
                  </a:cubicBezTo>
                  <a:cubicBezTo>
                    <a:pt x="331" y="97"/>
                    <a:pt x="327" y="100"/>
                    <a:pt x="324" y="100"/>
                  </a:cubicBezTo>
                  <a:cubicBezTo>
                    <a:pt x="320" y="100"/>
                    <a:pt x="314" y="102"/>
                    <a:pt x="313" y="104"/>
                  </a:cubicBezTo>
                  <a:cubicBezTo>
                    <a:pt x="313" y="106"/>
                    <a:pt x="307" y="106"/>
                    <a:pt x="307" y="108"/>
                  </a:cubicBezTo>
                  <a:cubicBezTo>
                    <a:pt x="307" y="111"/>
                    <a:pt x="303" y="113"/>
                    <a:pt x="300" y="111"/>
                  </a:cubicBezTo>
                  <a:cubicBezTo>
                    <a:pt x="298" y="108"/>
                    <a:pt x="295" y="113"/>
                    <a:pt x="298" y="116"/>
                  </a:cubicBezTo>
                  <a:cubicBezTo>
                    <a:pt x="302" y="119"/>
                    <a:pt x="292" y="119"/>
                    <a:pt x="294" y="121"/>
                  </a:cubicBezTo>
                  <a:cubicBezTo>
                    <a:pt x="295" y="123"/>
                    <a:pt x="290" y="124"/>
                    <a:pt x="291" y="126"/>
                  </a:cubicBezTo>
                  <a:cubicBezTo>
                    <a:pt x="293" y="129"/>
                    <a:pt x="288" y="129"/>
                    <a:pt x="284" y="130"/>
                  </a:cubicBezTo>
                  <a:cubicBezTo>
                    <a:pt x="281" y="131"/>
                    <a:pt x="279" y="135"/>
                    <a:pt x="284" y="136"/>
                  </a:cubicBezTo>
                  <a:cubicBezTo>
                    <a:pt x="288" y="136"/>
                    <a:pt x="281" y="137"/>
                    <a:pt x="281" y="140"/>
                  </a:cubicBezTo>
                  <a:cubicBezTo>
                    <a:pt x="282" y="144"/>
                    <a:pt x="274" y="141"/>
                    <a:pt x="274" y="14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2" name="Google Shape;402;p25"/>
            <p:cNvSpPr/>
            <p:nvPr/>
          </p:nvSpPr>
          <p:spPr>
            <a:xfrm>
              <a:off x="4762500" y="698500"/>
              <a:ext cx="3832223" cy="1468438"/>
            </a:xfrm>
            <a:custGeom>
              <a:avLst/>
              <a:gdLst/>
              <a:ahLst/>
              <a:cxnLst/>
              <a:rect l="l" t="t" r="r" b="b"/>
              <a:pathLst>
                <a:path w="1374" h="527" extrusionOk="0">
                  <a:moveTo>
                    <a:pt x="21" y="381"/>
                  </a:moveTo>
                  <a:cubicBezTo>
                    <a:pt x="20" y="381"/>
                    <a:pt x="17" y="380"/>
                    <a:pt x="16" y="379"/>
                  </a:cubicBezTo>
                  <a:cubicBezTo>
                    <a:pt x="15" y="378"/>
                    <a:pt x="13" y="378"/>
                    <a:pt x="11" y="378"/>
                  </a:cubicBezTo>
                  <a:cubicBezTo>
                    <a:pt x="12" y="379"/>
                    <a:pt x="12" y="379"/>
                    <a:pt x="12" y="380"/>
                  </a:cubicBezTo>
                  <a:cubicBezTo>
                    <a:pt x="13" y="382"/>
                    <a:pt x="8" y="382"/>
                    <a:pt x="10" y="384"/>
                  </a:cubicBezTo>
                  <a:cubicBezTo>
                    <a:pt x="11" y="386"/>
                    <a:pt x="6" y="386"/>
                    <a:pt x="6" y="384"/>
                  </a:cubicBezTo>
                  <a:cubicBezTo>
                    <a:pt x="6" y="382"/>
                    <a:pt x="0" y="383"/>
                    <a:pt x="0" y="384"/>
                  </a:cubicBezTo>
                  <a:cubicBezTo>
                    <a:pt x="1" y="385"/>
                    <a:pt x="0" y="386"/>
                    <a:pt x="0" y="386"/>
                  </a:cubicBezTo>
                  <a:cubicBezTo>
                    <a:pt x="2" y="387"/>
                    <a:pt x="3" y="388"/>
                    <a:pt x="4" y="388"/>
                  </a:cubicBezTo>
                  <a:cubicBezTo>
                    <a:pt x="5" y="388"/>
                    <a:pt x="19" y="390"/>
                    <a:pt x="25" y="389"/>
                  </a:cubicBezTo>
                  <a:cubicBezTo>
                    <a:pt x="25" y="388"/>
                    <a:pt x="25" y="385"/>
                    <a:pt x="25" y="383"/>
                  </a:cubicBezTo>
                  <a:cubicBezTo>
                    <a:pt x="25" y="382"/>
                    <a:pt x="22" y="380"/>
                    <a:pt x="21" y="381"/>
                  </a:cubicBezTo>
                  <a:close/>
                  <a:moveTo>
                    <a:pt x="365" y="14"/>
                  </a:moveTo>
                  <a:cubicBezTo>
                    <a:pt x="374" y="13"/>
                    <a:pt x="374" y="8"/>
                    <a:pt x="369" y="8"/>
                  </a:cubicBezTo>
                  <a:cubicBezTo>
                    <a:pt x="364" y="7"/>
                    <a:pt x="363" y="10"/>
                    <a:pt x="361" y="10"/>
                  </a:cubicBezTo>
                  <a:cubicBezTo>
                    <a:pt x="359" y="10"/>
                    <a:pt x="350" y="12"/>
                    <a:pt x="352" y="14"/>
                  </a:cubicBezTo>
                  <a:cubicBezTo>
                    <a:pt x="354" y="16"/>
                    <a:pt x="360" y="15"/>
                    <a:pt x="365" y="14"/>
                  </a:cubicBezTo>
                  <a:close/>
                  <a:moveTo>
                    <a:pt x="411" y="147"/>
                  </a:moveTo>
                  <a:cubicBezTo>
                    <a:pt x="414" y="147"/>
                    <a:pt x="422" y="145"/>
                    <a:pt x="423" y="144"/>
                  </a:cubicBezTo>
                  <a:cubicBezTo>
                    <a:pt x="424" y="142"/>
                    <a:pt x="420" y="140"/>
                    <a:pt x="414" y="140"/>
                  </a:cubicBezTo>
                  <a:cubicBezTo>
                    <a:pt x="409" y="140"/>
                    <a:pt x="408" y="146"/>
                    <a:pt x="411" y="147"/>
                  </a:cubicBezTo>
                  <a:close/>
                  <a:moveTo>
                    <a:pt x="586" y="25"/>
                  </a:moveTo>
                  <a:cubicBezTo>
                    <a:pt x="591" y="27"/>
                    <a:pt x="589" y="28"/>
                    <a:pt x="585" y="28"/>
                  </a:cubicBezTo>
                  <a:cubicBezTo>
                    <a:pt x="580" y="28"/>
                    <a:pt x="576" y="30"/>
                    <a:pt x="579" y="31"/>
                  </a:cubicBezTo>
                  <a:cubicBezTo>
                    <a:pt x="581" y="32"/>
                    <a:pt x="581" y="35"/>
                    <a:pt x="586" y="36"/>
                  </a:cubicBezTo>
                  <a:cubicBezTo>
                    <a:pt x="591" y="37"/>
                    <a:pt x="596" y="33"/>
                    <a:pt x="596" y="30"/>
                  </a:cubicBezTo>
                  <a:cubicBezTo>
                    <a:pt x="595" y="27"/>
                    <a:pt x="613" y="25"/>
                    <a:pt x="618" y="23"/>
                  </a:cubicBezTo>
                  <a:cubicBezTo>
                    <a:pt x="622" y="22"/>
                    <a:pt x="615" y="17"/>
                    <a:pt x="620" y="17"/>
                  </a:cubicBezTo>
                  <a:cubicBezTo>
                    <a:pt x="625" y="16"/>
                    <a:pt x="623" y="14"/>
                    <a:pt x="616" y="13"/>
                  </a:cubicBezTo>
                  <a:cubicBezTo>
                    <a:pt x="610" y="12"/>
                    <a:pt x="613" y="7"/>
                    <a:pt x="611" y="5"/>
                  </a:cubicBezTo>
                  <a:cubicBezTo>
                    <a:pt x="608" y="3"/>
                    <a:pt x="607" y="7"/>
                    <a:pt x="599" y="9"/>
                  </a:cubicBezTo>
                  <a:cubicBezTo>
                    <a:pt x="591" y="10"/>
                    <a:pt x="586" y="13"/>
                    <a:pt x="590" y="14"/>
                  </a:cubicBezTo>
                  <a:cubicBezTo>
                    <a:pt x="593" y="16"/>
                    <a:pt x="590" y="20"/>
                    <a:pt x="586" y="20"/>
                  </a:cubicBezTo>
                  <a:cubicBezTo>
                    <a:pt x="583" y="19"/>
                    <a:pt x="582" y="23"/>
                    <a:pt x="586" y="25"/>
                  </a:cubicBezTo>
                  <a:close/>
                  <a:moveTo>
                    <a:pt x="599" y="32"/>
                  </a:moveTo>
                  <a:cubicBezTo>
                    <a:pt x="599" y="34"/>
                    <a:pt x="591" y="37"/>
                    <a:pt x="594" y="39"/>
                  </a:cubicBezTo>
                  <a:cubicBezTo>
                    <a:pt x="596" y="41"/>
                    <a:pt x="597" y="40"/>
                    <a:pt x="600" y="41"/>
                  </a:cubicBezTo>
                  <a:cubicBezTo>
                    <a:pt x="602" y="41"/>
                    <a:pt x="603" y="47"/>
                    <a:pt x="607" y="46"/>
                  </a:cubicBezTo>
                  <a:cubicBezTo>
                    <a:pt x="612" y="45"/>
                    <a:pt x="623" y="51"/>
                    <a:pt x="630" y="51"/>
                  </a:cubicBezTo>
                  <a:cubicBezTo>
                    <a:pt x="637" y="51"/>
                    <a:pt x="638" y="45"/>
                    <a:pt x="636" y="45"/>
                  </a:cubicBezTo>
                  <a:cubicBezTo>
                    <a:pt x="634" y="45"/>
                    <a:pt x="635" y="41"/>
                    <a:pt x="639" y="36"/>
                  </a:cubicBezTo>
                  <a:cubicBezTo>
                    <a:pt x="643" y="30"/>
                    <a:pt x="627" y="26"/>
                    <a:pt x="627" y="31"/>
                  </a:cubicBezTo>
                  <a:cubicBezTo>
                    <a:pt x="627" y="35"/>
                    <a:pt x="623" y="30"/>
                    <a:pt x="621" y="27"/>
                  </a:cubicBezTo>
                  <a:cubicBezTo>
                    <a:pt x="620" y="24"/>
                    <a:pt x="599" y="29"/>
                    <a:pt x="599" y="32"/>
                  </a:cubicBezTo>
                  <a:close/>
                  <a:moveTo>
                    <a:pt x="480" y="150"/>
                  </a:moveTo>
                  <a:cubicBezTo>
                    <a:pt x="484" y="152"/>
                    <a:pt x="487" y="151"/>
                    <a:pt x="486" y="148"/>
                  </a:cubicBezTo>
                  <a:cubicBezTo>
                    <a:pt x="486" y="144"/>
                    <a:pt x="477" y="149"/>
                    <a:pt x="480" y="150"/>
                  </a:cubicBezTo>
                  <a:close/>
                  <a:moveTo>
                    <a:pt x="580" y="8"/>
                  </a:moveTo>
                  <a:cubicBezTo>
                    <a:pt x="581" y="5"/>
                    <a:pt x="565" y="6"/>
                    <a:pt x="570" y="10"/>
                  </a:cubicBezTo>
                  <a:cubicBezTo>
                    <a:pt x="571" y="11"/>
                    <a:pt x="579" y="12"/>
                    <a:pt x="580" y="8"/>
                  </a:cubicBezTo>
                  <a:close/>
                  <a:moveTo>
                    <a:pt x="1280" y="181"/>
                  </a:moveTo>
                  <a:cubicBezTo>
                    <a:pt x="1285" y="183"/>
                    <a:pt x="1288" y="178"/>
                    <a:pt x="1292" y="180"/>
                  </a:cubicBezTo>
                  <a:cubicBezTo>
                    <a:pt x="1295" y="183"/>
                    <a:pt x="1305" y="179"/>
                    <a:pt x="1308" y="179"/>
                  </a:cubicBezTo>
                  <a:cubicBezTo>
                    <a:pt x="1312" y="178"/>
                    <a:pt x="1310" y="173"/>
                    <a:pt x="1300" y="172"/>
                  </a:cubicBezTo>
                  <a:cubicBezTo>
                    <a:pt x="1289" y="170"/>
                    <a:pt x="1275" y="178"/>
                    <a:pt x="1280" y="181"/>
                  </a:cubicBezTo>
                  <a:close/>
                  <a:moveTo>
                    <a:pt x="636" y="65"/>
                  </a:moveTo>
                  <a:cubicBezTo>
                    <a:pt x="639" y="67"/>
                    <a:pt x="650" y="63"/>
                    <a:pt x="657" y="63"/>
                  </a:cubicBezTo>
                  <a:cubicBezTo>
                    <a:pt x="664" y="63"/>
                    <a:pt x="684" y="58"/>
                    <a:pt x="685" y="54"/>
                  </a:cubicBezTo>
                  <a:cubicBezTo>
                    <a:pt x="686" y="50"/>
                    <a:pt x="678" y="50"/>
                    <a:pt x="674" y="47"/>
                  </a:cubicBezTo>
                  <a:cubicBezTo>
                    <a:pt x="671" y="44"/>
                    <a:pt x="664" y="47"/>
                    <a:pt x="663" y="49"/>
                  </a:cubicBezTo>
                  <a:cubicBezTo>
                    <a:pt x="661" y="52"/>
                    <a:pt x="659" y="50"/>
                    <a:pt x="664" y="45"/>
                  </a:cubicBezTo>
                  <a:cubicBezTo>
                    <a:pt x="668" y="41"/>
                    <a:pt x="659" y="37"/>
                    <a:pt x="659" y="40"/>
                  </a:cubicBezTo>
                  <a:cubicBezTo>
                    <a:pt x="659" y="43"/>
                    <a:pt x="650" y="40"/>
                    <a:pt x="650" y="43"/>
                  </a:cubicBezTo>
                  <a:cubicBezTo>
                    <a:pt x="650" y="46"/>
                    <a:pt x="647" y="47"/>
                    <a:pt x="648" y="49"/>
                  </a:cubicBezTo>
                  <a:cubicBezTo>
                    <a:pt x="648" y="52"/>
                    <a:pt x="642" y="48"/>
                    <a:pt x="642" y="54"/>
                  </a:cubicBezTo>
                  <a:cubicBezTo>
                    <a:pt x="641" y="60"/>
                    <a:pt x="632" y="63"/>
                    <a:pt x="636" y="65"/>
                  </a:cubicBezTo>
                  <a:close/>
                  <a:moveTo>
                    <a:pt x="943" y="114"/>
                  </a:moveTo>
                  <a:cubicBezTo>
                    <a:pt x="946" y="116"/>
                    <a:pt x="947" y="118"/>
                    <a:pt x="949" y="120"/>
                  </a:cubicBezTo>
                  <a:cubicBezTo>
                    <a:pt x="951" y="121"/>
                    <a:pt x="958" y="119"/>
                    <a:pt x="961" y="118"/>
                  </a:cubicBezTo>
                  <a:cubicBezTo>
                    <a:pt x="964" y="117"/>
                    <a:pt x="964" y="122"/>
                    <a:pt x="969" y="119"/>
                  </a:cubicBezTo>
                  <a:cubicBezTo>
                    <a:pt x="973" y="116"/>
                    <a:pt x="978" y="118"/>
                    <a:pt x="983" y="118"/>
                  </a:cubicBezTo>
                  <a:cubicBezTo>
                    <a:pt x="988" y="118"/>
                    <a:pt x="982" y="111"/>
                    <a:pt x="982" y="108"/>
                  </a:cubicBezTo>
                  <a:cubicBezTo>
                    <a:pt x="982" y="106"/>
                    <a:pt x="988" y="107"/>
                    <a:pt x="986" y="110"/>
                  </a:cubicBezTo>
                  <a:cubicBezTo>
                    <a:pt x="985" y="112"/>
                    <a:pt x="989" y="118"/>
                    <a:pt x="997" y="117"/>
                  </a:cubicBezTo>
                  <a:cubicBezTo>
                    <a:pt x="1005" y="117"/>
                    <a:pt x="999" y="112"/>
                    <a:pt x="1003" y="110"/>
                  </a:cubicBezTo>
                  <a:cubicBezTo>
                    <a:pt x="1006" y="109"/>
                    <a:pt x="1006" y="107"/>
                    <a:pt x="1000" y="103"/>
                  </a:cubicBezTo>
                  <a:cubicBezTo>
                    <a:pt x="995" y="100"/>
                    <a:pt x="988" y="102"/>
                    <a:pt x="983" y="100"/>
                  </a:cubicBezTo>
                  <a:cubicBezTo>
                    <a:pt x="978" y="98"/>
                    <a:pt x="972" y="98"/>
                    <a:pt x="972" y="103"/>
                  </a:cubicBezTo>
                  <a:cubicBezTo>
                    <a:pt x="971" y="108"/>
                    <a:pt x="961" y="97"/>
                    <a:pt x="956" y="96"/>
                  </a:cubicBezTo>
                  <a:cubicBezTo>
                    <a:pt x="951" y="94"/>
                    <a:pt x="935" y="110"/>
                    <a:pt x="943" y="114"/>
                  </a:cubicBezTo>
                  <a:close/>
                  <a:moveTo>
                    <a:pt x="992" y="145"/>
                  </a:moveTo>
                  <a:cubicBezTo>
                    <a:pt x="997" y="144"/>
                    <a:pt x="989" y="136"/>
                    <a:pt x="982" y="135"/>
                  </a:cubicBezTo>
                  <a:cubicBezTo>
                    <a:pt x="975" y="134"/>
                    <a:pt x="968" y="140"/>
                    <a:pt x="969" y="141"/>
                  </a:cubicBezTo>
                  <a:cubicBezTo>
                    <a:pt x="971" y="144"/>
                    <a:pt x="988" y="146"/>
                    <a:pt x="992" y="145"/>
                  </a:cubicBezTo>
                  <a:close/>
                  <a:moveTo>
                    <a:pt x="973" y="129"/>
                  </a:moveTo>
                  <a:cubicBezTo>
                    <a:pt x="973" y="125"/>
                    <a:pt x="960" y="130"/>
                    <a:pt x="966" y="132"/>
                  </a:cubicBezTo>
                  <a:cubicBezTo>
                    <a:pt x="969" y="133"/>
                    <a:pt x="973" y="133"/>
                    <a:pt x="973" y="129"/>
                  </a:cubicBezTo>
                  <a:close/>
                  <a:moveTo>
                    <a:pt x="1015" y="114"/>
                  </a:moveTo>
                  <a:cubicBezTo>
                    <a:pt x="1020" y="115"/>
                    <a:pt x="1023" y="120"/>
                    <a:pt x="1034" y="121"/>
                  </a:cubicBezTo>
                  <a:cubicBezTo>
                    <a:pt x="1045" y="121"/>
                    <a:pt x="1053" y="119"/>
                    <a:pt x="1054" y="117"/>
                  </a:cubicBezTo>
                  <a:cubicBezTo>
                    <a:pt x="1054" y="115"/>
                    <a:pt x="1044" y="111"/>
                    <a:pt x="1040" y="113"/>
                  </a:cubicBezTo>
                  <a:cubicBezTo>
                    <a:pt x="1037" y="115"/>
                    <a:pt x="1035" y="110"/>
                    <a:pt x="1031" y="111"/>
                  </a:cubicBezTo>
                  <a:cubicBezTo>
                    <a:pt x="1027" y="112"/>
                    <a:pt x="1022" y="112"/>
                    <a:pt x="1020" y="109"/>
                  </a:cubicBezTo>
                  <a:cubicBezTo>
                    <a:pt x="1018" y="105"/>
                    <a:pt x="1012" y="114"/>
                    <a:pt x="1015" y="114"/>
                  </a:cubicBezTo>
                  <a:close/>
                  <a:moveTo>
                    <a:pt x="220" y="18"/>
                  </a:moveTo>
                  <a:cubicBezTo>
                    <a:pt x="226" y="13"/>
                    <a:pt x="233" y="17"/>
                    <a:pt x="234" y="15"/>
                  </a:cubicBezTo>
                  <a:cubicBezTo>
                    <a:pt x="235" y="13"/>
                    <a:pt x="224" y="12"/>
                    <a:pt x="220" y="14"/>
                  </a:cubicBezTo>
                  <a:cubicBezTo>
                    <a:pt x="216" y="16"/>
                    <a:pt x="206" y="14"/>
                    <a:pt x="207" y="17"/>
                  </a:cubicBezTo>
                  <a:cubicBezTo>
                    <a:pt x="208" y="19"/>
                    <a:pt x="215" y="23"/>
                    <a:pt x="220" y="18"/>
                  </a:cubicBezTo>
                  <a:close/>
                  <a:moveTo>
                    <a:pt x="990" y="419"/>
                  </a:moveTo>
                  <a:cubicBezTo>
                    <a:pt x="988" y="413"/>
                    <a:pt x="994" y="406"/>
                    <a:pt x="990" y="402"/>
                  </a:cubicBezTo>
                  <a:cubicBezTo>
                    <a:pt x="985" y="399"/>
                    <a:pt x="987" y="391"/>
                    <a:pt x="984" y="393"/>
                  </a:cubicBezTo>
                  <a:cubicBezTo>
                    <a:pt x="982" y="394"/>
                    <a:pt x="984" y="401"/>
                    <a:pt x="981" y="401"/>
                  </a:cubicBezTo>
                  <a:cubicBezTo>
                    <a:pt x="977" y="402"/>
                    <a:pt x="980" y="405"/>
                    <a:pt x="979" y="410"/>
                  </a:cubicBezTo>
                  <a:cubicBezTo>
                    <a:pt x="977" y="415"/>
                    <a:pt x="980" y="422"/>
                    <a:pt x="981" y="426"/>
                  </a:cubicBezTo>
                  <a:cubicBezTo>
                    <a:pt x="983" y="430"/>
                    <a:pt x="979" y="453"/>
                    <a:pt x="981" y="457"/>
                  </a:cubicBezTo>
                  <a:cubicBezTo>
                    <a:pt x="983" y="461"/>
                    <a:pt x="978" y="477"/>
                    <a:pt x="979" y="479"/>
                  </a:cubicBezTo>
                  <a:cubicBezTo>
                    <a:pt x="982" y="483"/>
                    <a:pt x="980" y="475"/>
                    <a:pt x="985" y="474"/>
                  </a:cubicBezTo>
                  <a:cubicBezTo>
                    <a:pt x="989" y="473"/>
                    <a:pt x="989" y="479"/>
                    <a:pt x="991" y="480"/>
                  </a:cubicBezTo>
                  <a:cubicBezTo>
                    <a:pt x="994" y="481"/>
                    <a:pt x="992" y="472"/>
                    <a:pt x="990" y="473"/>
                  </a:cubicBezTo>
                  <a:cubicBezTo>
                    <a:pt x="988" y="473"/>
                    <a:pt x="986" y="467"/>
                    <a:pt x="985" y="463"/>
                  </a:cubicBezTo>
                  <a:cubicBezTo>
                    <a:pt x="983" y="460"/>
                    <a:pt x="987" y="455"/>
                    <a:pt x="987" y="450"/>
                  </a:cubicBezTo>
                  <a:cubicBezTo>
                    <a:pt x="987" y="446"/>
                    <a:pt x="993" y="446"/>
                    <a:pt x="996" y="449"/>
                  </a:cubicBezTo>
                  <a:cubicBezTo>
                    <a:pt x="1000" y="453"/>
                    <a:pt x="1000" y="451"/>
                    <a:pt x="999" y="448"/>
                  </a:cubicBezTo>
                  <a:cubicBezTo>
                    <a:pt x="998" y="445"/>
                    <a:pt x="993" y="426"/>
                    <a:pt x="990" y="419"/>
                  </a:cubicBezTo>
                  <a:close/>
                  <a:moveTo>
                    <a:pt x="243" y="15"/>
                  </a:moveTo>
                  <a:cubicBezTo>
                    <a:pt x="246" y="18"/>
                    <a:pt x="233" y="17"/>
                    <a:pt x="232" y="19"/>
                  </a:cubicBezTo>
                  <a:cubicBezTo>
                    <a:pt x="230" y="22"/>
                    <a:pt x="223" y="21"/>
                    <a:pt x="224" y="24"/>
                  </a:cubicBezTo>
                  <a:cubicBezTo>
                    <a:pt x="226" y="27"/>
                    <a:pt x="237" y="27"/>
                    <a:pt x="237" y="24"/>
                  </a:cubicBezTo>
                  <a:cubicBezTo>
                    <a:pt x="237" y="22"/>
                    <a:pt x="244" y="24"/>
                    <a:pt x="244" y="22"/>
                  </a:cubicBezTo>
                  <a:cubicBezTo>
                    <a:pt x="244" y="20"/>
                    <a:pt x="247" y="18"/>
                    <a:pt x="253" y="17"/>
                  </a:cubicBezTo>
                  <a:cubicBezTo>
                    <a:pt x="260" y="17"/>
                    <a:pt x="260" y="14"/>
                    <a:pt x="254" y="11"/>
                  </a:cubicBezTo>
                  <a:cubicBezTo>
                    <a:pt x="248" y="8"/>
                    <a:pt x="239" y="13"/>
                    <a:pt x="243" y="15"/>
                  </a:cubicBezTo>
                  <a:close/>
                  <a:moveTo>
                    <a:pt x="232" y="208"/>
                  </a:moveTo>
                  <a:cubicBezTo>
                    <a:pt x="239" y="213"/>
                    <a:pt x="244" y="205"/>
                    <a:pt x="247" y="204"/>
                  </a:cubicBezTo>
                  <a:cubicBezTo>
                    <a:pt x="250" y="204"/>
                    <a:pt x="245" y="201"/>
                    <a:pt x="240" y="199"/>
                  </a:cubicBezTo>
                  <a:cubicBezTo>
                    <a:pt x="235" y="198"/>
                    <a:pt x="228" y="203"/>
                    <a:pt x="232" y="208"/>
                  </a:cubicBezTo>
                  <a:close/>
                  <a:moveTo>
                    <a:pt x="1372" y="248"/>
                  </a:moveTo>
                  <a:cubicBezTo>
                    <a:pt x="1369" y="247"/>
                    <a:pt x="1362" y="242"/>
                    <a:pt x="1360" y="240"/>
                  </a:cubicBezTo>
                  <a:cubicBezTo>
                    <a:pt x="1358" y="237"/>
                    <a:pt x="1349" y="236"/>
                    <a:pt x="1349" y="237"/>
                  </a:cubicBezTo>
                  <a:cubicBezTo>
                    <a:pt x="1349" y="238"/>
                    <a:pt x="1346" y="237"/>
                    <a:pt x="1345" y="235"/>
                  </a:cubicBezTo>
                  <a:cubicBezTo>
                    <a:pt x="1344" y="234"/>
                    <a:pt x="1335" y="233"/>
                    <a:pt x="1334" y="235"/>
                  </a:cubicBezTo>
                  <a:cubicBezTo>
                    <a:pt x="1334" y="237"/>
                    <a:pt x="1337" y="237"/>
                    <a:pt x="1338" y="239"/>
                  </a:cubicBezTo>
                  <a:cubicBezTo>
                    <a:pt x="1340" y="241"/>
                    <a:pt x="1336" y="242"/>
                    <a:pt x="1337" y="244"/>
                  </a:cubicBezTo>
                  <a:cubicBezTo>
                    <a:pt x="1338" y="246"/>
                    <a:pt x="1333" y="243"/>
                    <a:pt x="1332" y="242"/>
                  </a:cubicBezTo>
                  <a:cubicBezTo>
                    <a:pt x="1330" y="240"/>
                    <a:pt x="1331" y="236"/>
                    <a:pt x="1331" y="233"/>
                  </a:cubicBezTo>
                  <a:cubicBezTo>
                    <a:pt x="1332" y="231"/>
                    <a:pt x="1329" y="231"/>
                    <a:pt x="1328" y="229"/>
                  </a:cubicBezTo>
                  <a:cubicBezTo>
                    <a:pt x="1328" y="227"/>
                    <a:pt x="1317" y="222"/>
                    <a:pt x="1313" y="220"/>
                  </a:cubicBezTo>
                  <a:cubicBezTo>
                    <a:pt x="1308" y="218"/>
                    <a:pt x="1302" y="216"/>
                    <a:pt x="1301" y="214"/>
                  </a:cubicBezTo>
                  <a:cubicBezTo>
                    <a:pt x="1299" y="212"/>
                    <a:pt x="1291" y="211"/>
                    <a:pt x="1288" y="208"/>
                  </a:cubicBezTo>
                  <a:cubicBezTo>
                    <a:pt x="1285" y="205"/>
                    <a:pt x="1272" y="199"/>
                    <a:pt x="1266" y="199"/>
                  </a:cubicBezTo>
                  <a:cubicBezTo>
                    <a:pt x="1260" y="198"/>
                    <a:pt x="1261" y="195"/>
                    <a:pt x="1258" y="196"/>
                  </a:cubicBezTo>
                  <a:cubicBezTo>
                    <a:pt x="1256" y="196"/>
                    <a:pt x="1243" y="196"/>
                    <a:pt x="1239" y="195"/>
                  </a:cubicBezTo>
                  <a:cubicBezTo>
                    <a:pt x="1236" y="194"/>
                    <a:pt x="1235" y="197"/>
                    <a:pt x="1232" y="196"/>
                  </a:cubicBezTo>
                  <a:cubicBezTo>
                    <a:pt x="1229" y="195"/>
                    <a:pt x="1215" y="190"/>
                    <a:pt x="1214" y="192"/>
                  </a:cubicBezTo>
                  <a:cubicBezTo>
                    <a:pt x="1212" y="194"/>
                    <a:pt x="1213" y="197"/>
                    <a:pt x="1211" y="197"/>
                  </a:cubicBezTo>
                  <a:cubicBezTo>
                    <a:pt x="1209" y="198"/>
                    <a:pt x="1211" y="200"/>
                    <a:pt x="1215" y="203"/>
                  </a:cubicBezTo>
                  <a:cubicBezTo>
                    <a:pt x="1219" y="207"/>
                    <a:pt x="1216" y="210"/>
                    <a:pt x="1213" y="211"/>
                  </a:cubicBezTo>
                  <a:cubicBezTo>
                    <a:pt x="1209" y="213"/>
                    <a:pt x="1204" y="210"/>
                    <a:pt x="1202" y="207"/>
                  </a:cubicBezTo>
                  <a:cubicBezTo>
                    <a:pt x="1200" y="204"/>
                    <a:pt x="1195" y="206"/>
                    <a:pt x="1194" y="202"/>
                  </a:cubicBezTo>
                  <a:cubicBezTo>
                    <a:pt x="1193" y="198"/>
                    <a:pt x="1195" y="198"/>
                    <a:pt x="1198" y="200"/>
                  </a:cubicBezTo>
                  <a:cubicBezTo>
                    <a:pt x="1200" y="202"/>
                    <a:pt x="1203" y="200"/>
                    <a:pt x="1204" y="198"/>
                  </a:cubicBezTo>
                  <a:cubicBezTo>
                    <a:pt x="1204" y="195"/>
                    <a:pt x="1197" y="193"/>
                    <a:pt x="1194" y="194"/>
                  </a:cubicBezTo>
                  <a:cubicBezTo>
                    <a:pt x="1190" y="194"/>
                    <a:pt x="1188" y="199"/>
                    <a:pt x="1184" y="201"/>
                  </a:cubicBezTo>
                  <a:cubicBezTo>
                    <a:pt x="1180" y="203"/>
                    <a:pt x="1166" y="200"/>
                    <a:pt x="1164" y="199"/>
                  </a:cubicBezTo>
                  <a:cubicBezTo>
                    <a:pt x="1162" y="197"/>
                    <a:pt x="1142" y="199"/>
                    <a:pt x="1140" y="200"/>
                  </a:cubicBezTo>
                  <a:cubicBezTo>
                    <a:pt x="1138" y="202"/>
                    <a:pt x="1139" y="207"/>
                    <a:pt x="1138" y="208"/>
                  </a:cubicBezTo>
                  <a:cubicBezTo>
                    <a:pt x="1137" y="208"/>
                    <a:pt x="1136" y="201"/>
                    <a:pt x="1136" y="200"/>
                  </a:cubicBezTo>
                  <a:cubicBezTo>
                    <a:pt x="1136" y="199"/>
                    <a:pt x="1133" y="198"/>
                    <a:pt x="1130" y="198"/>
                  </a:cubicBezTo>
                  <a:cubicBezTo>
                    <a:pt x="1126" y="198"/>
                    <a:pt x="1124" y="198"/>
                    <a:pt x="1125" y="196"/>
                  </a:cubicBezTo>
                  <a:cubicBezTo>
                    <a:pt x="1127" y="194"/>
                    <a:pt x="1124" y="193"/>
                    <a:pt x="1127" y="191"/>
                  </a:cubicBezTo>
                  <a:cubicBezTo>
                    <a:pt x="1130" y="189"/>
                    <a:pt x="1122" y="183"/>
                    <a:pt x="1114" y="179"/>
                  </a:cubicBezTo>
                  <a:cubicBezTo>
                    <a:pt x="1106" y="176"/>
                    <a:pt x="1088" y="178"/>
                    <a:pt x="1083" y="180"/>
                  </a:cubicBezTo>
                  <a:cubicBezTo>
                    <a:pt x="1079" y="181"/>
                    <a:pt x="1069" y="181"/>
                    <a:pt x="1065" y="181"/>
                  </a:cubicBezTo>
                  <a:cubicBezTo>
                    <a:pt x="1060" y="181"/>
                    <a:pt x="1064" y="179"/>
                    <a:pt x="1062" y="177"/>
                  </a:cubicBezTo>
                  <a:cubicBezTo>
                    <a:pt x="1061" y="175"/>
                    <a:pt x="1053" y="172"/>
                    <a:pt x="1052" y="174"/>
                  </a:cubicBezTo>
                  <a:cubicBezTo>
                    <a:pt x="1051" y="176"/>
                    <a:pt x="1049" y="174"/>
                    <a:pt x="1049" y="172"/>
                  </a:cubicBezTo>
                  <a:cubicBezTo>
                    <a:pt x="1049" y="171"/>
                    <a:pt x="1042" y="169"/>
                    <a:pt x="1039" y="169"/>
                  </a:cubicBezTo>
                  <a:cubicBezTo>
                    <a:pt x="1036" y="170"/>
                    <a:pt x="1035" y="167"/>
                    <a:pt x="1038" y="167"/>
                  </a:cubicBezTo>
                  <a:cubicBezTo>
                    <a:pt x="1042" y="167"/>
                    <a:pt x="1047" y="167"/>
                    <a:pt x="1045" y="163"/>
                  </a:cubicBezTo>
                  <a:cubicBezTo>
                    <a:pt x="1042" y="160"/>
                    <a:pt x="1021" y="158"/>
                    <a:pt x="1019" y="159"/>
                  </a:cubicBezTo>
                  <a:cubicBezTo>
                    <a:pt x="1017" y="160"/>
                    <a:pt x="1019" y="163"/>
                    <a:pt x="1014" y="167"/>
                  </a:cubicBezTo>
                  <a:cubicBezTo>
                    <a:pt x="1010" y="171"/>
                    <a:pt x="1005" y="168"/>
                    <a:pt x="1006" y="166"/>
                  </a:cubicBezTo>
                  <a:cubicBezTo>
                    <a:pt x="1006" y="164"/>
                    <a:pt x="1012" y="164"/>
                    <a:pt x="1012" y="162"/>
                  </a:cubicBezTo>
                  <a:cubicBezTo>
                    <a:pt x="1012" y="160"/>
                    <a:pt x="1004" y="161"/>
                    <a:pt x="1003" y="160"/>
                  </a:cubicBezTo>
                  <a:cubicBezTo>
                    <a:pt x="1002" y="158"/>
                    <a:pt x="1005" y="157"/>
                    <a:pt x="1007" y="157"/>
                  </a:cubicBezTo>
                  <a:cubicBezTo>
                    <a:pt x="1010" y="158"/>
                    <a:pt x="1015" y="159"/>
                    <a:pt x="1015" y="157"/>
                  </a:cubicBezTo>
                  <a:cubicBezTo>
                    <a:pt x="1016" y="156"/>
                    <a:pt x="1012" y="156"/>
                    <a:pt x="1008" y="155"/>
                  </a:cubicBezTo>
                  <a:cubicBezTo>
                    <a:pt x="1003" y="154"/>
                    <a:pt x="991" y="152"/>
                    <a:pt x="985" y="152"/>
                  </a:cubicBezTo>
                  <a:cubicBezTo>
                    <a:pt x="979" y="153"/>
                    <a:pt x="977" y="150"/>
                    <a:pt x="973" y="150"/>
                  </a:cubicBezTo>
                  <a:cubicBezTo>
                    <a:pt x="970" y="149"/>
                    <a:pt x="970" y="151"/>
                    <a:pt x="971" y="153"/>
                  </a:cubicBezTo>
                  <a:cubicBezTo>
                    <a:pt x="973" y="155"/>
                    <a:pt x="968" y="156"/>
                    <a:pt x="964" y="156"/>
                  </a:cubicBezTo>
                  <a:cubicBezTo>
                    <a:pt x="960" y="155"/>
                    <a:pt x="955" y="158"/>
                    <a:pt x="957" y="161"/>
                  </a:cubicBezTo>
                  <a:cubicBezTo>
                    <a:pt x="959" y="164"/>
                    <a:pt x="961" y="160"/>
                    <a:pt x="963" y="161"/>
                  </a:cubicBezTo>
                  <a:cubicBezTo>
                    <a:pt x="965" y="162"/>
                    <a:pt x="958" y="164"/>
                    <a:pt x="961" y="165"/>
                  </a:cubicBezTo>
                  <a:cubicBezTo>
                    <a:pt x="964" y="167"/>
                    <a:pt x="964" y="169"/>
                    <a:pt x="964" y="171"/>
                  </a:cubicBezTo>
                  <a:cubicBezTo>
                    <a:pt x="964" y="172"/>
                    <a:pt x="959" y="173"/>
                    <a:pt x="957" y="171"/>
                  </a:cubicBezTo>
                  <a:cubicBezTo>
                    <a:pt x="955" y="169"/>
                    <a:pt x="953" y="170"/>
                    <a:pt x="950" y="170"/>
                  </a:cubicBezTo>
                  <a:cubicBezTo>
                    <a:pt x="946" y="170"/>
                    <a:pt x="944" y="172"/>
                    <a:pt x="947" y="172"/>
                  </a:cubicBezTo>
                  <a:cubicBezTo>
                    <a:pt x="951" y="172"/>
                    <a:pt x="952" y="175"/>
                    <a:pt x="947" y="175"/>
                  </a:cubicBezTo>
                  <a:cubicBezTo>
                    <a:pt x="943" y="176"/>
                    <a:pt x="944" y="171"/>
                    <a:pt x="941" y="171"/>
                  </a:cubicBezTo>
                  <a:cubicBezTo>
                    <a:pt x="938" y="172"/>
                    <a:pt x="932" y="169"/>
                    <a:pt x="929" y="169"/>
                  </a:cubicBezTo>
                  <a:cubicBezTo>
                    <a:pt x="925" y="169"/>
                    <a:pt x="924" y="172"/>
                    <a:pt x="919" y="172"/>
                  </a:cubicBezTo>
                  <a:cubicBezTo>
                    <a:pt x="915" y="173"/>
                    <a:pt x="909" y="170"/>
                    <a:pt x="907" y="168"/>
                  </a:cubicBezTo>
                  <a:cubicBezTo>
                    <a:pt x="905" y="165"/>
                    <a:pt x="905" y="165"/>
                    <a:pt x="903" y="167"/>
                  </a:cubicBezTo>
                  <a:cubicBezTo>
                    <a:pt x="900" y="170"/>
                    <a:pt x="900" y="175"/>
                    <a:pt x="898" y="176"/>
                  </a:cubicBezTo>
                  <a:cubicBezTo>
                    <a:pt x="896" y="176"/>
                    <a:pt x="895" y="181"/>
                    <a:pt x="893" y="182"/>
                  </a:cubicBezTo>
                  <a:cubicBezTo>
                    <a:pt x="891" y="183"/>
                    <a:pt x="891" y="180"/>
                    <a:pt x="888" y="180"/>
                  </a:cubicBezTo>
                  <a:cubicBezTo>
                    <a:pt x="885" y="181"/>
                    <a:pt x="877" y="172"/>
                    <a:pt x="876" y="169"/>
                  </a:cubicBezTo>
                  <a:cubicBezTo>
                    <a:pt x="876" y="167"/>
                    <a:pt x="870" y="162"/>
                    <a:pt x="869" y="161"/>
                  </a:cubicBezTo>
                  <a:cubicBezTo>
                    <a:pt x="867" y="160"/>
                    <a:pt x="870" y="160"/>
                    <a:pt x="872" y="161"/>
                  </a:cubicBezTo>
                  <a:cubicBezTo>
                    <a:pt x="874" y="163"/>
                    <a:pt x="876" y="163"/>
                    <a:pt x="878" y="162"/>
                  </a:cubicBezTo>
                  <a:cubicBezTo>
                    <a:pt x="880" y="161"/>
                    <a:pt x="879" y="157"/>
                    <a:pt x="876" y="157"/>
                  </a:cubicBezTo>
                  <a:cubicBezTo>
                    <a:pt x="873" y="156"/>
                    <a:pt x="874" y="154"/>
                    <a:pt x="876" y="153"/>
                  </a:cubicBezTo>
                  <a:cubicBezTo>
                    <a:pt x="877" y="153"/>
                    <a:pt x="872" y="148"/>
                    <a:pt x="874" y="148"/>
                  </a:cubicBezTo>
                  <a:cubicBezTo>
                    <a:pt x="876" y="147"/>
                    <a:pt x="875" y="145"/>
                    <a:pt x="873" y="145"/>
                  </a:cubicBezTo>
                  <a:cubicBezTo>
                    <a:pt x="870" y="145"/>
                    <a:pt x="867" y="142"/>
                    <a:pt x="867" y="141"/>
                  </a:cubicBezTo>
                  <a:cubicBezTo>
                    <a:pt x="867" y="140"/>
                    <a:pt x="856" y="139"/>
                    <a:pt x="856" y="141"/>
                  </a:cubicBezTo>
                  <a:cubicBezTo>
                    <a:pt x="857" y="143"/>
                    <a:pt x="853" y="142"/>
                    <a:pt x="854" y="141"/>
                  </a:cubicBezTo>
                  <a:cubicBezTo>
                    <a:pt x="854" y="139"/>
                    <a:pt x="850" y="140"/>
                    <a:pt x="844" y="138"/>
                  </a:cubicBezTo>
                  <a:cubicBezTo>
                    <a:pt x="839" y="137"/>
                    <a:pt x="839" y="133"/>
                    <a:pt x="837" y="133"/>
                  </a:cubicBezTo>
                  <a:cubicBezTo>
                    <a:pt x="835" y="133"/>
                    <a:pt x="836" y="138"/>
                    <a:pt x="833" y="137"/>
                  </a:cubicBezTo>
                  <a:cubicBezTo>
                    <a:pt x="831" y="136"/>
                    <a:pt x="828" y="138"/>
                    <a:pt x="829" y="141"/>
                  </a:cubicBezTo>
                  <a:cubicBezTo>
                    <a:pt x="831" y="144"/>
                    <a:pt x="830" y="145"/>
                    <a:pt x="829" y="147"/>
                  </a:cubicBezTo>
                  <a:cubicBezTo>
                    <a:pt x="829" y="150"/>
                    <a:pt x="828" y="149"/>
                    <a:pt x="825" y="148"/>
                  </a:cubicBezTo>
                  <a:cubicBezTo>
                    <a:pt x="821" y="147"/>
                    <a:pt x="821" y="150"/>
                    <a:pt x="815" y="149"/>
                  </a:cubicBezTo>
                  <a:cubicBezTo>
                    <a:pt x="808" y="147"/>
                    <a:pt x="805" y="149"/>
                    <a:pt x="804" y="147"/>
                  </a:cubicBezTo>
                  <a:cubicBezTo>
                    <a:pt x="803" y="144"/>
                    <a:pt x="801" y="144"/>
                    <a:pt x="800" y="146"/>
                  </a:cubicBezTo>
                  <a:cubicBezTo>
                    <a:pt x="800" y="148"/>
                    <a:pt x="790" y="147"/>
                    <a:pt x="789" y="144"/>
                  </a:cubicBezTo>
                  <a:cubicBezTo>
                    <a:pt x="788" y="142"/>
                    <a:pt x="791" y="141"/>
                    <a:pt x="793" y="141"/>
                  </a:cubicBezTo>
                  <a:cubicBezTo>
                    <a:pt x="794" y="140"/>
                    <a:pt x="791" y="139"/>
                    <a:pt x="785" y="139"/>
                  </a:cubicBezTo>
                  <a:cubicBezTo>
                    <a:pt x="780" y="140"/>
                    <a:pt x="776" y="136"/>
                    <a:pt x="770" y="137"/>
                  </a:cubicBezTo>
                  <a:cubicBezTo>
                    <a:pt x="765" y="138"/>
                    <a:pt x="752" y="139"/>
                    <a:pt x="750" y="140"/>
                  </a:cubicBezTo>
                  <a:cubicBezTo>
                    <a:pt x="748" y="140"/>
                    <a:pt x="752" y="144"/>
                    <a:pt x="749" y="144"/>
                  </a:cubicBezTo>
                  <a:cubicBezTo>
                    <a:pt x="746" y="144"/>
                    <a:pt x="748" y="139"/>
                    <a:pt x="748" y="136"/>
                  </a:cubicBezTo>
                  <a:cubicBezTo>
                    <a:pt x="747" y="133"/>
                    <a:pt x="743" y="133"/>
                    <a:pt x="744" y="135"/>
                  </a:cubicBezTo>
                  <a:cubicBezTo>
                    <a:pt x="744" y="137"/>
                    <a:pt x="737" y="138"/>
                    <a:pt x="735" y="136"/>
                  </a:cubicBezTo>
                  <a:cubicBezTo>
                    <a:pt x="734" y="135"/>
                    <a:pt x="731" y="133"/>
                    <a:pt x="726" y="131"/>
                  </a:cubicBezTo>
                  <a:cubicBezTo>
                    <a:pt x="722" y="130"/>
                    <a:pt x="716" y="135"/>
                    <a:pt x="717" y="137"/>
                  </a:cubicBezTo>
                  <a:cubicBezTo>
                    <a:pt x="718" y="138"/>
                    <a:pt x="722" y="137"/>
                    <a:pt x="722" y="138"/>
                  </a:cubicBezTo>
                  <a:cubicBezTo>
                    <a:pt x="722" y="140"/>
                    <a:pt x="712" y="139"/>
                    <a:pt x="712" y="141"/>
                  </a:cubicBezTo>
                  <a:cubicBezTo>
                    <a:pt x="712" y="142"/>
                    <a:pt x="703" y="145"/>
                    <a:pt x="700" y="145"/>
                  </a:cubicBezTo>
                  <a:cubicBezTo>
                    <a:pt x="692" y="146"/>
                    <a:pt x="690" y="146"/>
                    <a:pt x="687" y="149"/>
                  </a:cubicBezTo>
                  <a:cubicBezTo>
                    <a:pt x="683" y="152"/>
                    <a:pt x="686" y="146"/>
                    <a:pt x="689" y="144"/>
                  </a:cubicBezTo>
                  <a:cubicBezTo>
                    <a:pt x="692" y="141"/>
                    <a:pt x="695" y="142"/>
                    <a:pt x="696" y="140"/>
                  </a:cubicBezTo>
                  <a:cubicBezTo>
                    <a:pt x="698" y="137"/>
                    <a:pt x="701" y="138"/>
                    <a:pt x="705" y="137"/>
                  </a:cubicBezTo>
                  <a:cubicBezTo>
                    <a:pt x="710" y="136"/>
                    <a:pt x="709" y="134"/>
                    <a:pt x="711" y="133"/>
                  </a:cubicBezTo>
                  <a:cubicBezTo>
                    <a:pt x="714" y="132"/>
                    <a:pt x="719" y="130"/>
                    <a:pt x="720" y="128"/>
                  </a:cubicBezTo>
                  <a:cubicBezTo>
                    <a:pt x="721" y="125"/>
                    <a:pt x="731" y="122"/>
                    <a:pt x="734" y="122"/>
                  </a:cubicBezTo>
                  <a:cubicBezTo>
                    <a:pt x="736" y="122"/>
                    <a:pt x="736" y="118"/>
                    <a:pt x="737" y="118"/>
                  </a:cubicBezTo>
                  <a:cubicBezTo>
                    <a:pt x="739" y="118"/>
                    <a:pt x="745" y="115"/>
                    <a:pt x="747" y="114"/>
                  </a:cubicBezTo>
                  <a:cubicBezTo>
                    <a:pt x="749" y="113"/>
                    <a:pt x="751" y="111"/>
                    <a:pt x="751" y="109"/>
                  </a:cubicBezTo>
                  <a:cubicBezTo>
                    <a:pt x="751" y="107"/>
                    <a:pt x="748" y="108"/>
                    <a:pt x="747" y="106"/>
                  </a:cubicBezTo>
                  <a:cubicBezTo>
                    <a:pt x="747" y="105"/>
                    <a:pt x="749" y="106"/>
                    <a:pt x="751" y="105"/>
                  </a:cubicBezTo>
                  <a:cubicBezTo>
                    <a:pt x="754" y="104"/>
                    <a:pt x="751" y="101"/>
                    <a:pt x="749" y="101"/>
                  </a:cubicBezTo>
                  <a:cubicBezTo>
                    <a:pt x="747" y="102"/>
                    <a:pt x="750" y="99"/>
                    <a:pt x="749" y="97"/>
                  </a:cubicBezTo>
                  <a:cubicBezTo>
                    <a:pt x="747" y="95"/>
                    <a:pt x="743" y="99"/>
                    <a:pt x="743" y="96"/>
                  </a:cubicBezTo>
                  <a:cubicBezTo>
                    <a:pt x="743" y="94"/>
                    <a:pt x="743" y="91"/>
                    <a:pt x="742" y="90"/>
                  </a:cubicBezTo>
                  <a:cubicBezTo>
                    <a:pt x="740" y="88"/>
                    <a:pt x="738" y="92"/>
                    <a:pt x="735" y="90"/>
                  </a:cubicBezTo>
                  <a:cubicBezTo>
                    <a:pt x="732" y="88"/>
                    <a:pt x="723" y="86"/>
                    <a:pt x="723" y="87"/>
                  </a:cubicBezTo>
                  <a:cubicBezTo>
                    <a:pt x="723" y="88"/>
                    <a:pt x="719" y="86"/>
                    <a:pt x="718" y="87"/>
                  </a:cubicBezTo>
                  <a:cubicBezTo>
                    <a:pt x="717" y="88"/>
                    <a:pt x="710" y="88"/>
                    <a:pt x="708" y="87"/>
                  </a:cubicBezTo>
                  <a:cubicBezTo>
                    <a:pt x="706" y="86"/>
                    <a:pt x="703" y="88"/>
                    <a:pt x="703" y="90"/>
                  </a:cubicBezTo>
                  <a:cubicBezTo>
                    <a:pt x="703" y="92"/>
                    <a:pt x="694" y="91"/>
                    <a:pt x="693" y="91"/>
                  </a:cubicBezTo>
                  <a:cubicBezTo>
                    <a:pt x="691" y="91"/>
                    <a:pt x="699" y="84"/>
                    <a:pt x="699" y="83"/>
                  </a:cubicBezTo>
                  <a:cubicBezTo>
                    <a:pt x="699" y="82"/>
                    <a:pt x="686" y="84"/>
                    <a:pt x="685" y="82"/>
                  </a:cubicBezTo>
                  <a:cubicBezTo>
                    <a:pt x="685" y="81"/>
                    <a:pt x="679" y="81"/>
                    <a:pt x="676" y="81"/>
                  </a:cubicBezTo>
                  <a:cubicBezTo>
                    <a:pt x="673" y="81"/>
                    <a:pt x="676" y="80"/>
                    <a:pt x="678" y="80"/>
                  </a:cubicBezTo>
                  <a:cubicBezTo>
                    <a:pt x="681" y="80"/>
                    <a:pt x="683" y="78"/>
                    <a:pt x="686" y="77"/>
                  </a:cubicBezTo>
                  <a:cubicBezTo>
                    <a:pt x="688" y="77"/>
                    <a:pt x="688" y="76"/>
                    <a:pt x="687" y="74"/>
                  </a:cubicBezTo>
                  <a:cubicBezTo>
                    <a:pt x="686" y="72"/>
                    <a:pt x="683" y="73"/>
                    <a:pt x="680" y="72"/>
                  </a:cubicBezTo>
                  <a:cubicBezTo>
                    <a:pt x="677" y="72"/>
                    <a:pt x="674" y="70"/>
                    <a:pt x="671" y="70"/>
                  </a:cubicBezTo>
                  <a:cubicBezTo>
                    <a:pt x="669" y="70"/>
                    <a:pt x="666" y="72"/>
                    <a:pt x="661" y="73"/>
                  </a:cubicBezTo>
                  <a:cubicBezTo>
                    <a:pt x="655" y="74"/>
                    <a:pt x="655" y="78"/>
                    <a:pt x="652" y="79"/>
                  </a:cubicBezTo>
                  <a:cubicBezTo>
                    <a:pt x="649" y="81"/>
                    <a:pt x="644" y="86"/>
                    <a:pt x="647" y="86"/>
                  </a:cubicBezTo>
                  <a:cubicBezTo>
                    <a:pt x="649" y="87"/>
                    <a:pt x="648" y="88"/>
                    <a:pt x="648" y="90"/>
                  </a:cubicBezTo>
                  <a:cubicBezTo>
                    <a:pt x="648" y="91"/>
                    <a:pt x="646" y="92"/>
                    <a:pt x="644" y="91"/>
                  </a:cubicBezTo>
                  <a:cubicBezTo>
                    <a:pt x="641" y="91"/>
                    <a:pt x="631" y="91"/>
                    <a:pt x="631" y="93"/>
                  </a:cubicBezTo>
                  <a:cubicBezTo>
                    <a:pt x="631" y="95"/>
                    <a:pt x="637" y="96"/>
                    <a:pt x="637" y="97"/>
                  </a:cubicBezTo>
                  <a:cubicBezTo>
                    <a:pt x="636" y="98"/>
                    <a:pt x="632" y="97"/>
                    <a:pt x="630" y="96"/>
                  </a:cubicBezTo>
                  <a:cubicBezTo>
                    <a:pt x="629" y="95"/>
                    <a:pt x="624" y="95"/>
                    <a:pt x="623" y="97"/>
                  </a:cubicBezTo>
                  <a:cubicBezTo>
                    <a:pt x="623" y="99"/>
                    <a:pt x="619" y="99"/>
                    <a:pt x="618" y="98"/>
                  </a:cubicBezTo>
                  <a:cubicBezTo>
                    <a:pt x="617" y="98"/>
                    <a:pt x="615" y="99"/>
                    <a:pt x="613" y="99"/>
                  </a:cubicBezTo>
                  <a:cubicBezTo>
                    <a:pt x="611" y="98"/>
                    <a:pt x="617" y="95"/>
                    <a:pt x="615" y="94"/>
                  </a:cubicBezTo>
                  <a:cubicBezTo>
                    <a:pt x="614" y="93"/>
                    <a:pt x="608" y="94"/>
                    <a:pt x="608" y="96"/>
                  </a:cubicBezTo>
                  <a:cubicBezTo>
                    <a:pt x="607" y="98"/>
                    <a:pt x="604" y="95"/>
                    <a:pt x="602" y="95"/>
                  </a:cubicBezTo>
                  <a:cubicBezTo>
                    <a:pt x="601" y="96"/>
                    <a:pt x="600" y="97"/>
                    <a:pt x="597" y="98"/>
                  </a:cubicBezTo>
                  <a:cubicBezTo>
                    <a:pt x="595" y="99"/>
                    <a:pt x="590" y="97"/>
                    <a:pt x="589" y="99"/>
                  </a:cubicBezTo>
                  <a:cubicBezTo>
                    <a:pt x="588" y="101"/>
                    <a:pt x="594" y="101"/>
                    <a:pt x="594" y="102"/>
                  </a:cubicBezTo>
                  <a:cubicBezTo>
                    <a:pt x="594" y="103"/>
                    <a:pt x="581" y="103"/>
                    <a:pt x="581" y="104"/>
                  </a:cubicBezTo>
                  <a:cubicBezTo>
                    <a:pt x="581" y="105"/>
                    <a:pt x="576" y="105"/>
                    <a:pt x="571" y="105"/>
                  </a:cubicBezTo>
                  <a:cubicBezTo>
                    <a:pt x="565" y="106"/>
                    <a:pt x="568" y="108"/>
                    <a:pt x="563" y="109"/>
                  </a:cubicBezTo>
                  <a:cubicBezTo>
                    <a:pt x="559" y="110"/>
                    <a:pt x="557" y="110"/>
                    <a:pt x="556" y="112"/>
                  </a:cubicBezTo>
                  <a:cubicBezTo>
                    <a:pt x="554" y="114"/>
                    <a:pt x="551" y="115"/>
                    <a:pt x="550" y="113"/>
                  </a:cubicBezTo>
                  <a:cubicBezTo>
                    <a:pt x="548" y="111"/>
                    <a:pt x="544" y="114"/>
                    <a:pt x="546" y="114"/>
                  </a:cubicBezTo>
                  <a:cubicBezTo>
                    <a:pt x="548" y="114"/>
                    <a:pt x="546" y="116"/>
                    <a:pt x="545" y="116"/>
                  </a:cubicBezTo>
                  <a:cubicBezTo>
                    <a:pt x="544" y="115"/>
                    <a:pt x="540" y="118"/>
                    <a:pt x="542" y="118"/>
                  </a:cubicBezTo>
                  <a:cubicBezTo>
                    <a:pt x="544" y="118"/>
                    <a:pt x="545" y="119"/>
                    <a:pt x="544" y="121"/>
                  </a:cubicBezTo>
                  <a:cubicBezTo>
                    <a:pt x="543" y="122"/>
                    <a:pt x="539" y="119"/>
                    <a:pt x="537" y="120"/>
                  </a:cubicBezTo>
                  <a:cubicBezTo>
                    <a:pt x="536" y="122"/>
                    <a:pt x="540" y="123"/>
                    <a:pt x="542" y="123"/>
                  </a:cubicBezTo>
                  <a:cubicBezTo>
                    <a:pt x="544" y="123"/>
                    <a:pt x="545" y="124"/>
                    <a:pt x="545" y="126"/>
                  </a:cubicBezTo>
                  <a:cubicBezTo>
                    <a:pt x="546" y="127"/>
                    <a:pt x="540" y="125"/>
                    <a:pt x="539" y="126"/>
                  </a:cubicBezTo>
                  <a:cubicBezTo>
                    <a:pt x="538" y="127"/>
                    <a:pt x="540" y="128"/>
                    <a:pt x="542" y="128"/>
                  </a:cubicBezTo>
                  <a:cubicBezTo>
                    <a:pt x="545" y="128"/>
                    <a:pt x="543" y="129"/>
                    <a:pt x="545" y="131"/>
                  </a:cubicBezTo>
                  <a:cubicBezTo>
                    <a:pt x="545" y="131"/>
                    <a:pt x="545" y="131"/>
                    <a:pt x="545" y="131"/>
                  </a:cubicBezTo>
                  <a:cubicBezTo>
                    <a:pt x="547" y="133"/>
                    <a:pt x="544" y="133"/>
                    <a:pt x="545" y="135"/>
                  </a:cubicBezTo>
                  <a:cubicBezTo>
                    <a:pt x="545" y="136"/>
                    <a:pt x="542" y="137"/>
                    <a:pt x="542" y="135"/>
                  </a:cubicBezTo>
                  <a:cubicBezTo>
                    <a:pt x="542" y="134"/>
                    <a:pt x="536" y="134"/>
                    <a:pt x="535" y="135"/>
                  </a:cubicBezTo>
                  <a:cubicBezTo>
                    <a:pt x="533" y="137"/>
                    <a:pt x="532" y="138"/>
                    <a:pt x="531" y="136"/>
                  </a:cubicBezTo>
                  <a:cubicBezTo>
                    <a:pt x="529" y="135"/>
                    <a:pt x="525" y="137"/>
                    <a:pt x="519" y="137"/>
                  </a:cubicBezTo>
                  <a:cubicBezTo>
                    <a:pt x="513" y="137"/>
                    <a:pt x="501" y="138"/>
                    <a:pt x="498" y="139"/>
                  </a:cubicBezTo>
                  <a:cubicBezTo>
                    <a:pt x="495" y="140"/>
                    <a:pt x="493" y="144"/>
                    <a:pt x="495" y="147"/>
                  </a:cubicBezTo>
                  <a:cubicBezTo>
                    <a:pt x="498" y="150"/>
                    <a:pt x="496" y="151"/>
                    <a:pt x="496" y="152"/>
                  </a:cubicBezTo>
                  <a:cubicBezTo>
                    <a:pt x="496" y="154"/>
                    <a:pt x="503" y="158"/>
                    <a:pt x="506" y="158"/>
                  </a:cubicBezTo>
                  <a:cubicBezTo>
                    <a:pt x="510" y="159"/>
                    <a:pt x="513" y="163"/>
                    <a:pt x="511" y="166"/>
                  </a:cubicBezTo>
                  <a:cubicBezTo>
                    <a:pt x="509" y="169"/>
                    <a:pt x="502" y="165"/>
                    <a:pt x="497" y="162"/>
                  </a:cubicBezTo>
                  <a:cubicBezTo>
                    <a:pt x="493" y="158"/>
                    <a:pt x="482" y="157"/>
                    <a:pt x="479" y="157"/>
                  </a:cubicBezTo>
                  <a:cubicBezTo>
                    <a:pt x="476" y="157"/>
                    <a:pt x="478" y="154"/>
                    <a:pt x="473" y="154"/>
                  </a:cubicBezTo>
                  <a:cubicBezTo>
                    <a:pt x="469" y="154"/>
                    <a:pt x="465" y="158"/>
                    <a:pt x="468" y="158"/>
                  </a:cubicBezTo>
                  <a:cubicBezTo>
                    <a:pt x="471" y="158"/>
                    <a:pt x="473" y="158"/>
                    <a:pt x="471" y="159"/>
                  </a:cubicBezTo>
                  <a:cubicBezTo>
                    <a:pt x="470" y="161"/>
                    <a:pt x="472" y="160"/>
                    <a:pt x="476" y="162"/>
                  </a:cubicBezTo>
                  <a:cubicBezTo>
                    <a:pt x="479" y="163"/>
                    <a:pt x="473" y="166"/>
                    <a:pt x="469" y="163"/>
                  </a:cubicBezTo>
                  <a:cubicBezTo>
                    <a:pt x="465" y="161"/>
                    <a:pt x="462" y="163"/>
                    <a:pt x="460" y="165"/>
                  </a:cubicBezTo>
                  <a:cubicBezTo>
                    <a:pt x="459" y="167"/>
                    <a:pt x="465" y="172"/>
                    <a:pt x="471" y="173"/>
                  </a:cubicBezTo>
                  <a:cubicBezTo>
                    <a:pt x="478" y="174"/>
                    <a:pt x="475" y="176"/>
                    <a:pt x="478" y="177"/>
                  </a:cubicBezTo>
                  <a:cubicBezTo>
                    <a:pt x="481" y="178"/>
                    <a:pt x="479" y="179"/>
                    <a:pt x="477" y="180"/>
                  </a:cubicBezTo>
                  <a:cubicBezTo>
                    <a:pt x="475" y="180"/>
                    <a:pt x="471" y="177"/>
                    <a:pt x="468" y="175"/>
                  </a:cubicBezTo>
                  <a:cubicBezTo>
                    <a:pt x="465" y="173"/>
                    <a:pt x="456" y="176"/>
                    <a:pt x="454" y="174"/>
                  </a:cubicBezTo>
                  <a:cubicBezTo>
                    <a:pt x="452" y="172"/>
                    <a:pt x="455" y="170"/>
                    <a:pt x="454" y="168"/>
                  </a:cubicBezTo>
                  <a:cubicBezTo>
                    <a:pt x="452" y="167"/>
                    <a:pt x="454" y="164"/>
                    <a:pt x="456" y="160"/>
                  </a:cubicBezTo>
                  <a:cubicBezTo>
                    <a:pt x="458" y="157"/>
                    <a:pt x="455" y="151"/>
                    <a:pt x="452" y="150"/>
                  </a:cubicBezTo>
                  <a:cubicBezTo>
                    <a:pt x="449" y="150"/>
                    <a:pt x="449" y="153"/>
                    <a:pt x="450" y="154"/>
                  </a:cubicBezTo>
                  <a:cubicBezTo>
                    <a:pt x="451" y="155"/>
                    <a:pt x="450" y="159"/>
                    <a:pt x="448" y="162"/>
                  </a:cubicBezTo>
                  <a:cubicBezTo>
                    <a:pt x="446" y="165"/>
                    <a:pt x="438" y="165"/>
                    <a:pt x="438" y="167"/>
                  </a:cubicBezTo>
                  <a:cubicBezTo>
                    <a:pt x="438" y="169"/>
                    <a:pt x="434" y="171"/>
                    <a:pt x="435" y="172"/>
                  </a:cubicBezTo>
                  <a:cubicBezTo>
                    <a:pt x="437" y="174"/>
                    <a:pt x="443" y="181"/>
                    <a:pt x="444" y="183"/>
                  </a:cubicBezTo>
                  <a:cubicBezTo>
                    <a:pt x="445" y="185"/>
                    <a:pt x="439" y="193"/>
                    <a:pt x="440" y="197"/>
                  </a:cubicBezTo>
                  <a:cubicBezTo>
                    <a:pt x="441" y="201"/>
                    <a:pt x="439" y="203"/>
                    <a:pt x="440" y="205"/>
                  </a:cubicBezTo>
                  <a:cubicBezTo>
                    <a:pt x="441" y="207"/>
                    <a:pt x="444" y="205"/>
                    <a:pt x="446" y="206"/>
                  </a:cubicBezTo>
                  <a:cubicBezTo>
                    <a:pt x="448" y="207"/>
                    <a:pt x="451" y="205"/>
                    <a:pt x="456" y="204"/>
                  </a:cubicBezTo>
                  <a:cubicBezTo>
                    <a:pt x="460" y="203"/>
                    <a:pt x="468" y="208"/>
                    <a:pt x="471" y="209"/>
                  </a:cubicBezTo>
                  <a:cubicBezTo>
                    <a:pt x="474" y="211"/>
                    <a:pt x="472" y="213"/>
                    <a:pt x="474" y="215"/>
                  </a:cubicBezTo>
                  <a:cubicBezTo>
                    <a:pt x="476" y="218"/>
                    <a:pt x="470" y="218"/>
                    <a:pt x="470" y="221"/>
                  </a:cubicBezTo>
                  <a:cubicBezTo>
                    <a:pt x="470" y="225"/>
                    <a:pt x="479" y="226"/>
                    <a:pt x="480" y="227"/>
                  </a:cubicBezTo>
                  <a:cubicBezTo>
                    <a:pt x="480" y="228"/>
                    <a:pt x="473" y="228"/>
                    <a:pt x="471" y="227"/>
                  </a:cubicBezTo>
                  <a:cubicBezTo>
                    <a:pt x="468" y="226"/>
                    <a:pt x="468" y="222"/>
                    <a:pt x="467" y="222"/>
                  </a:cubicBezTo>
                  <a:cubicBezTo>
                    <a:pt x="466" y="221"/>
                    <a:pt x="469" y="218"/>
                    <a:pt x="469" y="216"/>
                  </a:cubicBezTo>
                  <a:cubicBezTo>
                    <a:pt x="469" y="213"/>
                    <a:pt x="466" y="212"/>
                    <a:pt x="465" y="211"/>
                  </a:cubicBezTo>
                  <a:cubicBezTo>
                    <a:pt x="464" y="209"/>
                    <a:pt x="462" y="207"/>
                    <a:pt x="460" y="207"/>
                  </a:cubicBezTo>
                  <a:cubicBezTo>
                    <a:pt x="458" y="208"/>
                    <a:pt x="450" y="208"/>
                    <a:pt x="447" y="211"/>
                  </a:cubicBezTo>
                  <a:cubicBezTo>
                    <a:pt x="445" y="213"/>
                    <a:pt x="448" y="219"/>
                    <a:pt x="449" y="222"/>
                  </a:cubicBezTo>
                  <a:cubicBezTo>
                    <a:pt x="450" y="225"/>
                    <a:pt x="442" y="229"/>
                    <a:pt x="442" y="231"/>
                  </a:cubicBezTo>
                  <a:cubicBezTo>
                    <a:pt x="443" y="234"/>
                    <a:pt x="440" y="235"/>
                    <a:pt x="436" y="237"/>
                  </a:cubicBezTo>
                  <a:cubicBezTo>
                    <a:pt x="433" y="239"/>
                    <a:pt x="429" y="240"/>
                    <a:pt x="429" y="243"/>
                  </a:cubicBezTo>
                  <a:cubicBezTo>
                    <a:pt x="429" y="246"/>
                    <a:pt x="424" y="245"/>
                    <a:pt x="422" y="243"/>
                  </a:cubicBezTo>
                  <a:cubicBezTo>
                    <a:pt x="419" y="242"/>
                    <a:pt x="416" y="244"/>
                    <a:pt x="412" y="244"/>
                  </a:cubicBezTo>
                  <a:cubicBezTo>
                    <a:pt x="409" y="244"/>
                    <a:pt x="409" y="241"/>
                    <a:pt x="406" y="242"/>
                  </a:cubicBezTo>
                  <a:cubicBezTo>
                    <a:pt x="403" y="243"/>
                    <a:pt x="401" y="240"/>
                    <a:pt x="402" y="238"/>
                  </a:cubicBezTo>
                  <a:cubicBezTo>
                    <a:pt x="403" y="236"/>
                    <a:pt x="406" y="238"/>
                    <a:pt x="406" y="239"/>
                  </a:cubicBezTo>
                  <a:cubicBezTo>
                    <a:pt x="407" y="241"/>
                    <a:pt x="409" y="240"/>
                    <a:pt x="411" y="239"/>
                  </a:cubicBezTo>
                  <a:cubicBezTo>
                    <a:pt x="413" y="238"/>
                    <a:pt x="412" y="241"/>
                    <a:pt x="416" y="241"/>
                  </a:cubicBezTo>
                  <a:cubicBezTo>
                    <a:pt x="419" y="241"/>
                    <a:pt x="417" y="239"/>
                    <a:pt x="420" y="239"/>
                  </a:cubicBezTo>
                  <a:cubicBezTo>
                    <a:pt x="422" y="240"/>
                    <a:pt x="423" y="239"/>
                    <a:pt x="422" y="237"/>
                  </a:cubicBezTo>
                  <a:cubicBezTo>
                    <a:pt x="421" y="236"/>
                    <a:pt x="424" y="235"/>
                    <a:pt x="425" y="234"/>
                  </a:cubicBezTo>
                  <a:cubicBezTo>
                    <a:pt x="427" y="234"/>
                    <a:pt x="426" y="231"/>
                    <a:pt x="428" y="230"/>
                  </a:cubicBezTo>
                  <a:cubicBezTo>
                    <a:pt x="429" y="229"/>
                    <a:pt x="428" y="228"/>
                    <a:pt x="430" y="228"/>
                  </a:cubicBezTo>
                  <a:cubicBezTo>
                    <a:pt x="432" y="227"/>
                    <a:pt x="432" y="225"/>
                    <a:pt x="434" y="225"/>
                  </a:cubicBezTo>
                  <a:cubicBezTo>
                    <a:pt x="435" y="225"/>
                    <a:pt x="436" y="222"/>
                    <a:pt x="435" y="221"/>
                  </a:cubicBezTo>
                  <a:cubicBezTo>
                    <a:pt x="434" y="220"/>
                    <a:pt x="436" y="216"/>
                    <a:pt x="437" y="216"/>
                  </a:cubicBezTo>
                  <a:cubicBezTo>
                    <a:pt x="439" y="215"/>
                    <a:pt x="439" y="214"/>
                    <a:pt x="438" y="213"/>
                  </a:cubicBezTo>
                  <a:cubicBezTo>
                    <a:pt x="436" y="212"/>
                    <a:pt x="431" y="208"/>
                    <a:pt x="431" y="206"/>
                  </a:cubicBezTo>
                  <a:cubicBezTo>
                    <a:pt x="432" y="204"/>
                    <a:pt x="430" y="199"/>
                    <a:pt x="431" y="198"/>
                  </a:cubicBezTo>
                  <a:cubicBezTo>
                    <a:pt x="432" y="196"/>
                    <a:pt x="431" y="192"/>
                    <a:pt x="431" y="190"/>
                  </a:cubicBezTo>
                  <a:cubicBezTo>
                    <a:pt x="431" y="188"/>
                    <a:pt x="432" y="186"/>
                    <a:pt x="433" y="182"/>
                  </a:cubicBezTo>
                  <a:cubicBezTo>
                    <a:pt x="434" y="178"/>
                    <a:pt x="429" y="174"/>
                    <a:pt x="426" y="172"/>
                  </a:cubicBezTo>
                  <a:cubicBezTo>
                    <a:pt x="424" y="171"/>
                    <a:pt x="426" y="169"/>
                    <a:pt x="429" y="166"/>
                  </a:cubicBezTo>
                  <a:cubicBezTo>
                    <a:pt x="433" y="164"/>
                    <a:pt x="433" y="155"/>
                    <a:pt x="433" y="153"/>
                  </a:cubicBezTo>
                  <a:cubicBezTo>
                    <a:pt x="432" y="151"/>
                    <a:pt x="425" y="149"/>
                    <a:pt x="423" y="149"/>
                  </a:cubicBezTo>
                  <a:cubicBezTo>
                    <a:pt x="420" y="150"/>
                    <a:pt x="410" y="149"/>
                    <a:pt x="407" y="149"/>
                  </a:cubicBezTo>
                  <a:cubicBezTo>
                    <a:pt x="405" y="148"/>
                    <a:pt x="404" y="151"/>
                    <a:pt x="403" y="153"/>
                  </a:cubicBezTo>
                  <a:cubicBezTo>
                    <a:pt x="401" y="156"/>
                    <a:pt x="399" y="159"/>
                    <a:pt x="397" y="165"/>
                  </a:cubicBezTo>
                  <a:cubicBezTo>
                    <a:pt x="396" y="170"/>
                    <a:pt x="389" y="172"/>
                    <a:pt x="387" y="173"/>
                  </a:cubicBezTo>
                  <a:cubicBezTo>
                    <a:pt x="384" y="174"/>
                    <a:pt x="382" y="178"/>
                    <a:pt x="383" y="180"/>
                  </a:cubicBezTo>
                  <a:cubicBezTo>
                    <a:pt x="385" y="182"/>
                    <a:pt x="386" y="180"/>
                    <a:pt x="388" y="181"/>
                  </a:cubicBezTo>
                  <a:cubicBezTo>
                    <a:pt x="389" y="182"/>
                    <a:pt x="388" y="187"/>
                    <a:pt x="387" y="187"/>
                  </a:cubicBezTo>
                  <a:cubicBezTo>
                    <a:pt x="386" y="188"/>
                    <a:pt x="388" y="190"/>
                    <a:pt x="386" y="191"/>
                  </a:cubicBezTo>
                  <a:cubicBezTo>
                    <a:pt x="384" y="192"/>
                    <a:pt x="382" y="195"/>
                    <a:pt x="384" y="197"/>
                  </a:cubicBezTo>
                  <a:cubicBezTo>
                    <a:pt x="385" y="198"/>
                    <a:pt x="391" y="199"/>
                    <a:pt x="393" y="200"/>
                  </a:cubicBezTo>
                  <a:cubicBezTo>
                    <a:pt x="396" y="202"/>
                    <a:pt x="395" y="204"/>
                    <a:pt x="397" y="207"/>
                  </a:cubicBezTo>
                  <a:cubicBezTo>
                    <a:pt x="399" y="209"/>
                    <a:pt x="401" y="208"/>
                    <a:pt x="401" y="209"/>
                  </a:cubicBezTo>
                  <a:cubicBezTo>
                    <a:pt x="402" y="211"/>
                    <a:pt x="398" y="217"/>
                    <a:pt x="396" y="217"/>
                  </a:cubicBezTo>
                  <a:cubicBezTo>
                    <a:pt x="395" y="217"/>
                    <a:pt x="389" y="211"/>
                    <a:pt x="387" y="209"/>
                  </a:cubicBezTo>
                  <a:cubicBezTo>
                    <a:pt x="385" y="208"/>
                    <a:pt x="377" y="206"/>
                    <a:pt x="374" y="204"/>
                  </a:cubicBezTo>
                  <a:cubicBezTo>
                    <a:pt x="370" y="202"/>
                    <a:pt x="367" y="202"/>
                    <a:pt x="363" y="199"/>
                  </a:cubicBezTo>
                  <a:cubicBezTo>
                    <a:pt x="359" y="197"/>
                    <a:pt x="356" y="195"/>
                    <a:pt x="348" y="196"/>
                  </a:cubicBezTo>
                  <a:cubicBezTo>
                    <a:pt x="341" y="196"/>
                    <a:pt x="336" y="194"/>
                    <a:pt x="334" y="194"/>
                  </a:cubicBezTo>
                  <a:cubicBezTo>
                    <a:pt x="331" y="195"/>
                    <a:pt x="332" y="192"/>
                    <a:pt x="328" y="190"/>
                  </a:cubicBezTo>
                  <a:cubicBezTo>
                    <a:pt x="323" y="188"/>
                    <a:pt x="320" y="185"/>
                    <a:pt x="318" y="187"/>
                  </a:cubicBezTo>
                  <a:cubicBezTo>
                    <a:pt x="315" y="188"/>
                    <a:pt x="316" y="193"/>
                    <a:pt x="320" y="193"/>
                  </a:cubicBezTo>
                  <a:cubicBezTo>
                    <a:pt x="324" y="194"/>
                    <a:pt x="322" y="196"/>
                    <a:pt x="326" y="196"/>
                  </a:cubicBezTo>
                  <a:cubicBezTo>
                    <a:pt x="330" y="195"/>
                    <a:pt x="331" y="197"/>
                    <a:pt x="331" y="199"/>
                  </a:cubicBezTo>
                  <a:cubicBezTo>
                    <a:pt x="331" y="202"/>
                    <a:pt x="333" y="204"/>
                    <a:pt x="335" y="206"/>
                  </a:cubicBezTo>
                  <a:cubicBezTo>
                    <a:pt x="337" y="208"/>
                    <a:pt x="336" y="210"/>
                    <a:pt x="332" y="210"/>
                  </a:cubicBezTo>
                  <a:cubicBezTo>
                    <a:pt x="329" y="210"/>
                    <a:pt x="326" y="211"/>
                    <a:pt x="327" y="213"/>
                  </a:cubicBezTo>
                  <a:cubicBezTo>
                    <a:pt x="328" y="215"/>
                    <a:pt x="326" y="216"/>
                    <a:pt x="323" y="215"/>
                  </a:cubicBezTo>
                  <a:cubicBezTo>
                    <a:pt x="320" y="214"/>
                    <a:pt x="321" y="211"/>
                    <a:pt x="323" y="210"/>
                  </a:cubicBezTo>
                  <a:cubicBezTo>
                    <a:pt x="324" y="209"/>
                    <a:pt x="320" y="207"/>
                    <a:pt x="318" y="206"/>
                  </a:cubicBezTo>
                  <a:cubicBezTo>
                    <a:pt x="316" y="206"/>
                    <a:pt x="308" y="212"/>
                    <a:pt x="306" y="213"/>
                  </a:cubicBezTo>
                  <a:cubicBezTo>
                    <a:pt x="303" y="213"/>
                    <a:pt x="298" y="211"/>
                    <a:pt x="292" y="213"/>
                  </a:cubicBezTo>
                  <a:cubicBezTo>
                    <a:pt x="286" y="214"/>
                    <a:pt x="287" y="218"/>
                    <a:pt x="284" y="218"/>
                  </a:cubicBezTo>
                  <a:cubicBezTo>
                    <a:pt x="282" y="218"/>
                    <a:pt x="276" y="219"/>
                    <a:pt x="274" y="217"/>
                  </a:cubicBezTo>
                  <a:cubicBezTo>
                    <a:pt x="271" y="216"/>
                    <a:pt x="273" y="215"/>
                    <a:pt x="276" y="215"/>
                  </a:cubicBezTo>
                  <a:cubicBezTo>
                    <a:pt x="278" y="215"/>
                    <a:pt x="279" y="214"/>
                    <a:pt x="278" y="213"/>
                  </a:cubicBezTo>
                  <a:cubicBezTo>
                    <a:pt x="276" y="211"/>
                    <a:pt x="279" y="208"/>
                    <a:pt x="279" y="207"/>
                  </a:cubicBezTo>
                  <a:cubicBezTo>
                    <a:pt x="279" y="206"/>
                    <a:pt x="270" y="209"/>
                    <a:pt x="268" y="210"/>
                  </a:cubicBezTo>
                  <a:cubicBezTo>
                    <a:pt x="267" y="212"/>
                    <a:pt x="269" y="214"/>
                    <a:pt x="267" y="215"/>
                  </a:cubicBezTo>
                  <a:cubicBezTo>
                    <a:pt x="265" y="216"/>
                    <a:pt x="265" y="213"/>
                    <a:pt x="263" y="213"/>
                  </a:cubicBezTo>
                  <a:cubicBezTo>
                    <a:pt x="261" y="212"/>
                    <a:pt x="248" y="215"/>
                    <a:pt x="245" y="218"/>
                  </a:cubicBezTo>
                  <a:cubicBezTo>
                    <a:pt x="242" y="221"/>
                    <a:pt x="237" y="221"/>
                    <a:pt x="237" y="223"/>
                  </a:cubicBezTo>
                  <a:cubicBezTo>
                    <a:pt x="237" y="225"/>
                    <a:pt x="231" y="225"/>
                    <a:pt x="228" y="226"/>
                  </a:cubicBezTo>
                  <a:cubicBezTo>
                    <a:pt x="226" y="227"/>
                    <a:pt x="228" y="232"/>
                    <a:pt x="227" y="234"/>
                  </a:cubicBezTo>
                  <a:cubicBezTo>
                    <a:pt x="226" y="237"/>
                    <a:pt x="216" y="236"/>
                    <a:pt x="213" y="236"/>
                  </a:cubicBezTo>
                  <a:cubicBezTo>
                    <a:pt x="210" y="236"/>
                    <a:pt x="209" y="230"/>
                    <a:pt x="206" y="230"/>
                  </a:cubicBezTo>
                  <a:cubicBezTo>
                    <a:pt x="204" y="230"/>
                    <a:pt x="206" y="226"/>
                    <a:pt x="206" y="225"/>
                  </a:cubicBezTo>
                  <a:cubicBezTo>
                    <a:pt x="207" y="223"/>
                    <a:pt x="209" y="225"/>
                    <a:pt x="212" y="223"/>
                  </a:cubicBezTo>
                  <a:cubicBezTo>
                    <a:pt x="215" y="221"/>
                    <a:pt x="218" y="224"/>
                    <a:pt x="219" y="222"/>
                  </a:cubicBezTo>
                  <a:cubicBezTo>
                    <a:pt x="220" y="221"/>
                    <a:pt x="214" y="218"/>
                    <a:pt x="214" y="215"/>
                  </a:cubicBezTo>
                  <a:cubicBezTo>
                    <a:pt x="214" y="212"/>
                    <a:pt x="207" y="211"/>
                    <a:pt x="204" y="212"/>
                  </a:cubicBezTo>
                  <a:cubicBezTo>
                    <a:pt x="200" y="213"/>
                    <a:pt x="196" y="212"/>
                    <a:pt x="194" y="211"/>
                  </a:cubicBezTo>
                  <a:cubicBezTo>
                    <a:pt x="191" y="209"/>
                    <a:pt x="192" y="213"/>
                    <a:pt x="195" y="214"/>
                  </a:cubicBezTo>
                  <a:cubicBezTo>
                    <a:pt x="199" y="215"/>
                    <a:pt x="197" y="218"/>
                    <a:pt x="198" y="219"/>
                  </a:cubicBezTo>
                  <a:cubicBezTo>
                    <a:pt x="198" y="221"/>
                    <a:pt x="197" y="225"/>
                    <a:pt x="195" y="228"/>
                  </a:cubicBezTo>
                  <a:cubicBezTo>
                    <a:pt x="192" y="231"/>
                    <a:pt x="194" y="231"/>
                    <a:pt x="197" y="231"/>
                  </a:cubicBezTo>
                  <a:cubicBezTo>
                    <a:pt x="200" y="231"/>
                    <a:pt x="200" y="235"/>
                    <a:pt x="200" y="238"/>
                  </a:cubicBezTo>
                  <a:cubicBezTo>
                    <a:pt x="200" y="241"/>
                    <a:pt x="198" y="242"/>
                    <a:pt x="198" y="244"/>
                  </a:cubicBezTo>
                  <a:cubicBezTo>
                    <a:pt x="198" y="247"/>
                    <a:pt x="195" y="243"/>
                    <a:pt x="194" y="244"/>
                  </a:cubicBezTo>
                  <a:cubicBezTo>
                    <a:pt x="193" y="245"/>
                    <a:pt x="192" y="244"/>
                    <a:pt x="192" y="242"/>
                  </a:cubicBezTo>
                  <a:cubicBezTo>
                    <a:pt x="191" y="240"/>
                    <a:pt x="187" y="241"/>
                    <a:pt x="184" y="240"/>
                  </a:cubicBezTo>
                  <a:cubicBezTo>
                    <a:pt x="181" y="240"/>
                    <a:pt x="180" y="241"/>
                    <a:pt x="179" y="243"/>
                  </a:cubicBezTo>
                  <a:cubicBezTo>
                    <a:pt x="177" y="245"/>
                    <a:pt x="174" y="246"/>
                    <a:pt x="172" y="246"/>
                  </a:cubicBezTo>
                  <a:cubicBezTo>
                    <a:pt x="169" y="246"/>
                    <a:pt x="166" y="250"/>
                    <a:pt x="164" y="252"/>
                  </a:cubicBezTo>
                  <a:cubicBezTo>
                    <a:pt x="162" y="253"/>
                    <a:pt x="161" y="256"/>
                    <a:pt x="164" y="259"/>
                  </a:cubicBezTo>
                  <a:cubicBezTo>
                    <a:pt x="167" y="261"/>
                    <a:pt x="168" y="263"/>
                    <a:pt x="168" y="265"/>
                  </a:cubicBezTo>
                  <a:cubicBezTo>
                    <a:pt x="167" y="266"/>
                    <a:pt x="159" y="266"/>
                    <a:pt x="158" y="264"/>
                  </a:cubicBezTo>
                  <a:cubicBezTo>
                    <a:pt x="157" y="263"/>
                    <a:pt x="151" y="262"/>
                    <a:pt x="150" y="262"/>
                  </a:cubicBezTo>
                  <a:cubicBezTo>
                    <a:pt x="148" y="263"/>
                    <a:pt x="143" y="257"/>
                    <a:pt x="140" y="257"/>
                  </a:cubicBezTo>
                  <a:cubicBezTo>
                    <a:pt x="138" y="257"/>
                    <a:pt x="136" y="260"/>
                    <a:pt x="136" y="261"/>
                  </a:cubicBezTo>
                  <a:cubicBezTo>
                    <a:pt x="135" y="263"/>
                    <a:pt x="137" y="263"/>
                    <a:pt x="138" y="266"/>
                  </a:cubicBezTo>
                  <a:cubicBezTo>
                    <a:pt x="139" y="269"/>
                    <a:pt x="144" y="269"/>
                    <a:pt x="146" y="269"/>
                  </a:cubicBezTo>
                  <a:cubicBezTo>
                    <a:pt x="148" y="269"/>
                    <a:pt x="147" y="272"/>
                    <a:pt x="147" y="274"/>
                  </a:cubicBezTo>
                  <a:cubicBezTo>
                    <a:pt x="146" y="275"/>
                    <a:pt x="142" y="276"/>
                    <a:pt x="140" y="275"/>
                  </a:cubicBezTo>
                  <a:cubicBezTo>
                    <a:pt x="139" y="273"/>
                    <a:pt x="134" y="275"/>
                    <a:pt x="134" y="273"/>
                  </a:cubicBezTo>
                  <a:cubicBezTo>
                    <a:pt x="134" y="271"/>
                    <a:pt x="131" y="268"/>
                    <a:pt x="127" y="269"/>
                  </a:cubicBezTo>
                  <a:cubicBezTo>
                    <a:pt x="123" y="269"/>
                    <a:pt x="122" y="267"/>
                    <a:pt x="123" y="264"/>
                  </a:cubicBezTo>
                  <a:cubicBezTo>
                    <a:pt x="123" y="261"/>
                    <a:pt x="121" y="259"/>
                    <a:pt x="121" y="258"/>
                  </a:cubicBezTo>
                  <a:cubicBezTo>
                    <a:pt x="121" y="257"/>
                    <a:pt x="119" y="254"/>
                    <a:pt x="121" y="253"/>
                  </a:cubicBezTo>
                  <a:cubicBezTo>
                    <a:pt x="123" y="252"/>
                    <a:pt x="121" y="250"/>
                    <a:pt x="122" y="248"/>
                  </a:cubicBezTo>
                  <a:cubicBezTo>
                    <a:pt x="122" y="246"/>
                    <a:pt x="118" y="243"/>
                    <a:pt x="115" y="243"/>
                  </a:cubicBezTo>
                  <a:cubicBezTo>
                    <a:pt x="112" y="243"/>
                    <a:pt x="113" y="240"/>
                    <a:pt x="111" y="240"/>
                  </a:cubicBezTo>
                  <a:cubicBezTo>
                    <a:pt x="108" y="239"/>
                    <a:pt x="103" y="235"/>
                    <a:pt x="103" y="233"/>
                  </a:cubicBezTo>
                  <a:cubicBezTo>
                    <a:pt x="102" y="231"/>
                    <a:pt x="99" y="231"/>
                    <a:pt x="100" y="230"/>
                  </a:cubicBezTo>
                  <a:cubicBezTo>
                    <a:pt x="101" y="230"/>
                    <a:pt x="104" y="231"/>
                    <a:pt x="106" y="233"/>
                  </a:cubicBezTo>
                  <a:cubicBezTo>
                    <a:pt x="108" y="235"/>
                    <a:pt x="112" y="237"/>
                    <a:pt x="117" y="238"/>
                  </a:cubicBezTo>
                  <a:cubicBezTo>
                    <a:pt x="123" y="238"/>
                    <a:pt x="125" y="241"/>
                    <a:pt x="131" y="242"/>
                  </a:cubicBezTo>
                  <a:cubicBezTo>
                    <a:pt x="138" y="243"/>
                    <a:pt x="141" y="244"/>
                    <a:pt x="150" y="245"/>
                  </a:cubicBezTo>
                  <a:cubicBezTo>
                    <a:pt x="159" y="246"/>
                    <a:pt x="171" y="237"/>
                    <a:pt x="174" y="235"/>
                  </a:cubicBezTo>
                  <a:cubicBezTo>
                    <a:pt x="176" y="232"/>
                    <a:pt x="173" y="227"/>
                    <a:pt x="173" y="225"/>
                  </a:cubicBezTo>
                  <a:cubicBezTo>
                    <a:pt x="173" y="223"/>
                    <a:pt x="169" y="223"/>
                    <a:pt x="168" y="222"/>
                  </a:cubicBezTo>
                  <a:cubicBezTo>
                    <a:pt x="168" y="220"/>
                    <a:pt x="165" y="218"/>
                    <a:pt x="162" y="218"/>
                  </a:cubicBezTo>
                  <a:cubicBezTo>
                    <a:pt x="158" y="218"/>
                    <a:pt x="158" y="214"/>
                    <a:pt x="155" y="214"/>
                  </a:cubicBezTo>
                  <a:cubicBezTo>
                    <a:pt x="152" y="214"/>
                    <a:pt x="150" y="213"/>
                    <a:pt x="143" y="208"/>
                  </a:cubicBezTo>
                  <a:cubicBezTo>
                    <a:pt x="136" y="203"/>
                    <a:pt x="126" y="200"/>
                    <a:pt x="124" y="201"/>
                  </a:cubicBezTo>
                  <a:cubicBezTo>
                    <a:pt x="123" y="202"/>
                    <a:pt x="121" y="202"/>
                    <a:pt x="120" y="200"/>
                  </a:cubicBezTo>
                  <a:cubicBezTo>
                    <a:pt x="119" y="198"/>
                    <a:pt x="116" y="199"/>
                    <a:pt x="114" y="200"/>
                  </a:cubicBezTo>
                  <a:cubicBezTo>
                    <a:pt x="112" y="202"/>
                    <a:pt x="111" y="199"/>
                    <a:pt x="107" y="200"/>
                  </a:cubicBezTo>
                  <a:cubicBezTo>
                    <a:pt x="103" y="201"/>
                    <a:pt x="102" y="198"/>
                    <a:pt x="102" y="197"/>
                  </a:cubicBezTo>
                  <a:cubicBezTo>
                    <a:pt x="103" y="196"/>
                    <a:pt x="109" y="197"/>
                    <a:pt x="108" y="195"/>
                  </a:cubicBezTo>
                  <a:cubicBezTo>
                    <a:pt x="108" y="193"/>
                    <a:pt x="106" y="195"/>
                    <a:pt x="103" y="193"/>
                  </a:cubicBezTo>
                  <a:cubicBezTo>
                    <a:pt x="100" y="191"/>
                    <a:pt x="98" y="192"/>
                    <a:pt x="97" y="194"/>
                  </a:cubicBezTo>
                  <a:cubicBezTo>
                    <a:pt x="97" y="196"/>
                    <a:pt x="94" y="195"/>
                    <a:pt x="92" y="194"/>
                  </a:cubicBezTo>
                  <a:cubicBezTo>
                    <a:pt x="92" y="194"/>
                    <a:pt x="92" y="194"/>
                    <a:pt x="92" y="193"/>
                  </a:cubicBezTo>
                  <a:cubicBezTo>
                    <a:pt x="91" y="196"/>
                    <a:pt x="90" y="197"/>
                    <a:pt x="88" y="196"/>
                  </a:cubicBezTo>
                  <a:cubicBezTo>
                    <a:pt x="86" y="196"/>
                    <a:pt x="84" y="199"/>
                    <a:pt x="81" y="199"/>
                  </a:cubicBezTo>
                  <a:cubicBezTo>
                    <a:pt x="79" y="199"/>
                    <a:pt x="76" y="202"/>
                    <a:pt x="76" y="204"/>
                  </a:cubicBezTo>
                  <a:cubicBezTo>
                    <a:pt x="75" y="206"/>
                    <a:pt x="73" y="205"/>
                    <a:pt x="73" y="207"/>
                  </a:cubicBezTo>
                  <a:cubicBezTo>
                    <a:pt x="73" y="208"/>
                    <a:pt x="73" y="209"/>
                    <a:pt x="71" y="211"/>
                  </a:cubicBezTo>
                  <a:cubicBezTo>
                    <a:pt x="70" y="212"/>
                    <a:pt x="71" y="213"/>
                    <a:pt x="73" y="215"/>
                  </a:cubicBezTo>
                  <a:cubicBezTo>
                    <a:pt x="74" y="218"/>
                    <a:pt x="76" y="218"/>
                    <a:pt x="78" y="218"/>
                  </a:cubicBezTo>
                  <a:cubicBezTo>
                    <a:pt x="79" y="219"/>
                    <a:pt x="83" y="223"/>
                    <a:pt x="83" y="224"/>
                  </a:cubicBezTo>
                  <a:cubicBezTo>
                    <a:pt x="83" y="226"/>
                    <a:pt x="80" y="229"/>
                    <a:pt x="78" y="230"/>
                  </a:cubicBezTo>
                  <a:cubicBezTo>
                    <a:pt x="77" y="231"/>
                    <a:pt x="75" y="233"/>
                    <a:pt x="76" y="235"/>
                  </a:cubicBezTo>
                  <a:cubicBezTo>
                    <a:pt x="77" y="236"/>
                    <a:pt x="81" y="242"/>
                    <a:pt x="84" y="247"/>
                  </a:cubicBezTo>
                  <a:cubicBezTo>
                    <a:pt x="86" y="252"/>
                    <a:pt x="83" y="250"/>
                    <a:pt x="81" y="252"/>
                  </a:cubicBezTo>
                  <a:cubicBezTo>
                    <a:pt x="79" y="254"/>
                    <a:pt x="82" y="257"/>
                    <a:pt x="82" y="258"/>
                  </a:cubicBezTo>
                  <a:cubicBezTo>
                    <a:pt x="83" y="259"/>
                    <a:pt x="80" y="259"/>
                    <a:pt x="80" y="260"/>
                  </a:cubicBezTo>
                  <a:cubicBezTo>
                    <a:pt x="80" y="262"/>
                    <a:pt x="84" y="262"/>
                    <a:pt x="84" y="263"/>
                  </a:cubicBezTo>
                  <a:cubicBezTo>
                    <a:pt x="84" y="264"/>
                    <a:pt x="82" y="265"/>
                    <a:pt x="83" y="267"/>
                  </a:cubicBezTo>
                  <a:cubicBezTo>
                    <a:pt x="84" y="269"/>
                    <a:pt x="87" y="269"/>
                    <a:pt x="87" y="271"/>
                  </a:cubicBezTo>
                  <a:cubicBezTo>
                    <a:pt x="88" y="274"/>
                    <a:pt x="82" y="274"/>
                    <a:pt x="82" y="276"/>
                  </a:cubicBezTo>
                  <a:cubicBezTo>
                    <a:pt x="83" y="278"/>
                    <a:pt x="89" y="280"/>
                    <a:pt x="93" y="284"/>
                  </a:cubicBezTo>
                  <a:cubicBezTo>
                    <a:pt x="96" y="287"/>
                    <a:pt x="95" y="288"/>
                    <a:pt x="95" y="290"/>
                  </a:cubicBezTo>
                  <a:cubicBezTo>
                    <a:pt x="93" y="294"/>
                    <a:pt x="85" y="297"/>
                    <a:pt x="83" y="301"/>
                  </a:cubicBezTo>
                  <a:cubicBezTo>
                    <a:pt x="81" y="306"/>
                    <a:pt x="74" y="308"/>
                    <a:pt x="70" y="311"/>
                  </a:cubicBezTo>
                  <a:cubicBezTo>
                    <a:pt x="69" y="313"/>
                    <a:pt x="68" y="315"/>
                    <a:pt x="67" y="316"/>
                  </a:cubicBezTo>
                  <a:cubicBezTo>
                    <a:pt x="68" y="316"/>
                    <a:pt x="69" y="316"/>
                    <a:pt x="70" y="315"/>
                  </a:cubicBezTo>
                  <a:cubicBezTo>
                    <a:pt x="72" y="314"/>
                    <a:pt x="73" y="319"/>
                    <a:pt x="75" y="320"/>
                  </a:cubicBezTo>
                  <a:cubicBezTo>
                    <a:pt x="77" y="322"/>
                    <a:pt x="81" y="320"/>
                    <a:pt x="82" y="322"/>
                  </a:cubicBezTo>
                  <a:cubicBezTo>
                    <a:pt x="83" y="323"/>
                    <a:pt x="81" y="323"/>
                    <a:pt x="78" y="323"/>
                  </a:cubicBezTo>
                  <a:cubicBezTo>
                    <a:pt x="76" y="323"/>
                    <a:pt x="75" y="324"/>
                    <a:pt x="71" y="326"/>
                  </a:cubicBezTo>
                  <a:cubicBezTo>
                    <a:pt x="67" y="327"/>
                    <a:pt x="68" y="328"/>
                    <a:pt x="67" y="329"/>
                  </a:cubicBezTo>
                  <a:cubicBezTo>
                    <a:pt x="69" y="331"/>
                    <a:pt x="66" y="332"/>
                    <a:pt x="65" y="334"/>
                  </a:cubicBezTo>
                  <a:cubicBezTo>
                    <a:pt x="64" y="336"/>
                    <a:pt x="62" y="337"/>
                    <a:pt x="62" y="338"/>
                  </a:cubicBezTo>
                  <a:cubicBezTo>
                    <a:pt x="62" y="340"/>
                    <a:pt x="63" y="341"/>
                    <a:pt x="63" y="343"/>
                  </a:cubicBezTo>
                  <a:cubicBezTo>
                    <a:pt x="63" y="345"/>
                    <a:pt x="63" y="345"/>
                    <a:pt x="65" y="347"/>
                  </a:cubicBezTo>
                  <a:cubicBezTo>
                    <a:pt x="66" y="349"/>
                    <a:pt x="64" y="349"/>
                    <a:pt x="62" y="350"/>
                  </a:cubicBezTo>
                  <a:cubicBezTo>
                    <a:pt x="61" y="351"/>
                    <a:pt x="62" y="353"/>
                    <a:pt x="64" y="354"/>
                  </a:cubicBezTo>
                  <a:cubicBezTo>
                    <a:pt x="65" y="355"/>
                    <a:pt x="65" y="357"/>
                    <a:pt x="64" y="358"/>
                  </a:cubicBezTo>
                  <a:cubicBezTo>
                    <a:pt x="64" y="360"/>
                    <a:pt x="66" y="362"/>
                    <a:pt x="67" y="363"/>
                  </a:cubicBezTo>
                  <a:cubicBezTo>
                    <a:pt x="68" y="364"/>
                    <a:pt x="68" y="368"/>
                    <a:pt x="69" y="369"/>
                  </a:cubicBezTo>
                  <a:cubicBezTo>
                    <a:pt x="70" y="369"/>
                    <a:pt x="71" y="370"/>
                    <a:pt x="73" y="370"/>
                  </a:cubicBezTo>
                  <a:cubicBezTo>
                    <a:pt x="75" y="369"/>
                    <a:pt x="77" y="370"/>
                    <a:pt x="77" y="372"/>
                  </a:cubicBezTo>
                  <a:cubicBezTo>
                    <a:pt x="78" y="373"/>
                    <a:pt x="80" y="373"/>
                    <a:pt x="82" y="372"/>
                  </a:cubicBezTo>
                  <a:cubicBezTo>
                    <a:pt x="84" y="371"/>
                    <a:pt x="88" y="373"/>
                    <a:pt x="89" y="374"/>
                  </a:cubicBezTo>
                  <a:cubicBezTo>
                    <a:pt x="90" y="374"/>
                    <a:pt x="90" y="377"/>
                    <a:pt x="90" y="379"/>
                  </a:cubicBezTo>
                  <a:cubicBezTo>
                    <a:pt x="90" y="381"/>
                    <a:pt x="89" y="384"/>
                    <a:pt x="91" y="385"/>
                  </a:cubicBezTo>
                  <a:cubicBezTo>
                    <a:pt x="93" y="386"/>
                    <a:pt x="92" y="389"/>
                    <a:pt x="95" y="390"/>
                  </a:cubicBezTo>
                  <a:cubicBezTo>
                    <a:pt x="97" y="391"/>
                    <a:pt x="98" y="394"/>
                    <a:pt x="99" y="395"/>
                  </a:cubicBezTo>
                  <a:cubicBezTo>
                    <a:pt x="101" y="395"/>
                    <a:pt x="103" y="397"/>
                    <a:pt x="104" y="399"/>
                  </a:cubicBezTo>
                  <a:cubicBezTo>
                    <a:pt x="104" y="400"/>
                    <a:pt x="101" y="402"/>
                    <a:pt x="100" y="402"/>
                  </a:cubicBezTo>
                  <a:cubicBezTo>
                    <a:pt x="98" y="403"/>
                    <a:pt x="95" y="400"/>
                    <a:pt x="94" y="402"/>
                  </a:cubicBezTo>
                  <a:cubicBezTo>
                    <a:pt x="93" y="403"/>
                    <a:pt x="94" y="405"/>
                    <a:pt x="95" y="409"/>
                  </a:cubicBezTo>
                  <a:cubicBezTo>
                    <a:pt x="96" y="413"/>
                    <a:pt x="97" y="413"/>
                    <a:pt x="99" y="413"/>
                  </a:cubicBezTo>
                  <a:cubicBezTo>
                    <a:pt x="100" y="413"/>
                    <a:pt x="101" y="412"/>
                    <a:pt x="102" y="411"/>
                  </a:cubicBezTo>
                  <a:cubicBezTo>
                    <a:pt x="104" y="411"/>
                    <a:pt x="106" y="412"/>
                    <a:pt x="108" y="411"/>
                  </a:cubicBezTo>
                  <a:cubicBezTo>
                    <a:pt x="109" y="411"/>
                    <a:pt x="113" y="410"/>
                    <a:pt x="114" y="412"/>
                  </a:cubicBezTo>
                  <a:cubicBezTo>
                    <a:pt x="115" y="413"/>
                    <a:pt x="116" y="417"/>
                    <a:pt x="115" y="418"/>
                  </a:cubicBezTo>
                  <a:cubicBezTo>
                    <a:pt x="115" y="419"/>
                    <a:pt x="116" y="421"/>
                    <a:pt x="117" y="422"/>
                  </a:cubicBezTo>
                  <a:cubicBezTo>
                    <a:pt x="118" y="424"/>
                    <a:pt x="122" y="423"/>
                    <a:pt x="123" y="424"/>
                  </a:cubicBezTo>
                  <a:cubicBezTo>
                    <a:pt x="124" y="424"/>
                    <a:pt x="127" y="428"/>
                    <a:pt x="127" y="430"/>
                  </a:cubicBezTo>
                  <a:cubicBezTo>
                    <a:pt x="126" y="432"/>
                    <a:pt x="128" y="432"/>
                    <a:pt x="130" y="432"/>
                  </a:cubicBezTo>
                  <a:cubicBezTo>
                    <a:pt x="131" y="431"/>
                    <a:pt x="132" y="433"/>
                    <a:pt x="133" y="433"/>
                  </a:cubicBezTo>
                  <a:cubicBezTo>
                    <a:pt x="135" y="434"/>
                    <a:pt x="136" y="434"/>
                    <a:pt x="138" y="433"/>
                  </a:cubicBezTo>
                  <a:cubicBezTo>
                    <a:pt x="139" y="432"/>
                    <a:pt x="141" y="432"/>
                    <a:pt x="142" y="433"/>
                  </a:cubicBezTo>
                  <a:cubicBezTo>
                    <a:pt x="143" y="434"/>
                    <a:pt x="146" y="436"/>
                    <a:pt x="146" y="437"/>
                  </a:cubicBezTo>
                  <a:cubicBezTo>
                    <a:pt x="146" y="438"/>
                    <a:pt x="150" y="437"/>
                    <a:pt x="152" y="438"/>
                  </a:cubicBezTo>
                  <a:cubicBezTo>
                    <a:pt x="154" y="439"/>
                    <a:pt x="157" y="439"/>
                    <a:pt x="159" y="440"/>
                  </a:cubicBezTo>
                  <a:cubicBezTo>
                    <a:pt x="161" y="441"/>
                    <a:pt x="163" y="441"/>
                    <a:pt x="164" y="443"/>
                  </a:cubicBezTo>
                  <a:cubicBezTo>
                    <a:pt x="164" y="444"/>
                    <a:pt x="161" y="445"/>
                    <a:pt x="161" y="446"/>
                  </a:cubicBezTo>
                  <a:cubicBezTo>
                    <a:pt x="161" y="447"/>
                    <a:pt x="163" y="447"/>
                    <a:pt x="163" y="448"/>
                  </a:cubicBezTo>
                  <a:cubicBezTo>
                    <a:pt x="163" y="450"/>
                    <a:pt x="161" y="450"/>
                    <a:pt x="160" y="450"/>
                  </a:cubicBezTo>
                  <a:cubicBezTo>
                    <a:pt x="160" y="451"/>
                    <a:pt x="162" y="453"/>
                    <a:pt x="162" y="453"/>
                  </a:cubicBezTo>
                  <a:cubicBezTo>
                    <a:pt x="163" y="454"/>
                    <a:pt x="161" y="457"/>
                    <a:pt x="161" y="458"/>
                  </a:cubicBezTo>
                  <a:cubicBezTo>
                    <a:pt x="161" y="459"/>
                    <a:pt x="155" y="458"/>
                    <a:pt x="154" y="458"/>
                  </a:cubicBezTo>
                  <a:cubicBezTo>
                    <a:pt x="153" y="458"/>
                    <a:pt x="149" y="462"/>
                    <a:pt x="148" y="462"/>
                  </a:cubicBezTo>
                  <a:cubicBezTo>
                    <a:pt x="147" y="463"/>
                    <a:pt x="147" y="465"/>
                    <a:pt x="148" y="466"/>
                  </a:cubicBezTo>
                  <a:cubicBezTo>
                    <a:pt x="152" y="465"/>
                    <a:pt x="156" y="465"/>
                    <a:pt x="156" y="466"/>
                  </a:cubicBezTo>
                  <a:cubicBezTo>
                    <a:pt x="157" y="467"/>
                    <a:pt x="148" y="471"/>
                    <a:pt x="146" y="472"/>
                  </a:cubicBezTo>
                  <a:cubicBezTo>
                    <a:pt x="144" y="472"/>
                    <a:pt x="149" y="475"/>
                    <a:pt x="149" y="476"/>
                  </a:cubicBezTo>
                  <a:cubicBezTo>
                    <a:pt x="149" y="478"/>
                    <a:pt x="144" y="478"/>
                    <a:pt x="144" y="481"/>
                  </a:cubicBezTo>
                  <a:cubicBezTo>
                    <a:pt x="145" y="484"/>
                    <a:pt x="143" y="484"/>
                    <a:pt x="140" y="484"/>
                  </a:cubicBezTo>
                  <a:cubicBezTo>
                    <a:pt x="137" y="484"/>
                    <a:pt x="136" y="486"/>
                    <a:pt x="138" y="486"/>
                  </a:cubicBezTo>
                  <a:cubicBezTo>
                    <a:pt x="139" y="487"/>
                    <a:pt x="139" y="490"/>
                    <a:pt x="144" y="491"/>
                  </a:cubicBezTo>
                  <a:cubicBezTo>
                    <a:pt x="149" y="493"/>
                    <a:pt x="155" y="498"/>
                    <a:pt x="159" y="502"/>
                  </a:cubicBezTo>
                  <a:cubicBezTo>
                    <a:pt x="160" y="503"/>
                    <a:pt x="160" y="503"/>
                    <a:pt x="161" y="504"/>
                  </a:cubicBezTo>
                  <a:cubicBezTo>
                    <a:pt x="162" y="503"/>
                    <a:pt x="164" y="503"/>
                    <a:pt x="164" y="503"/>
                  </a:cubicBezTo>
                  <a:cubicBezTo>
                    <a:pt x="167" y="502"/>
                    <a:pt x="171" y="504"/>
                    <a:pt x="174" y="505"/>
                  </a:cubicBezTo>
                  <a:cubicBezTo>
                    <a:pt x="176" y="507"/>
                    <a:pt x="185" y="505"/>
                    <a:pt x="186" y="506"/>
                  </a:cubicBezTo>
                  <a:cubicBezTo>
                    <a:pt x="187" y="508"/>
                    <a:pt x="189" y="510"/>
                    <a:pt x="191" y="510"/>
                  </a:cubicBezTo>
                  <a:cubicBezTo>
                    <a:pt x="193" y="510"/>
                    <a:pt x="195" y="513"/>
                    <a:pt x="196" y="512"/>
                  </a:cubicBezTo>
                  <a:cubicBezTo>
                    <a:pt x="198" y="511"/>
                    <a:pt x="203" y="511"/>
                    <a:pt x="204" y="511"/>
                  </a:cubicBezTo>
                  <a:cubicBezTo>
                    <a:pt x="206" y="511"/>
                    <a:pt x="206" y="512"/>
                    <a:pt x="207" y="512"/>
                  </a:cubicBezTo>
                  <a:cubicBezTo>
                    <a:pt x="209" y="512"/>
                    <a:pt x="209" y="517"/>
                    <a:pt x="210" y="517"/>
                  </a:cubicBezTo>
                  <a:cubicBezTo>
                    <a:pt x="211" y="517"/>
                    <a:pt x="215" y="520"/>
                    <a:pt x="217" y="521"/>
                  </a:cubicBezTo>
                  <a:cubicBezTo>
                    <a:pt x="220" y="521"/>
                    <a:pt x="222" y="525"/>
                    <a:pt x="223" y="525"/>
                  </a:cubicBezTo>
                  <a:cubicBezTo>
                    <a:pt x="224" y="525"/>
                    <a:pt x="226" y="527"/>
                    <a:pt x="227" y="525"/>
                  </a:cubicBezTo>
                  <a:cubicBezTo>
                    <a:pt x="228" y="523"/>
                    <a:pt x="231" y="524"/>
                    <a:pt x="232" y="521"/>
                  </a:cubicBezTo>
                  <a:cubicBezTo>
                    <a:pt x="228" y="516"/>
                    <a:pt x="223" y="510"/>
                    <a:pt x="223" y="507"/>
                  </a:cubicBezTo>
                  <a:cubicBezTo>
                    <a:pt x="223" y="503"/>
                    <a:pt x="225" y="500"/>
                    <a:pt x="220" y="496"/>
                  </a:cubicBezTo>
                  <a:cubicBezTo>
                    <a:pt x="215" y="492"/>
                    <a:pt x="220" y="489"/>
                    <a:pt x="224" y="485"/>
                  </a:cubicBezTo>
                  <a:cubicBezTo>
                    <a:pt x="227" y="481"/>
                    <a:pt x="234" y="479"/>
                    <a:pt x="238" y="476"/>
                  </a:cubicBezTo>
                  <a:cubicBezTo>
                    <a:pt x="237" y="475"/>
                    <a:pt x="236" y="475"/>
                    <a:pt x="235" y="474"/>
                  </a:cubicBezTo>
                  <a:cubicBezTo>
                    <a:pt x="232" y="473"/>
                    <a:pt x="231" y="471"/>
                    <a:pt x="234" y="471"/>
                  </a:cubicBezTo>
                  <a:cubicBezTo>
                    <a:pt x="236" y="470"/>
                    <a:pt x="235" y="469"/>
                    <a:pt x="233" y="466"/>
                  </a:cubicBezTo>
                  <a:cubicBezTo>
                    <a:pt x="230" y="463"/>
                    <a:pt x="229" y="460"/>
                    <a:pt x="228" y="460"/>
                  </a:cubicBezTo>
                  <a:cubicBezTo>
                    <a:pt x="226" y="460"/>
                    <a:pt x="224" y="460"/>
                    <a:pt x="222" y="460"/>
                  </a:cubicBezTo>
                  <a:cubicBezTo>
                    <a:pt x="220" y="461"/>
                    <a:pt x="220" y="459"/>
                    <a:pt x="221" y="456"/>
                  </a:cubicBezTo>
                  <a:cubicBezTo>
                    <a:pt x="221" y="454"/>
                    <a:pt x="217" y="454"/>
                    <a:pt x="216" y="453"/>
                  </a:cubicBezTo>
                  <a:cubicBezTo>
                    <a:pt x="215" y="452"/>
                    <a:pt x="217" y="448"/>
                    <a:pt x="218" y="448"/>
                  </a:cubicBezTo>
                  <a:cubicBezTo>
                    <a:pt x="218" y="448"/>
                    <a:pt x="221" y="447"/>
                    <a:pt x="221" y="445"/>
                  </a:cubicBezTo>
                  <a:cubicBezTo>
                    <a:pt x="221" y="444"/>
                    <a:pt x="217" y="444"/>
                    <a:pt x="218" y="442"/>
                  </a:cubicBezTo>
                  <a:cubicBezTo>
                    <a:pt x="219" y="439"/>
                    <a:pt x="222" y="439"/>
                    <a:pt x="222" y="437"/>
                  </a:cubicBezTo>
                  <a:cubicBezTo>
                    <a:pt x="222" y="434"/>
                    <a:pt x="224" y="432"/>
                    <a:pt x="227" y="434"/>
                  </a:cubicBezTo>
                  <a:cubicBezTo>
                    <a:pt x="229" y="435"/>
                    <a:pt x="231" y="440"/>
                    <a:pt x="233" y="439"/>
                  </a:cubicBezTo>
                  <a:cubicBezTo>
                    <a:pt x="236" y="438"/>
                    <a:pt x="234" y="435"/>
                    <a:pt x="234" y="434"/>
                  </a:cubicBezTo>
                  <a:cubicBezTo>
                    <a:pt x="234" y="433"/>
                    <a:pt x="233" y="430"/>
                    <a:pt x="236" y="430"/>
                  </a:cubicBezTo>
                  <a:cubicBezTo>
                    <a:pt x="239" y="429"/>
                    <a:pt x="238" y="426"/>
                    <a:pt x="240" y="426"/>
                  </a:cubicBezTo>
                  <a:cubicBezTo>
                    <a:pt x="243" y="426"/>
                    <a:pt x="248" y="423"/>
                    <a:pt x="249" y="422"/>
                  </a:cubicBezTo>
                  <a:cubicBezTo>
                    <a:pt x="250" y="421"/>
                    <a:pt x="254" y="419"/>
                    <a:pt x="255" y="420"/>
                  </a:cubicBezTo>
                  <a:cubicBezTo>
                    <a:pt x="257" y="421"/>
                    <a:pt x="258" y="423"/>
                    <a:pt x="259" y="420"/>
                  </a:cubicBezTo>
                  <a:cubicBezTo>
                    <a:pt x="260" y="418"/>
                    <a:pt x="265" y="419"/>
                    <a:pt x="265" y="420"/>
                  </a:cubicBezTo>
                  <a:cubicBezTo>
                    <a:pt x="265" y="422"/>
                    <a:pt x="272" y="422"/>
                    <a:pt x="274" y="423"/>
                  </a:cubicBezTo>
                  <a:cubicBezTo>
                    <a:pt x="277" y="424"/>
                    <a:pt x="281" y="427"/>
                    <a:pt x="281" y="429"/>
                  </a:cubicBezTo>
                  <a:cubicBezTo>
                    <a:pt x="281" y="430"/>
                    <a:pt x="283" y="432"/>
                    <a:pt x="283" y="430"/>
                  </a:cubicBezTo>
                  <a:cubicBezTo>
                    <a:pt x="283" y="427"/>
                    <a:pt x="285" y="428"/>
                    <a:pt x="288" y="430"/>
                  </a:cubicBezTo>
                  <a:cubicBezTo>
                    <a:pt x="291" y="432"/>
                    <a:pt x="295" y="431"/>
                    <a:pt x="295" y="429"/>
                  </a:cubicBezTo>
                  <a:cubicBezTo>
                    <a:pt x="296" y="427"/>
                    <a:pt x="301" y="425"/>
                    <a:pt x="303" y="427"/>
                  </a:cubicBezTo>
                  <a:cubicBezTo>
                    <a:pt x="305" y="428"/>
                    <a:pt x="306" y="429"/>
                    <a:pt x="308" y="427"/>
                  </a:cubicBezTo>
                  <a:cubicBezTo>
                    <a:pt x="310" y="425"/>
                    <a:pt x="315" y="425"/>
                    <a:pt x="316" y="427"/>
                  </a:cubicBezTo>
                  <a:cubicBezTo>
                    <a:pt x="316" y="429"/>
                    <a:pt x="319" y="430"/>
                    <a:pt x="321" y="430"/>
                  </a:cubicBezTo>
                  <a:cubicBezTo>
                    <a:pt x="323" y="430"/>
                    <a:pt x="324" y="433"/>
                    <a:pt x="325" y="432"/>
                  </a:cubicBezTo>
                  <a:cubicBezTo>
                    <a:pt x="326" y="432"/>
                    <a:pt x="326" y="428"/>
                    <a:pt x="328" y="428"/>
                  </a:cubicBezTo>
                  <a:cubicBezTo>
                    <a:pt x="330" y="429"/>
                    <a:pt x="331" y="431"/>
                    <a:pt x="334" y="431"/>
                  </a:cubicBezTo>
                  <a:cubicBezTo>
                    <a:pt x="337" y="431"/>
                    <a:pt x="339" y="430"/>
                    <a:pt x="339" y="428"/>
                  </a:cubicBezTo>
                  <a:cubicBezTo>
                    <a:pt x="339" y="426"/>
                    <a:pt x="339" y="422"/>
                    <a:pt x="337" y="422"/>
                  </a:cubicBezTo>
                  <a:cubicBezTo>
                    <a:pt x="335" y="422"/>
                    <a:pt x="333" y="420"/>
                    <a:pt x="331" y="420"/>
                  </a:cubicBezTo>
                  <a:cubicBezTo>
                    <a:pt x="329" y="420"/>
                    <a:pt x="327" y="417"/>
                    <a:pt x="329" y="416"/>
                  </a:cubicBezTo>
                  <a:cubicBezTo>
                    <a:pt x="331" y="415"/>
                    <a:pt x="335" y="414"/>
                    <a:pt x="334" y="412"/>
                  </a:cubicBezTo>
                  <a:cubicBezTo>
                    <a:pt x="333" y="410"/>
                    <a:pt x="333" y="407"/>
                    <a:pt x="335" y="406"/>
                  </a:cubicBezTo>
                  <a:cubicBezTo>
                    <a:pt x="338" y="406"/>
                    <a:pt x="344" y="406"/>
                    <a:pt x="344" y="405"/>
                  </a:cubicBezTo>
                  <a:cubicBezTo>
                    <a:pt x="344" y="404"/>
                    <a:pt x="338" y="403"/>
                    <a:pt x="337" y="401"/>
                  </a:cubicBezTo>
                  <a:cubicBezTo>
                    <a:pt x="336" y="399"/>
                    <a:pt x="335" y="395"/>
                    <a:pt x="336" y="394"/>
                  </a:cubicBezTo>
                  <a:cubicBezTo>
                    <a:pt x="338" y="394"/>
                    <a:pt x="341" y="395"/>
                    <a:pt x="343" y="394"/>
                  </a:cubicBezTo>
                  <a:cubicBezTo>
                    <a:pt x="345" y="393"/>
                    <a:pt x="350" y="395"/>
                    <a:pt x="353" y="393"/>
                  </a:cubicBezTo>
                  <a:cubicBezTo>
                    <a:pt x="356" y="391"/>
                    <a:pt x="362" y="391"/>
                    <a:pt x="365" y="391"/>
                  </a:cubicBezTo>
                  <a:cubicBezTo>
                    <a:pt x="368" y="391"/>
                    <a:pt x="371" y="388"/>
                    <a:pt x="373" y="388"/>
                  </a:cubicBezTo>
                  <a:cubicBezTo>
                    <a:pt x="376" y="388"/>
                    <a:pt x="383" y="387"/>
                    <a:pt x="385" y="386"/>
                  </a:cubicBezTo>
                  <a:cubicBezTo>
                    <a:pt x="386" y="385"/>
                    <a:pt x="396" y="384"/>
                    <a:pt x="396" y="382"/>
                  </a:cubicBezTo>
                  <a:cubicBezTo>
                    <a:pt x="397" y="380"/>
                    <a:pt x="404" y="379"/>
                    <a:pt x="406" y="380"/>
                  </a:cubicBezTo>
                  <a:cubicBezTo>
                    <a:pt x="408" y="381"/>
                    <a:pt x="411" y="381"/>
                    <a:pt x="413" y="381"/>
                  </a:cubicBezTo>
                  <a:cubicBezTo>
                    <a:pt x="414" y="380"/>
                    <a:pt x="418" y="382"/>
                    <a:pt x="418" y="384"/>
                  </a:cubicBezTo>
                  <a:cubicBezTo>
                    <a:pt x="417" y="386"/>
                    <a:pt x="419" y="388"/>
                    <a:pt x="419" y="389"/>
                  </a:cubicBezTo>
                  <a:cubicBezTo>
                    <a:pt x="419" y="391"/>
                    <a:pt x="417" y="392"/>
                    <a:pt x="418" y="393"/>
                  </a:cubicBezTo>
                  <a:cubicBezTo>
                    <a:pt x="419" y="394"/>
                    <a:pt x="424" y="393"/>
                    <a:pt x="426" y="392"/>
                  </a:cubicBezTo>
                  <a:cubicBezTo>
                    <a:pt x="427" y="390"/>
                    <a:pt x="429" y="392"/>
                    <a:pt x="429" y="394"/>
                  </a:cubicBezTo>
                  <a:cubicBezTo>
                    <a:pt x="429" y="395"/>
                    <a:pt x="431" y="396"/>
                    <a:pt x="431" y="394"/>
                  </a:cubicBezTo>
                  <a:cubicBezTo>
                    <a:pt x="431" y="392"/>
                    <a:pt x="434" y="394"/>
                    <a:pt x="435" y="395"/>
                  </a:cubicBezTo>
                  <a:cubicBezTo>
                    <a:pt x="436" y="396"/>
                    <a:pt x="439" y="393"/>
                    <a:pt x="439" y="395"/>
                  </a:cubicBezTo>
                  <a:cubicBezTo>
                    <a:pt x="439" y="397"/>
                    <a:pt x="434" y="398"/>
                    <a:pt x="436" y="400"/>
                  </a:cubicBezTo>
                  <a:cubicBezTo>
                    <a:pt x="438" y="402"/>
                    <a:pt x="440" y="398"/>
                    <a:pt x="442" y="399"/>
                  </a:cubicBezTo>
                  <a:cubicBezTo>
                    <a:pt x="445" y="400"/>
                    <a:pt x="448" y="396"/>
                    <a:pt x="451" y="395"/>
                  </a:cubicBezTo>
                  <a:cubicBezTo>
                    <a:pt x="453" y="395"/>
                    <a:pt x="456" y="392"/>
                    <a:pt x="458" y="391"/>
                  </a:cubicBezTo>
                  <a:cubicBezTo>
                    <a:pt x="460" y="390"/>
                    <a:pt x="465" y="390"/>
                    <a:pt x="464" y="392"/>
                  </a:cubicBezTo>
                  <a:cubicBezTo>
                    <a:pt x="462" y="393"/>
                    <a:pt x="461" y="396"/>
                    <a:pt x="466" y="398"/>
                  </a:cubicBezTo>
                  <a:cubicBezTo>
                    <a:pt x="471" y="400"/>
                    <a:pt x="477" y="410"/>
                    <a:pt x="481" y="415"/>
                  </a:cubicBezTo>
                  <a:cubicBezTo>
                    <a:pt x="484" y="420"/>
                    <a:pt x="487" y="430"/>
                    <a:pt x="489" y="430"/>
                  </a:cubicBezTo>
                  <a:cubicBezTo>
                    <a:pt x="491" y="430"/>
                    <a:pt x="491" y="425"/>
                    <a:pt x="494" y="425"/>
                  </a:cubicBezTo>
                  <a:cubicBezTo>
                    <a:pt x="496" y="424"/>
                    <a:pt x="497" y="429"/>
                    <a:pt x="500" y="429"/>
                  </a:cubicBezTo>
                  <a:cubicBezTo>
                    <a:pt x="502" y="430"/>
                    <a:pt x="506" y="431"/>
                    <a:pt x="508" y="430"/>
                  </a:cubicBezTo>
                  <a:cubicBezTo>
                    <a:pt x="510" y="430"/>
                    <a:pt x="514" y="427"/>
                    <a:pt x="516" y="428"/>
                  </a:cubicBezTo>
                  <a:cubicBezTo>
                    <a:pt x="517" y="429"/>
                    <a:pt x="520" y="429"/>
                    <a:pt x="521" y="432"/>
                  </a:cubicBezTo>
                  <a:cubicBezTo>
                    <a:pt x="522" y="436"/>
                    <a:pt x="525" y="436"/>
                    <a:pt x="526" y="436"/>
                  </a:cubicBezTo>
                  <a:cubicBezTo>
                    <a:pt x="527" y="436"/>
                    <a:pt x="528" y="438"/>
                    <a:pt x="528" y="439"/>
                  </a:cubicBezTo>
                  <a:cubicBezTo>
                    <a:pt x="528" y="441"/>
                    <a:pt x="530" y="443"/>
                    <a:pt x="532" y="443"/>
                  </a:cubicBezTo>
                  <a:cubicBezTo>
                    <a:pt x="533" y="443"/>
                    <a:pt x="537" y="442"/>
                    <a:pt x="538" y="442"/>
                  </a:cubicBezTo>
                  <a:cubicBezTo>
                    <a:pt x="539" y="441"/>
                    <a:pt x="541" y="440"/>
                    <a:pt x="541" y="442"/>
                  </a:cubicBezTo>
                  <a:cubicBezTo>
                    <a:pt x="541" y="443"/>
                    <a:pt x="543" y="446"/>
                    <a:pt x="545" y="446"/>
                  </a:cubicBezTo>
                  <a:cubicBezTo>
                    <a:pt x="546" y="446"/>
                    <a:pt x="549" y="447"/>
                    <a:pt x="549" y="446"/>
                  </a:cubicBezTo>
                  <a:cubicBezTo>
                    <a:pt x="550" y="445"/>
                    <a:pt x="553" y="444"/>
                    <a:pt x="555" y="444"/>
                  </a:cubicBezTo>
                  <a:cubicBezTo>
                    <a:pt x="556" y="444"/>
                    <a:pt x="561" y="443"/>
                    <a:pt x="562" y="441"/>
                  </a:cubicBezTo>
                  <a:cubicBezTo>
                    <a:pt x="563" y="438"/>
                    <a:pt x="567" y="438"/>
                    <a:pt x="568" y="437"/>
                  </a:cubicBezTo>
                  <a:cubicBezTo>
                    <a:pt x="570" y="436"/>
                    <a:pt x="573" y="435"/>
                    <a:pt x="574" y="433"/>
                  </a:cubicBezTo>
                  <a:cubicBezTo>
                    <a:pt x="574" y="432"/>
                    <a:pt x="579" y="432"/>
                    <a:pt x="579" y="431"/>
                  </a:cubicBezTo>
                  <a:cubicBezTo>
                    <a:pt x="580" y="430"/>
                    <a:pt x="583" y="430"/>
                    <a:pt x="585" y="430"/>
                  </a:cubicBezTo>
                  <a:cubicBezTo>
                    <a:pt x="586" y="431"/>
                    <a:pt x="595" y="432"/>
                    <a:pt x="596" y="432"/>
                  </a:cubicBezTo>
                  <a:cubicBezTo>
                    <a:pt x="597" y="432"/>
                    <a:pt x="597" y="436"/>
                    <a:pt x="599" y="437"/>
                  </a:cubicBezTo>
                  <a:cubicBezTo>
                    <a:pt x="600" y="437"/>
                    <a:pt x="604" y="440"/>
                    <a:pt x="605" y="439"/>
                  </a:cubicBezTo>
                  <a:cubicBezTo>
                    <a:pt x="606" y="438"/>
                    <a:pt x="609" y="437"/>
                    <a:pt x="612" y="439"/>
                  </a:cubicBezTo>
                  <a:cubicBezTo>
                    <a:pt x="614" y="440"/>
                    <a:pt x="616" y="442"/>
                    <a:pt x="617" y="440"/>
                  </a:cubicBezTo>
                  <a:cubicBezTo>
                    <a:pt x="618" y="439"/>
                    <a:pt x="623" y="438"/>
                    <a:pt x="624" y="437"/>
                  </a:cubicBezTo>
                  <a:cubicBezTo>
                    <a:pt x="625" y="436"/>
                    <a:pt x="625" y="433"/>
                    <a:pt x="624" y="432"/>
                  </a:cubicBezTo>
                  <a:cubicBezTo>
                    <a:pt x="623" y="431"/>
                    <a:pt x="622" y="427"/>
                    <a:pt x="621" y="426"/>
                  </a:cubicBezTo>
                  <a:cubicBezTo>
                    <a:pt x="621" y="424"/>
                    <a:pt x="624" y="423"/>
                    <a:pt x="625" y="422"/>
                  </a:cubicBezTo>
                  <a:cubicBezTo>
                    <a:pt x="625" y="420"/>
                    <a:pt x="628" y="420"/>
                    <a:pt x="629" y="419"/>
                  </a:cubicBezTo>
                  <a:cubicBezTo>
                    <a:pt x="630" y="418"/>
                    <a:pt x="630" y="416"/>
                    <a:pt x="632" y="416"/>
                  </a:cubicBezTo>
                  <a:cubicBezTo>
                    <a:pt x="634" y="417"/>
                    <a:pt x="637" y="418"/>
                    <a:pt x="638" y="418"/>
                  </a:cubicBezTo>
                  <a:cubicBezTo>
                    <a:pt x="639" y="419"/>
                    <a:pt x="641" y="420"/>
                    <a:pt x="643" y="420"/>
                  </a:cubicBezTo>
                  <a:cubicBezTo>
                    <a:pt x="645" y="420"/>
                    <a:pt x="647" y="421"/>
                    <a:pt x="649" y="422"/>
                  </a:cubicBezTo>
                  <a:cubicBezTo>
                    <a:pt x="650" y="423"/>
                    <a:pt x="656" y="423"/>
                    <a:pt x="657" y="424"/>
                  </a:cubicBezTo>
                  <a:cubicBezTo>
                    <a:pt x="658" y="426"/>
                    <a:pt x="656" y="430"/>
                    <a:pt x="658" y="431"/>
                  </a:cubicBezTo>
                  <a:cubicBezTo>
                    <a:pt x="659" y="433"/>
                    <a:pt x="662" y="436"/>
                    <a:pt x="663" y="435"/>
                  </a:cubicBezTo>
                  <a:cubicBezTo>
                    <a:pt x="664" y="434"/>
                    <a:pt x="668" y="437"/>
                    <a:pt x="670" y="437"/>
                  </a:cubicBezTo>
                  <a:cubicBezTo>
                    <a:pt x="671" y="437"/>
                    <a:pt x="674" y="434"/>
                    <a:pt x="675" y="434"/>
                  </a:cubicBezTo>
                  <a:cubicBezTo>
                    <a:pt x="677" y="434"/>
                    <a:pt x="681" y="433"/>
                    <a:pt x="683" y="433"/>
                  </a:cubicBezTo>
                  <a:cubicBezTo>
                    <a:pt x="684" y="434"/>
                    <a:pt x="689" y="436"/>
                    <a:pt x="690" y="435"/>
                  </a:cubicBezTo>
                  <a:cubicBezTo>
                    <a:pt x="691" y="435"/>
                    <a:pt x="696" y="435"/>
                    <a:pt x="696" y="437"/>
                  </a:cubicBezTo>
                  <a:cubicBezTo>
                    <a:pt x="697" y="438"/>
                    <a:pt x="703" y="438"/>
                    <a:pt x="703" y="440"/>
                  </a:cubicBezTo>
                  <a:cubicBezTo>
                    <a:pt x="703" y="442"/>
                    <a:pt x="706" y="442"/>
                    <a:pt x="707" y="444"/>
                  </a:cubicBezTo>
                  <a:cubicBezTo>
                    <a:pt x="708" y="446"/>
                    <a:pt x="716" y="445"/>
                    <a:pt x="718" y="446"/>
                  </a:cubicBezTo>
                  <a:cubicBezTo>
                    <a:pt x="719" y="447"/>
                    <a:pt x="728" y="447"/>
                    <a:pt x="728" y="446"/>
                  </a:cubicBezTo>
                  <a:cubicBezTo>
                    <a:pt x="728" y="445"/>
                    <a:pt x="737" y="445"/>
                    <a:pt x="739" y="444"/>
                  </a:cubicBezTo>
                  <a:cubicBezTo>
                    <a:pt x="740" y="442"/>
                    <a:pt x="745" y="443"/>
                    <a:pt x="745" y="441"/>
                  </a:cubicBezTo>
                  <a:cubicBezTo>
                    <a:pt x="745" y="440"/>
                    <a:pt x="750" y="438"/>
                    <a:pt x="752" y="437"/>
                  </a:cubicBezTo>
                  <a:cubicBezTo>
                    <a:pt x="753" y="436"/>
                    <a:pt x="761" y="436"/>
                    <a:pt x="761" y="437"/>
                  </a:cubicBezTo>
                  <a:cubicBezTo>
                    <a:pt x="762" y="439"/>
                    <a:pt x="766" y="440"/>
                    <a:pt x="768" y="439"/>
                  </a:cubicBezTo>
                  <a:cubicBezTo>
                    <a:pt x="770" y="438"/>
                    <a:pt x="775" y="439"/>
                    <a:pt x="776" y="441"/>
                  </a:cubicBezTo>
                  <a:cubicBezTo>
                    <a:pt x="777" y="442"/>
                    <a:pt x="782" y="443"/>
                    <a:pt x="784" y="443"/>
                  </a:cubicBezTo>
                  <a:cubicBezTo>
                    <a:pt x="785" y="442"/>
                    <a:pt x="790" y="439"/>
                    <a:pt x="791" y="439"/>
                  </a:cubicBezTo>
                  <a:cubicBezTo>
                    <a:pt x="793" y="439"/>
                    <a:pt x="795" y="437"/>
                    <a:pt x="795" y="435"/>
                  </a:cubicBezTo>
                  <a:cubicBezTo>
                    <a:pt x="795" y="434"/>
                    <a:pt x="798" y="429"/>
                    <a:pt x="799" y="427"/>
                  </a:cubicBezTo>
                  <a:cubicBezTo>
                    <a:pt x="799" y="425"/>
                    <a:pt x="803" y="420"/>
                    <a:pt x="804" y="419"/>
                  </a:cubicBezTo>
                  <a:cubicBezTo>
                    <a:pt x="805" y="419"/>
                    <a:pt x="808" y="417"/>
                    <a:pt x="807" y="415"/>
                  </a:cubicBezTo>
                  <a:cubicBezTo>
                    <a:pt x="807" y="414"/>
                    <a:pt x="806" y="410"/>
                    <a:pt x="805" y="410"/>
                  </a:cubicBezTo>
                  <a:cubicBezTo>
                    <a:pt x="804" y="410"/>
                    <a:pt x="801" y="410"/>
                    <a:pt x="804" y="405"/>
                  </a:cubicBezTo>
                  <a:cubicBezTo>
                    <a:pt x="808" y="401"/>
                    <a:pt x="814" y="402"/>
                    <a:pt x="815" y="402"/>
                  </a:cubicBezTo>
                  <a:cubicBezTo>
                    <a:pt x="815" y="402"/>
                    <a:pt x="823" y="400"/>
                    <a:pt x="826" y="401"/>
                  </a:cubicBezTo>
                  <a:cubicBezTo>
                    <a:pt x="830" y="402"/>
                    <a:pt x="832" y="401"/>
                    <a:pt x="835" y="403"/>
                  </a:cubicBezTo>
                  <a:cubicBezTo>
                    <a:pt x="839" y="404"/>
                    <a:pt x="844" y="404"/>
                    <a:pt x="845" y="405"/>
                  </a:cubicBezTo>
                  <a:cubicBezTo>
                    <a:pt x="846" y="407"/>
                    <a:pt x="851" y="408"/>
                    <a:pt x="850" y="411"/>
                  </a:cubicBezTo>
                  <a:cubicBezTo>
                    <a:pt x="850" y="414"/>
                    <a:pt x="853" y="413"/>
                    <a:pt x="854" y="419"/>
                  </a:cubicBezTo>
                  <a:cubicBezTo>
                    <a:pt x="855" y="425"/>
                    <a:pt x="858" y="425"/>
                    <a:pt x="859" y="428"/>
                  </a:cubicBezTo>
                  <a:cubicBezTo>
                    <a:pt x="860" y="431"/>
                    <a:pt x="864" y="436"/>
                    <a:pt x="863" y="438"/>
                  </a:cubicBezTo>
                  <a:cubicBezTo>
                    <a:pt x="863" y="440"/>
                    <a:pt x="862" y="442"/>
                    <a:pt x="866" y="442"/>
                  </a:cubicBezTo>
                  <a:cubicBezTo>
                    <a:pt x="870" y="443"/>
                    <a:pt x="873" y="446"/>
                    <a:pt x="874" y="445"/>
                  </a:cubicBezTo>
                  <a:cubicBezTo>
                    <a:pt x="875" y="445"/>
                    <a:pt x="880" y="447"/>
                    <a:pt x="882" y="449"/>
                  </a:cubicBezTo>
                  <a:cubicBezTo>
                    <a:pt x="884" y="451"/>
                    <a:pt x="888" y="450"/>
                    <a:pt x="888" y="453"/>
                  </a:cubicBezTo>
                  <a:cubicBezTo>
                    <a:pt x="888" y="455"/>
                    <a:pt x="890" y="457"/>
                    <a:pt x="889" y="460"/>
                  </a:cubicBezTo>
                  <a:cubicBezTo>
                    <a:pt x="889" y="462"/>
                    <a:pt x="894" y="463"/>
                    <a:pt x="897" y="463"/>
                  </a:cubicBezTo>
                  <a:cubicBezTo>
                    <a:pt x="901" y="462"/>
                    <a:pt x="903" y="464"/>
                    <a:pt x="904" y="461"/>
                  </a:cubicBezTo>
                  <a:cubicBezTo>
                    <a:pt x="906" y="458"/>
                    <a:pt x="911" y="459"/>
                    <a:pt x="912" y="458"/>
                  </a:cubicBezTo>
                  <a:cubicBezTo>
                    <a:pt x="914" y="457"/>
                    <a:pt x="919" y="456"/>
                    <a:pt x="919" y="460"/>
                  </a:cubicBezTo>
                  <a:cubicBezTo>
                    <a:pt x="918" y="464"/>
                    <a:pt x="921" y="465"/>
                    <a:pt x="919" y="466"/>
                  </a:cubicBezTo>
                  <a:cubicBezTo>
                    <a:pt x="917" y="468"/>
                    <a:pt x="915" y="474"/>
                    <a:pt x="915" y="477"/>
                  </a:cubicBezTo>
                  <a:cubicBezTo>
                    <a:pt x="914" y="479"/>
                    <a:pt x="910" y="480"/>
                    <a:pt x="910" y="483"/>
                  </a:cubicBezTo>
                  <a:cubicBezTo>
                    <a:pt x="909" y="486"/>
                    <a:pt x="906" y="486"/>
                    <a:pt x="906" y="488"/>
                  </a:cubicBezTo>
                  <a:cubicBezTo>
                    <a:pt x="906" y="490"/>
                    <a:pt x="901" y="490"/>
                    <a:pt x="899" y="488"/>
                  </a:cubicBezTo>
                  <a:cubicBezTo>
                    <a:pt x="897" y="486"/>
                    <a:pt x="894" y="491"/>
                    <a:pt x="892" y="491"/>
                  </a:cubicBezTo>
                  <a:cubicBezTo>
                    <a:pt x="890" y="491"/>
                    <a:pt x="891" y="495"/>
                    <a:pt x="891" y="497"/>
                  </a:cubicBezTo>
                  <a:cubicBezTo>
                    <a:pt x="892" y="499"/>
                    <a:pt x="890" y="501"/>
                    <a:pt x="892" y="504"/>
                  </a:cubicBezTo>
                  <a:cubicBezTo>
                    <a:pt x="892" y="505"/>
                    <a:pt x="892" y="508"/>
                    <a:pt x="892" y="511"/>
                  </a:cubicBezTo>
                  <a:cubicBezTo>
                    <a:pt x="895" y="509"/>
                    <a:pt x="898" y="508"/>
                    <a:pt x="899" y="508"/>
                  </a:cubicBezTo>
                  <a:cubicBezTo>
                    <a:pt x="902" y="508"/>
                    <a:pt x="905" y="513"/>
                    <a:pt x="908" y="513"/>
                  </a:cubicBezTo>
                  <a:cubicBezTo>
                    <a:pt x="911" y="513"/>
                    <a:pt x="927" y="503"/>
                    <a:pt x="927" y="501"/>
                  </a:cubicBezTo>
                  <a:cubicBezTo>
                    <a:pt x="927" y="500"/>
                    <a:pt x="936" y="491"/>
                    <a:pt x="940" y="487"/>
                  </a:cubicBezTo>
                  <a:cubicBezTo>
                    <a:pt x="944" y="482"/>
                    <a:pt x="949" y="476"/>
                    <a:pt x="951" y="471"/>
                  </a:cubicBezTo>
                  <a:cubicBezTo>
                    <a:pt x="953" y="468"/>
                    <a:pt x="959" y="462"/>
                    <a:pt x="960" y="459"/>
                  </a:cubicBezTo>
                  <a:cubicBezTo>
                    <a:pt x="961" y="457"/>
                    <a:pt x="962" y="457"/>
                    <a:pt x="965" y="451"/>
                  </a:cubicBezTo>
                  <a:cubicBezTo>
                    <a:pt x="968" y="446"/>
                    <a:pt x="968" y="431"/>
                    <a:pt x="968" y="430"/>
                  </a:cubicBezTo>
                  <a:cubicBezTo>
                    <a:pt x="969" y="429"/>
                    <a:pt x="969" y="427"/>
                    <a:pt x="970" y="425"/>
                  </a:cubicBezTo>
                  <a:cubicBezTo>
                    <a:pt x="971" y="424"/>
                    <a:pt x="971" y="421"/>
                    <a:pt x="973" y="419"/>
                  </a:cubicBezTo>
                  <a:cubicBezTo>
                    <a:pt x="975" y="417"/>
                    <a:pt x="975" y="416"/>
                    <a:pt x="974" y="414"/>
                  </a:cubicBezTo>
                  <a:cubicBezTo>
                    <a:pt x="974" y="413"/>
                    <a:pt x="974" y="409"/>
                    <a:pt x="974" y="408"/>
                  </a:cubicBezTo>
                  <a:cubicBezTo>
                    <a:pt x="973" y="407"/>
                    <a:pt x="973" y="406"/>
                    <a:pt x="975" y="406"/>
                  </a:cubicBezTo>
                  <a:cubicBezTo>
                    <a:pt x="976" y="405"/>
                    <a:pt x="974" y="403"/>
                    <a:pt x="972" y="402"/>
                  </a:cubicBezTo>
                  <a:cubicBezTo>
                    <a:pt x="970" y="401"/>
                    <a:pt x="967" y="400"/>
                    <a:pt x="967" y="398"/>
                  </a:cubicBezTo>
                  <a:cubicBezTo>
                    <a:pt x="967" y="395"/>
                    <a:pt x="963" y="393"/>
                    <a:pt x="961" y="393"/>
                  </a:cubicBezTo>
                  <a:cubicBezTo>
                    <a:pt x="958" y="393"/>
                    <a:pt x="953" y="391"/>
                    <a:pt x="954" y="393"/>
                  </a:cubicBezTo>
                  <a:cubicBezTo>
                    <a:pt x="954" y="395"/>
                    <a:pt x="954" y="396"/>
                    <a:pt x="952" y="396"/>
                  </a:cubicBezTo>
                  <a:cubicBezTo>
                    <a:pt x="951" y="396"/>
                    <a:pt x="950" y="397"/>
                    <a:pt x="949" y="399"/>
                  </a:cubicBezTo>
                  <a:cubicBezTo>
                    <a:pt x="947" y="401"/>
                    <a:pt x="942" y="402"/>
                    <a:pt x="944" y="399"/>
                  </a:cubicBezTo>
                  <a:cubicBezTo>
                    <a:pt x="947" y="397"/>
                    <a:pt x="943" y="397"/>
                    <a:pt x="944" y="395"/>
                  </a:cubicBezTo>
                  <a:cubicBezTo>
                    <a:pt x="944" y="392"/>
                    <a:pt x="946" y="390"/>
                    <a:pt x="944" y="391"/>
                  </a:cubicBezTo>
                  <a:cubicBezTo>
                    <a:pt x="941" y="393"/>
                    <a:pt x="941" y="397"/>
                    <a:pt x="939" y="397"/>
                  </a:cubicBezTo>
                  <a:cubicBezTo>
                    <a:pt x="936" y="398"/>
                    <a:pt x="937" y="391"/>
                    <a:pt x="938" y="389"/>
                  </a:cubicBezTo>
                  <a:cubicBezTo>
                    <a:pt x="938" y="387"/>
                    <a:pt x="934" y="389"/>
                    <a:pt x="929" y="389"/>
                  </a:cubicBezTo>
                  <a:cubicBezTo>
                    <a:pt x="924" y="388"/>
                    <a:pt x="925" y="385"/>
                    <a:pt x="929" y="383"/>
                  </a:cubicBezTo>
                  <a:cubicBezTo>
                    <a:pt x="933" y="381"/>
                    <a:pt x="932" y="379"/>
                    <a:pt x="934" y="378"/>
                  </a:cubicBezTo>
                  <a:cubicBezTo>
                    <a:pt x="936" y="377"/>
                    <a:pt x="942" y="373"/>
                    <a:pt x="945" y="372"/>
                  </a:cubicBezTo>
                  <a:cubicBezTo>
                    <a:pt x="948" y="370"/>
                    <a:pt x="948" y="368"/>
                    <a:pt x="949" y="366"/>
                  </a:cubicBezTo>
                  <a:cubicBezTo>
                    <a:pt x="950" y="364"/>
                    <a:pt x="955" y="361"/>
                    <a:pt x="961" y="357"/>
                  </a:cubicBezTo>
                  <a:cubicBezTo>
                    <a:pt x="966" y="353"/>
                    <a:pt x="968" y="351"/>
                    <a:pt x="969" y="348"/>
                  </a:cubicBezTo>
                  <a:cubicBezTo>
                    <a:pt x="971" y="346"/>
                    <a:pt x="978" y="342"/>
                    <a:pt x="978" y="341"/>
                  </a:cubicBezTo>
                  <a:cubicBezTo>
                    <a:pt x="978" y="339"/>
                    <a:pt x="987" y="334"/>
                    <a:pt x="993" y="333"/>
                  </a:cubicBezTo>
                  <a:cubicBezTo>
                    <a:pt x="999" y="332"/>
                    <a:pt x="1009" y="333"/>
                    <a:pt x="1011" y="335"/>
                  </a:cubicBezTo>
                  <a:cubicBezTo>
                    <a:pt x="1013" y="337"/>
                    <a:pt x="1014" y="336"/>
                    <a:pt x="1015" y="335"/>
                  </a:cubicBezTo>
                  <a:cubicBezTo>
                    <a:pt x="1016" y="334"/>
                    <a:pt x="1018" y="334"/>
                    <a:pt x="1022" y="335"/>
                  </a:cubicBezTo>
                  <a:cubicBezTo>
                    <a:pt x="1027" y="335"/>
                    <a:pt x="1027" y="333"/>
                    <a:pt x="1030" y="334"/>
                  </a:cubicBezTo>
                  <a:cubicBezTo>
                    <a:pt x="1033" y="334"/>
                    <a:pt x="1035" y="335"/>
                    <a:pt x="1037" y="332"/>
                  </a:cubicBezTo>
                  <a:cubicBezTo>
                    <a:pt x="1039" y="328"/>
                    <a:pt x="1046" y="329"/>
                    <a:pt x="1048" y="330"/>
                  </a:cubicBezTo>
                  <a:cubicBezTo>
                    <a:pt x="1050" y="332"/>
                    <a:pt x="1051" y="333"/>
                    <a:pt x="1054" y="332"/>
                  </a:cubicBezTo>
                  <a:cubicBezTo>
                    <a:pt x="1057" y="330"/>
                    <a:pt x="1057" y="334"/>
                    <a:pt x="1060" y="334"/>
                  </a:cubicBezTo>
                  <a:cubicBezTo>
                    <a:pt x="1063" y="335"/>
                    <a:pt x="1061" y="337"/>
                    <a:pt x="1058" y="337"/>
                  </a:cubicBezTo>
                  <a:cubicBezTo>
                    <a:pt x="1056" y="337"/>
                    <a:pt x="1053" y="338"/>
                    <a:pt x="1056" y="340"/>
                  </a:cubicBezTo>
                  <a:cubicBezTo>
                    <a:pt x="1059" y="341"/>
                    <a:pt x="1062" y="338"/>
                    <a:pt x="1064" y="338"/>
                  </a:cubicBezTo>
                  <a:cubicBezTo>
                    <a:pt x="1066" y="339"/>
                    <a:pt x="1069" y="339"/>
                    <a:pt x="1072" y="337"/>
                  </a:cubicBezTo>
                  <a:cubicBezTo>
                    <a:pt x="1075" y="335"/>
                    <a:pt x="1076" y="339"/>
                    <a:pt x="1078" y="337"/>
                  </a:cubicBezTo>
                  <a:cubicBezTo>
                    <a:pt x="1080" y="335"/>
                    <a:pt x="1084" y="335"/>
                    <a:pt x="1086" y="335"/>
                  </a:cubicBezTo>
                  <a:cubicBezTo>
                    <a:pt x="1088" y="335"/>
                    <a:pt x="1087" y="332"/>
                    <a:pt x="1083" y="332"/>
                  </a:cubicBezTo>
                  <a:cubicBezTo>
                    <a:pt x="1080" y="332"/>
                    <a:pt x="1080" y="330"/>
                    <a:pt x="1083" y="326"/>
                  </a:cubicBezTo>
                  <a:cubicBezTo>
                    <a:pt x="1085" y="321"/>
                    <a:pt x="1091" y="318"/>
                    <a:pt x="1094" y="315"/>
                  </a:cubicBezTo>
                  <a:cubicBezTo>
                    <a:pt x="1098" y="312"/>
                    <a:pt x="1100" y="314"/>
                    <a:pt x="1100" y="312"/>
                  </a:cubicBezTo>
                  <a:cubicBezTo>
                    <a:pt x="1100" y="310"/>
                    <a:pt x="1102" y="304"/>
                    <a:pt x="1105" y="304"/>
                  </a:cubicBezTo>
                  <a:cubicBezTo>
                    <a:pt x="1107" y="304"/>
                    <a:pt x="1114" y="305"/>
                    <a:pt x="1118" y="303"/>
                  </a:cubicBezTo>
                  <a:cubicBezTo>
                    <a:pt x="1122" y="301"/>
                    <a:pt x="1121" y="305"/>
                    <a:pt x="1123" y="305"/>
                  </a:cubicBezTo>
                  <a:cubicBezTo>
                    <a:pt x="1125" y="306"/>
                    <a:pt x="1127" y="302"/>
                    <a:pt x="1129" y="303"/>
                  </a:cubicBezTo>
                  <a:cubicBezTo>
                    <a:pt x="1131" y="304"/>
                    <a:pt x="1126" y="307"/>
                    <a:pt x="1125" y="311"/>
                  </a:cubicBezTo>
                  <a:cubicBezTo>
                    <a:pt x="1124" y="314"/>
                    <a:pt x="1127" y="313"/>
                    <a:pt x="1129" y="314"/>
                  </a:cubicBezTo>
                  <a:cubicBezTo>
                    <a:pt x="1132" y="315"/>
                    <a:pt x="1127" y="316"/>
                    <a:pt x="1127" y="317"/>
                  </a:cubicBezTo>
                  <a:cubicBezTo>
                    <a:pt x="1128" y="318"/>
                    <a:pt x="1132" y="318"/>
                    <a:pt x="1137" y="313"/>
                  </a:cubicBezTo>
                  <a:cubicBezTo>
                    <a:pt x="1142" y="308"/>
                    <a:pt x="1147" y="306"/>
                    <a:pt x="1150" y="306"/>
                  </a:cubicBezTo>
                  <a:cubicBezTo>
                    <a:pt x="1154" y="307"/>
                    <a:pt x="1152" y="303"/>
                    <a:pt x="1152" y="299"/>
                  </a:cubicBezTo>
                  <a:cubicBezTo>
                    <a:pt x="1152" y="294"/>
                    <a:pt x="1163" y="292"/>
                    <a:pt x="1166" y="294"/>
                  </a:cubicBezTo>
                  <a:cubicBezTo>
                    <a:pt x="1169" y="295"/>
                    <a:pt x="1169" y="296"/>
                    <a:pt x="1166" y="296"/>
                  </a:cubicBezTo>
                  <a:cubicBezTo>
                    <a:pt x="1163" y="295"/>
                    <a:pt x="1160" y="298"/>
                    <a:pt x="1160" y="302"/>
                  </a:cubicBezTo>
                  <a:cubicBezTo>
                    <a:pt x="1160" y="306"/>
                    <a:pt x="1157" y="307"/>
                    <a:pt x="1158" y="309"/>
                  </a:cubicBezTo>
                  <a:cubicBezTo>
                    <a:pt x="1160" y="310"/>
                    <a:pt x="1156" y="311"/>
                    <a:pt x="1156" y="312"/>
                  </a:cubicBezTo>
                  <a:cubicBezTo>
                    <a:pt x="1156" y="314"/>
                    <a:pt x="1156" y="315"/>
                    <a:pt x="1154" y="316"/>
                  </a:cubicBezTo>
                  <a:cubicBezTo>
                    <a:pt x="1151" y="317"/>
                    <a:pt x="1143" y="317"/>
                    <a:pt x="1143" y="320"/>
                  </a:cubicBezTo>
                  <a:cubicBezTo>
                    <a:pt x="1143" y="324"/>
                    <a:pt x="1139" y="324"/>
                    <a:pt x="1136" y="328"/>
                  </a:cubicBezTo>
                  <a:cubicBezTo>
                    <a:pt x="1134" y="332"/>
                    <a:pt x="1127" y="334"/>
                    <a:pt x="1122" y="341"/>
                  </a:cubicBezTo>
                  <a:cubicBezTo>
                    <a:pt x="1117" y="349"/>
                    <a:pt x="1108" y="349"/>
                    <a:pt x="1108" y="350"/>
                  </a:cubicBezTo>
                  <a:cubicBezTo>
                    <a:pt x="1108" y="352"/>
                    <a:pt x="1103" y="352"/>
                    <a:pt x="1101" y="352"/>
                  </a:cubicBezTo>
                  <a:cubicBezTo>
                    <a:pt x="1099" y="352"/>
                    <a:pt x="1103" y="357"/>
                    <a:pt x="1098" y="362"/>
                  </a:cubicBezTo>
                  <a:cubicBezTo>
                    <a:pt x="1094" y="367"/>
                    <a:pt x="1091" y="373"/>
                    <a:pt x="1091" y="380"/>
                  </a:cubicBezTo>
                  <a:cubicBezTo>
                    <a:pt x="1091" y="387"/>
                    <a:pt x="1093" y="406"/>
                    <a:pt x="1095" y="410"/>
                  </a:cubicBezTo>
                  <a:cubicBezTo>
                    <a:pt x="1097" y="413"/>
                    <a:pt x="1096" y="422"/>
                    <a:pt x="1098" y="424"/>
                  </a:cubicBezTo>
                  <a:cubicBezTo>
                    <a:pt x="1099" y="425"/>
                    <a:pt x="1099" y="428"/>
                    <a:pt x="1100" y="429"/>
                  </a:cubicBezTo>
                  <a:cubicBezTo>
                    <a:pt x="1101" y="430"/>
                    <a:pt x="1105" y="425"/>
                    <a:pt x="1108" y="422"/>
                  </a:cubicBezTo>
                  <a:cubicBezTo>
                    <a:pt x="1111" y="420"/>
                    <a:pt x="1110" y="419"/>
                    <a:pt x="1112" y="418"/>
                  </a:cubicBezTo>
                  <a:cubicBezTo>
                    <a:pt x="1114" y="416"/>
                    <a:pt x="1114" y="411"/>
                    <a:pt x="1114" y="409"/>
                  </a:cubicBezTo>
                  <a:cubicBezTo>
                    <a:pt x="1115" y="408"/>
                    <a:pt x="1118" y="407"/>
                    <a:pt x="1120" y="406"/>
                  </a:cubicBezTo>
                  <a:cubicBezTo>
                    <a:pt x="1121" y="404"/>
                    <a:pt x="1124" y="405"/>
                    <a:pt x="1126" y="404"/>
                  </a:cubicBezTo>
                  <a:cubicBezTo>
                    <a:pt x="1127" y="404"/>
                    <a:pt x="1125" y="400"/>
                    <a:pt x="1125" y="398"/>
                  </a:cubicBezTo>
                  <a:cubicBezTo>
                    <a:pt x="1124" y="395"/>
                    <a:pt x="1130" y="392"/>
                    <a:pt x="1133" y="390"/>
                  </a:cubicBezTo>
                  <a:cubicBezTo>
                    <a:pt x="1135" y="388"/>
                    <a:pt x="1139" y="392"/>
                    <a:pt x="1142" y="389"/>
                  </a:cubicBezTo>
                  <a:cubicBezTo>
                    <a:pt x="1145" y="386"/>
                    <a:pt x="1142" y="382"/>
                    <a:pt x="1141" y="381"/>
                  </a:cubicBezTo>
                  <a:cubicBezTo>
                    <a:pt x="1140" y="379"/>
                    <a:pt x="1144" y="372"/>
                    <a:pt x="1146" y="371"/>
                  </a:cubicBezTo>
                  <a:cubicBezTo>
                    <a:pt x="1149" y="370"/>
                    <a:pt x="1150" y="373"/>
                    <a:pt x="1153" y="371"/>
                  </a:cubicBezTo>
                  <a:cubicBezTo>
                    <a:pt x="1155" y="368"/>
                    <a:pt x="1151" y="365"/>
                    <a:pt x="1149" y="365"/>
                  </a:cubicBezTo>
                  <a:cubicBezTo>
                    <a:pt x="1147" y="365"/>
                    <a:pt x="1147" y="359"/>
                    <a:pt x="1151" y="356"/>
                  </a:cubicBezTo>
                  <a:cubicBezTo>
                    <a:pt x="1154" y="353"/>
                    <a:pt x="1153" y="353"/>
                    <a:pt x="1150" y="352"/>
                  </a:cubicBezTo>
                  <a:cubicBezTo>
                    <a:pt x="1148" y="351"/>
                    <a:pt x="1147" y="352"/>
                    <a:pt x="1145" y="352"/>
                  </a:cubicBezTo>
                  <a:cubicBezTo>
                    <a:pt x="1143" y="352"/>
                    <a:pt x="1141" y="348"/>
                    <a:pt x="1144" y="344"/>
                  </a:cubicBezTo>
                  <a:cubicBezTo>
                    <a:pt x="1147" y="340"/>
                    <a:pt x="1150" y="340"/>
                    <a:pt x="1151" y="337"/>
                  </a:cubicBezTo>
                  <a:cubicBezTo>
                    <a:pt x="1152" y="333"/>
                    <a:pt x="1156" y="328"/>
                    <a:pt x="1157" y="327"/>
                  </a:cubicBezTo>
                  <a:cubicBezTo>
                    <a:pt x="1158" y="325"/>
                    <a:pt x="1162" y="327"/>
                    <a:pt x="1164" y="326"/>
                  </a:cubicBezTo>
                  <a:cubicBezTo>
                    <a:pt x="1166" y="326"/>
                    <a:pt x="1165" y="330"/>
                    <a:pt x="1167" y="328"/>
                  </a:cubicBezTo>
                  <a:cubicBezTo>
                    <a:pt x="1169" y="326"/>
                    <a:pt x="1173" y="320"/>
                    <a:pt x="1175" y="320"/>
                  </a:cubicBezTo>
                  <a:cubicBezTo>
                    <a:pt x="1178" y="320"/>
                    <a:pt x="1176" y="324"/>
                    <a:pt x="1177" y="327"/>
                  </a:cubicBezTo>
                  <a:cubicBezTo>
                    <a:pt x="1178" y="330"/>
                    <a:pt x="1179" y="326"/>
                    <a:pt x="1184" y="323"/>
                  </a:cubicBezTo>
                  <a:cubicBezTo>
                    <a:pt x="1190" y="319"/>
                    <a:pt x="1201" y="320"/>
                    <a:pt x="1205" y="321"/>
                  </a:cubicBezTo>
                  <a:cubicBezTo>
                    <a:pt x="1208" y="323"/>
                    <a:pt x="1209" y="327"/>
                    <a:pt x="1210" y="326"/>
                  </a:cubicBezTo>
                  <a:cubicBezTo>
                    <a:pt x="1213" y="326"/>
                    <a:pt x="1211" y="322"/>
                    <a:pt x="1214" y="322"/>
                  </a:cubicBezTo>
                  <a:cubicBezTo>
                    <a:pt x="1217" y="321"/>
                    <a:pt x="1222" y="318"/>
                    <a:pt x="1225" y="315"/>
                  </a:cubicBezTo>
                  <a:cubicBezTo>
                    <a:pt x="1229" y="312"/>
                    <a:pt x="1228" y="314"/>
                    <a:pt x="1230" y="312"/>
                  </a:cubicBezTo>
                  <a:cubicBezTo>
                    <a:pt x="1232" y="309"/>
                    <a:pt x="1234" y="310"/>
                    <a:pt x="1235" y="309"/>
                  </a:cubicBezTo>
                  <a:cubicBezTo>
                    <a:pt x="1235" y="307"/>
                    <a:pt x="1241" y="304"/>
                    <a:pt x="1248" y="303"/>
                  </a:cubicBezTo>
                  <a:cubicBezTo>
                    <a:pt x="1256" y="301"/>
                    <a:pt x="1266" y="296"/>
                    <a:pt x="1265" y="294"/>
                  </a:cubicBezTo>
                  <a:cubicBezTo>
                    <a:pt x="1265" y="293"/>
                    <a:pt x="1268" y="292"/>
                    <a:pt x="1268" y="294"/>
                  </a:cubicBezTo>
                  <a:cubicBezTo>
                    <a:pt x="1269" y="295"/>
                    <a:pt x="1272" y="295"/>
                    <a:pt x="1275" y="296"/>
                  </a:cubicBezTo>
                  <a:cubicBezTo>
                    <a:pt x="1279" y="296"/>
                    <a:pt x="1281" y="298"/>
                    <a:pt x="1284" y="295"/>
                  </a:cubicBezTo>
                  <a:cubicBezTo>
                    <a:pt x="1287" y="292"/>
                    <a:pt x="1284" y="291"/>
                    <a:pt x="1284" y="288"/>
                  </a:cubicBezTo>
                  <a:cubicBezTo>
                    <a:pt x="1284" y="286"/>
                    <a:pt x="1279" y="283"/>
                    <a:pt x="1279" y="281"/>
                  </a:cubicBezTo>
                  <a:cubicBezTo>
                    <a:pt x="1280" y="278"/>
                    <a:pt x="1275" y="272"/>
                    <a:pt x="1274" y="273"/>
                  </a:cubicBezTo>
                  <a:cubicBezTo>
                    <a:pt x="1273" y="274"/>
                    <a:pt x="1269" y="272"/>
                    <a:pt x="1269" y="270"/>
                  </a:cubicBezTo>
                  <a:cubicBezTo>
                    <a:pt x="1269" y="268"/>
                    <a:pt x="1269" y="266"/>
                    <a:pt x="1267" y="267"/>
                  </a:cubicBezTo>
                  <a:cubicBezTo>
                    <a:pt x="1264" y="269"/>
                    <a:pt x="1261" y="268"/>
                    <a:pt x="1260" y="266"/>
                  </a:cubicBezTo>
                  <a:cubicBezTo>
                    <a:pt x="1259" y="264"/>
                    <a:pt x="1264" y="262"/>
                    <a:pt x="1268" y="264"/>
                  </a:cubicBezTo>
                  <a:cubicBezTo>
                    <a:pt x="1271" y="265"/>
                    <a:pt x="1270" y="267"/>
                    <a:pt x="1272" y="268"/>
                  </a:cubicBezTo>
                  <a:cubicBezTo>
                    <a:pt x="1274" y="269"/>
                    <a:pt x="1279" y="268"/>
                    <a:pt x="1281" y="267"/>
                  </a:cubicBezTo>
                  <a:cubicBezTo>
                    <a:pt x="1284" y="266"/>
                    <a:pt x="1291" y="264"/>
                    <a:pt x="1292" y="262"/>
                  </a:cubicBezTo>
                  <a:cubicBezTo>
                    <a:pt x="1293" y="259"/>
                    <a:pt x="1292" y="259"/>
                    <a:pt x="1294" y="257"/>
                  </a:cubicBezTo>
                  <a:cubicBezTo>
                    <a:pt x="1297" y="256"/>
                    <a:pt x="1295" y="254"/>
                    <a:pt x="1293" y="253"/>
                  </a:cubicBezTo>
                  <a:cubicBezTo>
                    <a:pt x="1291" y="252"/>
                    <a:pt x="1291" y="249"/>
                    <a:pt x="1293" y="249"/>
                  </a:cubicBezTo>
                  <a:cubicBezTo>
                    <a:pt x="1296" y="249"/>
                    <a:pt x="1295" y="246"/>
                    <a:pt x="1296" y="246"/>
                  </a:cubicBezTo>
                  <a:cubicBezTo>
                    <a:pt x="1298" y="246"/>
                    <a:pt x="1298" y="247"/>
                    <a:pt x="1301" y="246"/>
                  </a:cubicBezTo>
                  <a:cubicBezTo>
                    <a:pt x="1303" y="245"/>
                    <a:pt x="1301" y="248"/>
                    <a:pt x="1300" y="250"/>
                  </a:cubicBezTo>
                  <a:cubicBezTo>
                    <a:pt x="1298" y="252"/>
                    <a:pt x="1302" y="254"/>
                    <a:pt x="1302" y="256"/>
                  </a:cubicBezTo>
                  <a:cubicBezTo>
                    <a:pt x="1303" y="257"/>
                    <a:pt x="1308" y="257"/>
                    <a:pt x="1311" y="256"/>
                  </a:cubicBezTo>
                  <a:cubicBezTo>
                    <a:pt x="1314" y="254"/>
                    <a:pt x="1323" y="258"/>
                    <a:pt x="1323" y="260"/>
                  </a:cubicBezTo>
                  <a:cubicBezTo>
                    <a:pt x="1324" y="262"/>
                    <a:pt x="1325" y="265"/>
                    <a:pt x="1329" y="267"/>
                  </a:cubicBezTo>
                  <a:cubicBezTo>
                    <a:pt x="1333" y="269"/>
                    <a:pt x="1336" y="268"/>
                    <a:pt x="1337" y="270"/>
                  </a:cubicBezTo>
                  <a:cubicBezTo>
                    <a:pt x="1338" y="272"/>
                    <a:pt x="1339" y="272"/>
                    <a:pt x="1341" y="272"/>
                  </a:cubicBezTo>
                  <a:cubicBezTo>
                    <a:pt x="1344" y="272"/>
                    <a:pt x="1345" y="274"/>
                    <a:pt x="1346" y="272"/>
                  </a:cubicBezTo>
                  <a:cubicBezTo>
                    <a:pt x="1348" y="271"/>
                    <a:pt x="1349" y="273"/>
                    <a:pt x="1351" y="272"/>
                  </a:cubicBezTo>
                  <a:cubicBezTo>
                    <a:pt x="1353" y="270"/>
                    <a:pt x="1346" y="269"/>
                    <a:pt x="1347" y="267"/>
                  </a:cubicBezTo>
                  <a:cubicBezTo>
                    <a:pt x="1348" y="266"/>
                    <a:pt x="1349" y="268"/>
                    <a:pt x="1351" y="268"/>
                  </a:cubicBezTo>
                  <a:cubicBezTo>
                    <a:pt x="1353" y="268"/>
                    <a:pt x="1351" y="264"/>
                    <a:pt x="1352" y="264"/>
                  </a:cubicBezTo>
                  <a:cubicBezTo>
                    <a:pt x="1353" y="264"/>
                    <a:pt x="1352" y="257"/>
                    <a:pt x="1351" y="256"/>
                  </a:cubicBezTo>
                  <a:cubicBezTo>
                    <a:pt x="1349" y="256"/>
                    <a:pt x="1350" y="253"/>
                    <a:pt x="1353" y="255"/>
                  </a:cubicBezTo>
                  <a:cubicBezTo>
                    <a:pt x="1356" y="257"/>
                    <a:pt x="1360" y="257"/>
                    <a:pt x="1362" y="257"/>
                  </a:cubicBezTo>
                  <a:cubicBezTo>
                    <a:pt x="1364" y="257"/>
                    <a:pt x="1362" y="255"/>
                    <a:pt x="1360" y="255"/>
                  </a:cubicBezTo>
                  <a:cubicBezTo>
                    <a:pt x="1358" y="255"/>
                    <a:pt x="1361" y="253"/>
                    <a:pt x="1362" y="254"/>
                  </a:cubicBezTo>
                  <a:cubicBezTo>
                    <a:pt x="1363" y="255"/>
                    <a:pt x="1366" y="256"/>
                    <a:pt x="1366" y="255"/>
                  </a:cubicBezTo>
                  <a:cubicBezTo>
                    <a:pt x="1367" y="253"/>
                    <a:pt x="1368" y="250"/>
                    <a:pt x="1371" y="250"/>
                  </a:cubicBezTo>
                  <a:cubicBezTo>
                    <a:pt x="1373" y="250"/>
                    <a:pt x="1374" y="249"/>
                    <a:pt x="1372" y="248"/>
                  </a:cubicBezTo>
                  <a:close/>
                  <a:moveTo>
                    <a:pt x="708" y="404"/>
                  </a:moveTo>
                  <a:cubicBezTo>
                    <a:pt x="702" y="410"/>
                    <a:pt x="688" y="412"/>
                    <a:pt x="688" y="417"/>
                  </a:cubicBezTo>
                  <a:cubicBezTo>
                    <a:pt x="688" y="422"/>
                    <a:pt x="672" y="424"/>
                    <a:pt x="670" y="422"/>
                  </a:cubicBezTo>
                  <a:cubicBezTo>
                    <a:pt x="669" y="420"/>
                    <a:pt x="682" y="419"/>
                    <a:pt x="686" y="412"/>
                  </a:cubicBezTo>
                  <a:cubicBezTo>
                    <a:pt x="689" y="405"/>
                    <a:pt x="701" y="401"/>
                    <a:pt x="707" y="392"/>
                  </a:cubicBezTo>
                  <a:cubicBezTo>
                    <a:pt x="711" y="385"/>
                    <a:pt x="715" y="375"/>
                    <a:pt x="717" y="376"/>
                  </a:cubicBezTo>
                  <a:cubicBezTo>
                    <a:pt x="720" y="376"/>
                    <a:pt x="715" y="398"/>
                    <a:pt x="708" y="404"/>
                  </a:cubicBezTo>
                  <a:close/>
                  <a:moveTo>
                    <a:pt x="739" y="125"/>
                  </a:moveTo>
                  <a:cubicBezTo>
                    <a:pt x="738" y="127"/>
                    <a:pt x="733" y="127"/>
                    <a:pt x="734" y="129"/>
                  </a:cubicBezTo>
                  <a:cubicBezTo>
                    <a:pt x="736" y="132"/>
                    <a:pt x="748" y="130"/>
                    <a:pt x="748" y="126"/>
                  </a:cubicBezTo>
                  <a:cubicBezTo>
                    <a:pt x="749" y="122"/>
                    <a:pt x="740" y="123"/>
                    <a:pt x="739" y="125"/>
                  </a:cubicBezTo>
                  <a:close/>
                  <a:moveTo>
                    <a:pt x="306" y="7"/>
                  </a:moveTo>
                  <a:cubicBezTo>
                    <a:pt x="311" y="7"/>
                    <a:pt x="310" y="4"/>
                    <a:pt x="313" y="4"/>
                  </a:cubicBezTo>
                  <a:cubicBezTo>
                    <a:pt x="317" y="5"/>
                    <a:pt x="322" y="4"/>
                    <a:pt x="320" y="2"/>
                  </a:cubicBezTo>
                  <a:cubicBezTo>
                    <a:pt x="318" y="0"/>
                    <a:pt x="305" y="1"/>
                    <a:pt x="306" y="3"/>
                  </a:cubicBezTo>
                  <a:cubicBezTo>
                    <a:pt x="308" y="4"/>
                    <a:pt x="295" y="4"/>
                    <a:pt x="295" y="4"/>
                  </a:cubicBezTo>
                  <a:cubicBezTo>
                    <a:pt x="296" y="6"/>
                    <a:pt x="300" y="7"/>
                    <a:pt x="306" y="7"/>
                  </a:cubicBezTo>
                  <a:close/>
                  <a:moveTo>
                    <a:pt x="276" y="23"/>
                  </a:moveTo>
                  <a:cubicBezTo>
                    <a:pt x="276" y="19"/>
                    <a:pt x="264" y="24"/>
                    <a:pt x="266" y="24"/>
                  </a:cubicBezTo>
                  <a:cubicBezTo>
                    <a:pt x="268" y="25"/>
                    <a:pt x="276" y="27"/>
                    <a:pt x="276" y="23"/>
                  </a:cubicBezTo>
                  <a:close/>
                  <a:moveTo>
                    <a:pt x="307" y="20"/>
                  </a:moveTo>
                  <a:cubicBezTo>
                    <a:pt x="308" y="22"/>
                    <a:pt x="306" y="22"/>
                    <a:pt x="301" y="22"/>
                  </a:cubicBezTo>
                  <a:cubicBezTo>
                    <a:pt x="296" y="22"/>
                    <a:pt x="294" y="25"/>
                    <a:pt x="296" y="27"/>
                  </a:cubicBezTo>
                  <a:cubicBezTo>
                    <a:pt x="299" y="29"/>
                    <a:pt x="312" y="28"/>
                    <a:pt x="314" y="26"/>
                  </a:cubicBezTo>
                  <a:cubicBezTo>
                    <a:pt x="316" y="23"/>
                    <a:pt x="321" y="25"/>
                    <a:pt x="322" y="22"/>
                  </a:cubicBezTo>
                  <a:cubicBezTo>
                    <a:pt x="323" y="19"/>
                    <a:pt x="306" y="18"/>
                    <a:pt x="307" y="20"/>
                  </a:cubicBezTo>
                  <a:close/>
                  <a:moveTo>
                    <a:pt x="347" y="16"/>
                  </a:moveTo>
                  <a:cubicBezTo>
                    <a:pt x="349" y="13"/>
                    <a:pt x="344" y="13"/>
                    <a:pt x="344" y="11"/>
                  </a:cubicBezTo>
                  <a:cubicBezTo>
                    <a:pt x="343" y="9"/>
                    <a:pt x="330" y="9"/>
                    <a:pt x="331" y="11"/>
                  </a:cubicBezTo>
                  <a:cubicBezTo>
                    <a:pt x="332" y="13"/>
                    <a:pt x="322" y="16"/>
                    <a:pt x="325" y="18"/>
                  </a:cubicBezTo>
                  <a:cubicBezTo>
                    <a:pt x="330" y="23"/>
                    <a:pt x="346" y="18"/>
                    <a:pt x="347" y="16"/>
                  </a:cubicBezTo>
                  <a:close/>
                  <a:moveTo>
                    <a:pt x="310" y="12"/>
                  </a:moveTo>
                  <a:cubicBezTo>
                    <a:pt x="310" y="7"/>
                    <a:pt x="302" y="11"/>
                    <a:pt x="296" y="8"/>
                  </a:cubicBezTo>
                  <a:cubicBezTo>
                    <a:pt x="290" y="6"/>
                    <a:pt x="286" y="6"/>
                    <a:pt x="290" y="9"/>
                  </a:cubicBezTo>
                  <a:cubicBezTo>
                    <a:pt x="292" y="11"/>
                    <a:pt x="280" y="12"/>
                    <a:pt x="282" y="14"/>
                  </a:cubicBezTo>
                  <a:cubicBezTo>
                    <a:pt x="286" y="19"/>
                    <a:pt x="309" y="17"/>
                    <a:pt x="310" y="12"/>
                  </a:cubicBezTo>
                  <a:close/>
                  <a:moveTo>
                    <a:pt x="274" y="144"/>
                  </a:moveTo>
                  <a:cubicBezTo>
                    <a:pt x="274" y="146"/>
                    <a:pt x="273" y="148"/>
                    <a:pt x="269" y="148"/>
                  </a:cubicBezTo>
                  <a:cubicBezTo>
                    <a:pt x="264" y="148"/>
                    <a:pt x="271" y="151"/>
                    <a:pt x="271" y="153"/>
                  </a:cubicBezTo>
                  <a:cubicBezTo>
                    <a:pt x="272" y="156"/>
                    <a:pt x="267" y="154"/>
                    <a:pt x="266" y="158"/>
                  </a:cubicBezTo>
                  <a:cubicBezTo>
                    <a:pt x="266" y="162"/>
                    <a:pt x="258" y="158"/>
                    <a:pt x="256" y="163"/>
                  </a:cubicBezTo>
                  <a:cubicBezTo>
                    <a:pt x="255" y="169"/>
                    <a:pt x="261" y="168"/>
                    <a:pt x="265" y="168"/>
                  </a:cubicBezTo>
                  <a:cubicBezTo>
                    <a:pt x="268" y="168"/>
                    <a:pt x="263" y="172"/>
                    <a:pt x="266" y="174"/>
                  </a:cubicBezTo>
                  <a:cubicBezTo>
                    <a:pt x="269" y="176"/>
                    <a:pt x="271" y="175"/>
                    <a:pt x="269" y="171"/>
                  </a:cubicBezTo>
                  <a:cubicBezTo>
                    <a:pt x="267" y="167"/>
                    <a:pt x="279" y="173"/>
                    <a:pt x="275" y="176"/>
                  </a:cubicBezTo>
                  <a:cubicBezTo>
                    <a:pt x="272" y="179"/>
                    <a:pt x="281" y="181"/>
                    <a:pt x="286" y="182"/>
                  </a:cubicBezTo>
                  <a:cubicBezTo>
                    <a:pt x="290" y="182"/>
                    <a:pt x="306" y="185"/>
                    <a:pt x="307" y="182"/>
                  </a:cubicBezTo>
                  <a:cubicBezTo>
                    <a:pt x="307" y="179"/>
                    <a:pt x="301" y="177"/>
                    <a:pt x="296" y="172"/>
                  </a:cubicBezTo>
                  <a:cubicBezTo>
                    <a:pt x="291" y="167"/>
                    <a:pt x="287" y="158"/>
                    <a:pt x="293" y="155"/>
                  </a:cubicBezTo>
                  <a:cubicBezTo>
                    <a:pt x="299" y="151"/>
                    <a:pt x="294" y="149"/>
                    <a:pt x="299" y="145"/>
                  </a:cubicBezTo>
                  <a:cubicBezTo>
                    <a:pt x="305" y="141"/>
                    <a:pt x="302" y="137"/>
                    <a:pt x="306" y="137"/>
                  </a:cubicBezTo>
                  <a:cubicBezTo>
                    <a:pt x="311" y="136"/>
                    <a:pt x="306" y="132"/>
                    <a:pt x="311" y="131"/>
                  </a:cubicBezTo>
                  <a:cubicBezTo>
                    <a:pt x="315" y="131"/>
                    <a:pt x="316" y="125"/>
                    <a:pt x="316" y="124"/>
                  </a:cubicBezTo>
                  <a:cubicBezTo>
                    <a:pt x="315" y="122"/>
                    <a:pt x="321" y="124"/>
                    <a:pt x="323" y="121"/>
                  </a:cubicBezTo>
                  <a:cubicBezTo>
                    <a:pt x="326" y="118"/>
                    <a:pt x="332" y="120"/>
                    <a:pt x="334" y="116"/>
                  </a:cubicBezTo>
                  <a:cubicBezTo>
                    <a:pt x="336" y="112"/>
                    <a:pt x="363" y="103"/>
                    <a:pt x="379" y="99"/>
                  </a:cubicBezTo>
                  <a:cubicBezTo>
                    <a:pt x="394" y="96"/>
                    <a:pt x="405" y="89"/>
                    <a:pt x="399" y="85"/>
                  </a:cubicBezTo>
                  <a:cubicBezTo>
                    <a:pt x="394" y="81"/>
                    <a:pt x="378" y="86"/>
                    <a:pt x="375" y="90"/>
                  </a:cubicBezTo>
                  <a:cubicBezTo>
                    <a:pt x="371" y="93"/>
                    <a:pt x="365" y="91"/>
                    <a:pt x="362" y="93"/>
                  </a:cubicBezTo>
                  <a:cubicBezTo>
                    <a:pt x="358" y="95"/>
                    <a:pt x="350" y="97"/>
                    <a:pt x="346" y="94"/>
                  </a:cubicBezTo>
                  <a:cubicBezTo>
                    <a:pt x="342" y="91"/>
                    <a:pt x="337" y="97"/>
                    <a:pt x="334" y="97"/>
                  </a:cubicBezTo>
                  <a:cubicBezTo>
                    <a:pt x="331" y="97"/>
                    <a:pt x="327" y="100"/>
                    <a:pt x="324" y="100"/>
                  </a:cubicBezTo>
                  <a:cubicBezTo>
                    <a:pt x="320" y="100"/>
                    <a:pt x="314" y="102"/>
                    <a:pt x="313" y="104"/>
                  </a:cubicBezTo>
                  <a:cubicBezTo>
                    <a:pt x="313" y="106"/>
                    <a:pt x="307" y="106"/>
                    <a:pt x="307" y="108"/>
                  </a:cubicBezTo>
                  <a:cubicBezTo>
                    <a:pt x="307" y="111"/>
                    <a:pt x="303" y="113"/>
                    <a:pt x="300" y="111"/>
                  </a:cubicBezTo>
                  <a:cubicBezTo>
                    <a:pt x="298" y="108"/>
                    <a:pt x="295" y="113"/>
                    <a:pt x="298" y="116"/>
                  </a:cubicBezTo>
                  <a:cubicBezTo>
                    <a:pt x="302" y="119"/>
                    <a:pt x="292" y="119"/>
                    <a:pt x="294" y="121"/>
                  </a:cubicBezTo>
                  <a:cubicBezTo>
                    <a:pt x="295" y="123"/>
                    <a:pt x="290" y="124"/>
                    <a:pt x="291" y="126"/>
                  </a:cubicBezTo>
                  <a:cubicBezTo>
                    <a:pt x="293" y="129"/>
                    <a:pt x="288" y="129"/>
                    <a:pt x="284" y="130"/>
                  </a:cubicBezTo>
                  <a:cubicBezTo>
                    <a:pt x="281" y="131"/>
                    <a:pt x="279" y="135"/>
                    <a:pt x="284" y="136"/>
                  </a:cubicBezTo>
                  <a:cubicBezTo>
                    <a:pt x="288" y="136"/>
                    <a:pt x="281" y="137"/>
                    <a:pt x="281" y="140"/>
                  </a:cubicBezTo>
                  <a:cubicBezTo>
                    <a:pt x="282" y="144"/>
                    <a:pt x="274" y="141"/>
                    <a:pt x="274" y="14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3" name="Google Shape;403;p25"/>
            <p:cNvSpPr/>
            <p:nvPr/>
          </p:nvSpPr>
          <p:spPr>
            <a:xfrm>
              <a:off x="4600575" y="3025775"/>
              <a:ext cx="409575" cy="430213"/>
            </a:xfrm>
            <a:custGeom>
              <a:avLst/>
              <a:gdLst/>
              <a:ahLst/>
              <a:cxnLst/>
              <a:rect l="l" t="t" r="r" b="b"/>
              <a:pathLst>
                <a:path w="147" h="154" extrusionOk="0">
                  <a:moveTo>
                    <a:pt x="135" y="102"/>
                  </a:moveTo>
                  <a:cubicBezTo>
                    <a:pt x="131" y="100"/>
                    <a:pt x="129" y="73"/>
                    <a:pt x="131" y="72"/>
                  </a:cubicBezTo>
                  <a:cubicBezTo>
                    <a:pt x="131" y="72"/>
                    <a:pt x="132" y="72"/>
                    <a:pt x="132" y="73"/>
                  </a:cubicBezTo>
                  <a:cubicBezTo>
                    <a:pt x="132" y="67"/>
                    <a:pt x="132" y="67"/>
                    <a:pt x="132" y="67"/>
                  </a:cubicBezTo>
                  <a:cubicBezTo>
                    <a:pt x="132" y="67"/>
                    <a:pt x="131" y="67"/>
                    <a:pt x="131" y="66"/>
                  </a:cubicBezTo>
                  <a:cubicBezTo>
                    <a:pt x="130" y="66"/>
                    <a:pt x="129" y="66"/>
                    <a:pt x="129" y="64"/>
                  </a:cubicBezTo>
                  <a:cubicBezTo>
                    <a:pt x="129" y="62"/>
                    <a:pt x="131" y="62"/>
                    <a:pt x="131" y="62"/>
                  </a:cubicBezTo>
                  <a:cubicBezTo>
                    <a:pt x="131" y="62"/>
                    <a:pt x="131" y="57"/>
                    <a:pt x="133" y="57"/>
                  </a:cubicBezTo>
                  <a:cubicBezTo>
                    <a:pt x="133" y="57"/>
                    <a:pt x="134" y="56"/>
                    <a:pt x="134" y="56"/>
                  </a:cubicBezTo>
                  <a:cubicBezTo>
                    <a:pt x="135" y="55"/>
                    <a:pt x="135" y="52"/>
                    <a:pt x="135" y="50"/>
                  </a:cubicBezTo>
                  <a:cubicBezTo>
                    <a:pt x="135" y="48"/>
                    <a:pt x="136" y="45"/>
                    <a:pt x="137" y="43"/>
                  </a:cubicBezTo>
                  <a:cubicBezTo>
                    <a:pt x="137" y="41"/>
                    <a:pt x="137" y="38"/>
                    <a:pt x="139" y="37"/>
                  </a:cubicBezTo>
                  <a:cubicBezTo>
                    <a:pt x="140" y="36"/>
                    <a:pt x="140" y="33"/>
                    <a:pt x="142" y="33"/>
                  </a:cubicBezTo>
                  <a:cubicBezTo>
                    <a:pt x="143" y="32"/>
                    <a:pt x="145" y="32"/>
                    <a:pt x="145" y="31"/>
                  </a:cubicBezTo>
                  <a:cubicBezTo>
                    <a:pt x="145" y="30"/>
                    <a:pt x="147" y="28"/>
                    <a:pt x="147" y="27"/>
                  </a:cubicBezTo>
                  <a:cubicBezTo>
                    <a:pt x="147" y="25"/>
                    <a:pt x="145" y="25"/>
                    <a:pt x="145" y="23"/>
                  </a:cubicBezTo>
                  <a:cubicBezTo>
                    <a:pt x="145" y="21"/>
                    <a:pt x="145" y="16"/>
                    <a:pt x="145" y="16"/>
                  </a:cubicBezTo>
                  <a:cubicBezTo>
                    <a:pt x="145" y="16"/>
                    <a:pt x="145" y="16"/>
                    <a:pt x="145" y="16"/>
                  </a:cubicBezTo>
                  <a:cubicBezTo>
                    <a:pt x="142" y="12"/>
                    <a:pt x="137" y="8"/>
                    <a:pt x="136" y="8"/>
                  </a:cubicBezTo>
                  <a:cubicBezTo>
                    <a:pt x="135" y="7"/>
                    <a:pt x="132" y="9"/>
                    <a:pt x="132" y="9"/>
                  </a:cubicBezTo>
                  <a:cubicBezTo>
                    <a:pt x="132" y="9"/>
                    <a:pt x="130" y="6"/>
                    <a:pt x="128" y="8"/>
                  </a:cubicBezTo>
                  <a:cubicBezTo>
                    <a:pt x="126" y="10"/>
                    <a:pt x="123" y="8"/>
                    <a:pt x="123" y="8"/>
                  </a:cubicBezTo>
                  <a:cubicBezTo>
                    <a:pt x="123" y="8"/>
                    <a:pt x="120" y="7"/>
                    <a:pt x="119" y="4"/>
                  </a:cubicBezTo>
                  <a:cubicBezTo>
                    <a:pt x="119" y="3"/>
                    <a:pt x="118" y="3"/>
                    <a:pt x="117" y="2"/>
                  </a:cubicBezTo>
                  <a:cubicBezTo>
                    <a:pt x="117" y="3"/>
                    <a:pt x="117" y="3"/>
                    <a:pt x="117" y="3"/>
                  </a:cubicBezTo>
                  <a:cubicBezTo>
                    <a:pt x="111" y="4"/>
                    <a:pt x="111" y="4"/>
                    <a:pt x="111" y="4"/>
                  </a:cubicBezTo>
                  <a:cubicBezTo>
                    <a:pt x="111" y="4"/>
                    <a:pt x="104" y="0"/>
                    <a:pt x="102" y="3"/>
                  </a:cubicBezTo>
                  <a:cubicBezTo>
                    <a:pt x="101" y="5"/>
                    <a:pt x="99" y="4"/>
                    <a:pt x="96" y="4"/>
                  </a:cubicBezTo>
                  <a:cubicBezTo>
                    <a:pt x="92" y="4"/>
                    <a:pt x="89" y="5"/>
                    <a:pt x="87" y="6"/>
                  </a:cubicBezTo>
                  <a:cubicBezTo>
                    <a:pt x="86" y="7"/>
                    <a:pt x="83" y="5"/>
                    <a:pt x="81" y="6"/>
                  </a:cubicBezTo>
                  <a:cubicBezTo>
                    <a:pt x="80" y="7"/>
                    <a:pt x="79" y="11"/>
                    <a:pt x="79" y="11"/>
                  </a:cubicBezTo>
                  <a:cubicBezTo>
                    <a:pt x="63" y="8"/>
                    <a:pt x="63" y="8"/>
                    <a:pt x="63" y="8"/>
                  </a:cubicBezTo>
                  <a:cubicBezTo>
                    <a:pt x="63" y="8"/>
                    <a:pt x="60" y="4"/>
                    <a:pt x="57" y="4"/>
                  </a:cubicBezTo>
                  <a:cubicBezTo>
                    <a:pt x="53" y="4"/>
                    <a:pt x="48" y="10"/>
                    <a:pt x="48" y="10"/>
                  </a:cubicBezTo>
                  <a:cubicBezTo>
                    <a:pt x="48" y="16"/>
                    <a:pt x="48" y="16"/>
                    <a:pt x="48" y="16"/>
                  </a:cubicBezTo>
                  <a:cubicBezTo>
                    <a:pt x="49" y="19"/>
                    <a:pt x="48" y="22"/>
                    <a:pt x="47" y="24"/>
                  </a:cubicBezTo>
                  <a:cubicBezTo>
                    <a:pt x="46" y="27"/>
                    <a:pt x="44" y="28"/>
                    <a:pt x="44" y="33"/>
                  </a:cubicBezTo>
                  <a:cubicBezTo>
                    <a:pt x="44" y="38"/>
                    <a:pt x="38" y="46"/>
                    <a:pt x="38" y="50"/>
                  </a:cubicBezTo>
                  <a:cubicBezTo>
                    <a:pt x="38" y="54"/>
                    <a:pt x="31" y="56"/>
                    <a:pt x="31" y="58"/>
                  </a:cubicBezTo>
                  <a:cubicBezTo>
                    <a:pt x="31" y="61"/>
                    <a:pt x="31" y="66"/>
                    <a:pt x="31" y="72"/>
                  </a:cubicBezTo>
                  <a:cubicBezTo>
                    <a:pt x="31" y="77"/>
                    <a:pt x="28" y="73"/>
                    <a:pt x="28" y="78"/>
                  </a:cubicBezTo>
                  <a:cubicBezTo>
                    <a:pt x="28" y="83"/>
                    <a:pt x="25" y="80"/>
                    <a:pt x="23" y="82"/>
                  </a:cubicBezTo>
                  <a:cubicBezTo>
                    <a:pt x="20" y="85"/>
                    <a:pt x="19" y="85"/>
                    <a:pt x="19" y="83"/>
                  </a:cubicBezTo>
                  <a:cubicBezTo>
                    <a:pt x="19" y="80"/>
                    <a:pt x="16" y="80"/>
                    <a:pt x="13" y="82"/>
                  </a:cubicBezTo>
                  <a:cubicBezTo>
                    <a:pt x="10" y="85"/>
                    <a:pt x="9" y="82"/>
                    <a:pt x="7" y="82"/>
                  </a:cubicBezTo>
                  <a:cubicBezTo>
                    <a:pt x="7" y="82"/>
                    <a:pt x="3" y="84"/>
                    <a:pt x="0" y="86"/>
                  </a:cubicBezTo>
                  <a:cubicBezTo>
                    <a:pt x="1" y="89"/>
                    <a:pt x="2" y="92"/>
                    <a:pt x="3" y="95"/>
                  </a:cubicBezTo>
                  <a:cubicBezTo>
                    <a:pt x="3" y="95"/>
                    <a:pt x="3" y="95"/>
                    <a:pt x="3" y="96"/>
                  </a:cubicBezTo>
                  <a:cubicBezTo>
                    <a:pt x="5" y="94"/>
                    <a:pt x="6" y="93"/>
                    <a:pt x="7" y="93"/>
                  </a:cubicBezTo>
                  <a:cubicBezTo>
                    <a:pt x="10" y="93"/>
                    <a:pt x="33" y="93"/>
                    <a:pt x="33" y="93"/>
                  </a:cubicBezTo>
                  <a:cubicBezTo>
                    <a:pt x="33" y="93"/>
                    <a:pt x="36" y="97"/>
                    <a:pt x="35" y="100"/>
                  </a:cubicBezTo>
                  <a:cubicBezTo>
                    <a:pt x="34" y="103"/>
                    <a:pt x="36" y="102"/>
                    <a:pt x="38" y="106"/>
                  </a:cubicBezTo>
                  <a:cubicBezTo>
                    <a:pt x="40" y="110"/>
                    <a:pt x="41" y="112"/>
                    <a:pt x="45" y="111"/>
                  </a:cubicBezTo>
                  <a:cubicBezTo>
                    <a:pt x="48" y="110"/>
                    <a:pt x="53" y="109"/>
                    <a:pt x="54" y="109"/>
                  </a:cubicBezTo>
                  <a:cubicBezTo>
                    <a:pt x="56" y="110"/>
                    <a:pt x="55" y="103"/>
                    <a:pt x="57" y="102"/>
                  </a:cubicBezTo>
                  <a:cubicBezTo>
                    <a:pt x="60" y="101"/>
                    <a:pt x="64" y="102"/>
                    <a:pt x="64" y="102"/>
                  </a:cubicBezTo>
                  <a:cubicBezTo>
                    <a:pt x="64" y="102"/>
                    <a:pt x="64" y="104"/>
                    <a:pt x="68" y="104"/>
                  </a:cubicBezTo>
                  <a:cubicBezTo>
                    <a:pt x="71" y="104"/>
                    <a:pt x="73" y="103"/>
                    <a:pt x="73" y="105"/>
                  </a:cubicBezTo>
                  <a:cubicBezTo>
                    <a:pt x="73" y="108"/>
                    <a:pt x="73" y="111"/>
                    <a:pt x="74" y="112"/>
                  </a:cubicBezTo>
                  <a:cubicBezTo>
                    <a:pt x="76" y="113"/>
                    <a:pt x="72" y="122"/>
                    <a:pt x="73" y="123"/>
                  </a:cubicBezTo>
                  <a:cubicBezTo>
                    <a:pt x="75" y="124"/>
                    <a:pt x="78" y="128"/>
                    <a:pt x="77" y="129"/>
                  </a:cubicBezTo>
                  <a:cubicBezTo>
                    <a:pt x="77" y="131"/>
                    <a:pt x="76" y="135"/>
                    <a:pt x="77" y="136"/>
                  </a:cubicBezTo>
                  <a:cubicBezTo>
                    <a:pt x="79" y="136"/>
                    <a:pt x="79" y="134"/>
                    <a:pt x="82" y="134"/>
                  </a:cubicBezTo>
                  <a:cubicBezTo>
                    <a:pt x="84" y="134"/>
                    <a:pt x="86" y="134"/>
                    <a:pt x="89" y="133"/>
                  </a:cubicBezTo>
                  <a:cubicBezTo>
                    <a:pt x="90" y="133"/>
                    <a:pt x="90" y="133"/>
                    <a:pt x="91" y="133"/>
                  </a:cubicBezTo>
                  <a:cubicBezTo>
                    <a:pt x="92" y="134"/>
                    <a:pt x="93" y="135"/>
                    <a:pt x="93" y="135"/>
                  </a:cubicBezTo>
                  <a:cubicBezTo>
                    <a:pt x="93" y="135"/>
                    <a:pt x="94" y="138"/>
                    <a:pt x="95" y="137"/>
                  </a:cubicBezTo>
                  <a:cubicBezTo>
                    <a:pt x="97" y="136"/>
                    <a:pt x="101" y="135"/>
                    <a:pt x="100" y="137"/>
                  </a:cubicBezTo>
                  <a:cubicBezTo>
                    <a:pt x="100" y="138"/>
                    <a:pt x="101" y="141"/>
                    <a:pt x="103" y="140"/>
                  </a:cubicBezTo>
                  <a:cubicBezTo>
                    <a:pt x="104" y="140"/>
                    <a:pt x="108" y="143"/>
                    <a:pt x="109" y="143"/>
                  </a:cubicBezTo>
                  <a:cubicBezTo>
                    <a:pt x="111" y="143"/>
                    <a:pt x="113" y="143"/>
                    <a:pt x="113" y="142"/>
                  </a:cubicBezTo>
                  <a:cubicBezTo>
                    <a:pt x="113" y="140"/>
                    <a:pt x="115" y="139"/>
                    <a:pt x="116" y="140"/>
                  </a:cubicBezTo>
                  <a:cubicBezTo>
                    <a:pt x="117" y="142"/>
                    <a:pt x="118" y="145"/>
                    <a:pt x="120" y="145"/>
                  </a:cubicBezTo>
                  <a:cubicBezTo>
                    <a:pt x="122" y="145"/>
                    <a:pt x="126" y="145"/>
                    <a:pt x="126" y="146"/>
                  </a:cubicBezTo>
                  <a:cubicBezTo>
                    <a:pt x="126" y="148"/>
                    <a:pt x="128" y="152"/>
                    <a:pt x="129" y="153"/>
                  </a:cubicBezTo>
                  <a:cubicBezTo>
                    <a:pt x="131" y="154"/>
                    <a:pt x="135" y="153"/>
                    <a:pt x="135" y="153"/>
                  </a:cubicBezTo>
                  <a:cubicBezTo>
                    <a:pt x="135" y="153"/>
                    <a:pt x="137" y="152"/>
                    <a:pt x="137" y="149"/>
                  </a:cubicBezTo>
                  <a:cubicBezTo>
                    <a:pt x="137" y="147"/>
                    <a:pt x="137" y="144"/>
                    <a:pt x="135" y="144"/>
                  </a:cubicBezTo>
                  <a:cubicBezTo>
                    <a:pt x="134" y="144"/>
                    <a:pt x="133" y="146"/>
                    <a:pt x="130" y="145"/>
                  </a:cubicBezTo>
                  <a:cubicBezTo>
                    <a:pt x="128" y="145"/>
                    <a:pt x="126" y="140"/>
                    <a:pt x="125" y="139"/>
                  </a:cubicBezTo>
                  <a:cubicBezTo>
                    <a:pt x="124" y="138"/>
                    <a:pt x="127" y="134"/>
                    <a:pt x="127" y="132"/>
                  </a:cubicBezTo>
                  <a:cubicBezTo>
                    <a:pt x="127" y="129"/>
                    <a:pt x="128" y="123"/>
                    <a:pt x="127" y="123"/>
                  </a:cubicBezTo>
                  <a:cubicBezTo>
                    <a:pt x="125" y="122"/>
                    <a:pt x="126" y="120"/>
                    <a:pt x="128" y="118"/>
                  </a:cubicBezTo>
                  <a:cubicBezTo>
                    <a:pt x="130" y="117"/>
                    <a:pt x="127" y="113"/>
                    <a:pt x="130" y="113"/>
                  </a:cubicBezTo>
                  <a:cubicBezTo>
                    <a:pt x="133" y="113"/>
                    <a:pt x="138" y="113"/>
                    <a:pt x="140" y="112"/>
                  </a:cubicBezTo>
                  <a:cubicBezTo>
                    <a:pt x="140" y="111"/>
                    <a:pt x="140" y="111"/>
                    <a:pt x="140" y="111"/>
                  </a:cubicBezTo>
                  <a:cubicBezTo>
                    <a:pt x="140" y="111"/>
                    <a:pt x="140" y="110"/>
                    <a:pt x="141" y="110"/>
                  </a:cubicBezTo>
                  <a:cubicBezTo>
                    <a:pt x="139" y="107"/>
                    <a:pt x="137" y="103"/>
                    <a:pt x="135" y="10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4" name="Google Shape;404;p25"/>
            <p:cNvSpPr/>
            <p:nvPr/>
          </p:nvSpPr>
          <p:spPr>
            <a:xfrm>
              <a:off x="4965700" y="3205163"/>
              <a:ext cx="36513" cy="47625"/>
            </a:xfrm>
            <a:custGeom>
              <a:avLst/>
              <a:gdLst/>
              <a:ahLst/>
              <a:cxnLst/>
              <a:rect l="l" t="t" r="r" b="b"/>
              <a:pathLst>
                <a:path w="13" h="17" extrusionOk="0">
                  <a:moveTo>
                    <a:pt x="1" y="9"/>
                  </a:moveTo>
                  <a:cubicBezTo>
                    <a:pt x="2" y="10"/>
                    <a:pt x="2" y="13"/>
                    <a:pt x="3" y="17"/>
                  </a:cubicBezTo>
                  <a:cubicBezTo>
                    <a:pt x="5" y="16"/>
                    <a:pt x="6" y="15"/>
                    <a:pt x="6" y="15"/>
                  </a:cubicBezTo>
                  <a:cubicBezTo>
                    <a:pt x="8" y="14"/>
                    <a:pt x="13" y="6"/>
                    <a:pt x="13" y="6"/>
                  </a:cubicBezTo>
                  <a:cubicBezTo>
                    <a:pt x="11" y="4"/>
                    <a:pt x="11" y="4"/>
                    <a:pt x="11" y="4"/>
                  </a:cubicBezTo>
                  <a:cubicBezTo>
                    <a:pt x="11" y="4"/>
                    <a:pt x="11" y="3"/>
                    <a:pt x="11" y="0"/>
                  </a:cubicBezTo>
                  <a:cubicBezTo>
                    <a:pt x="9" y="0"/>
                    <a:pt x="7" y="0"/>
                    <a:pt x="7" y="0"/>
                  </a:cubicBezTo>
                  <a:cubicBezTo>
                    <a:pt x="7" y="0"/>
                    <a:pt x="7" y="4"/>
                    <a:pt x="3" y="3"/>
                  </a:cubicBezTo>
                  <a:cubicBezTo>
                    <a:pt x="2" y="3"/>
                    <a:pt x="1" y="3"/>
                    <a:pt x="0" y="2"/>
                  </a:cubicBezTo>
                  <a:cubicBezTo>
                    <a:pt x="0" y="3"/>
                    <a:pt x="1" y="3"/>
                    <a:pt x="1" y="3"/>
                  </a:cubicBezTo>
                  <a:lnTo>
                    <a:pt x="1" y="9"/>
                  </a:ln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5" name="Google Shape;405;p25"/>
            <p:cNvSpPr/>
            <p:nvPr/>
          </p:nvSpPr>
          <p:spPr>
            <a:xfrm>
              <a:off x="4987925" y="3390900"/>
              <a:ext cx="239713" cy="382588"/>
            </a:xfrm>
            <a:custGeom>
              <a:avLst/>
              <a:gdLst/>
              <a:ahLst/>
              <a:cxnLst/>
              <a:rect l="l" t="t" r="r" b="b"/>
              <a:pathLst>
                <a:path w="86" h="137" extrusionOk="0">
                  <a:moveTo>
                    <a:pt x="85" y="35"/>
                  </a:moveTo>
                  <a:cubicBezTo>
                    <a:pt x="84" y="33"/>
                    <a:pt x="83" y="23"/>
                    <a:pt x="83" y="19"/>
                  </a:cubicBezTo>
                  <a:cubicBezTo>
                    <a:pt x="84" y="15"/>
                    <a:pt x="82" y="5"/>
                    <a:pt x="82" y="0"/>
                  </a:cubicBezTo>
                  <a:cubicBezTo>
                    <a:pt x="82" y="0"/>
                    <a:pt x="82" y="0"/>
                    <a:pt x="82" y="0"/>
                  </a:cubicBezTo>
                  <a:cubicBezTo>
                    <a:pt x="78" y="1"/>
                    <a:pt x="74" y="3"/>
                    <a:pt x="74" y="4"/>
                  </a:cubicBezTo>
                  <a:cubicBezTo>
                    <a:pt x="73" y="6"/>
                    <a:pt x="70" y="4"/>
                    <a:pt x="68" y="6"/>
                  </a:cubicBezTo>
                  <a:cubicBezTo>
                    <a:pt x="66" y="7"/>
                    <a:pt x="65" y="6"/>
                    <a:pt x="63" y="5"/>
                  </a:cubicBezTo>
                  <a:cubicBezTo>
                    <a:pt x="62" y="5"/>
                    <a:pt x="61" y="7"/>
                    <a:pt x="61" y="8"/>
                  </a:cubicBezTo>
                  <a:cubicBezTo>
                    <a:pt x="61" y="10"/>
                    <a:pt x="57" y="9"/>
                    <a:pt x="56" y="9"/>
                  </a:cubicBezTo>
                  <a:cubicBezTo>
                    <a:pt x="55" y="9"/>
                    <a:pt x="51" y="10"/>
                    <a:pt x="49" y="10"/>
                  </a:cubicBezTo>
                  <a:cubicBezTo>
                    <a:pt x="47" y="10"/>
                    <a:pt x="49" y="8"/>
                    <a:pt x="47" y="7"/>
                  </a:cubicBezTo>
                  <a:cubicBezTo>
                    <a:pt x="44" y="7"/>
                    <a:pt x="43" y="8"/>
                    <a:pt x="42" y="8"/>
                  </a:cubicBezTo>
                  <a:cubicBezTo>
                    <a:pt x="41" y="8"/>
                    <a:pt x="39" y="8"/>
                    <a:pt x="37" y="8"/>
                  </a:cubicBezTo>
                  <a:cubicBezTo>
                    <a:pt x="37" y="9"/>
                    <a:pt x="37" y="10"/>
                    <a:pt x="37" y="11"/>
                  </a:cubicBezTo>
                  <a:cubicBezTo>
                    <a:pt x="35" y="15"/>
                    <a:pt x="40" y="24"/>
                    <a:pt x="40" y="28"/>
                  </a:cubicBezTo>
                  <a:cubicBezTo>
                    <a:pt x="42" y="29"/>
                    <a:pt x="44" y="31"/>
                    <a:pt x="45" y="32"/>
                  </a:cubicBezTo>
                  <a:cubicBezTo>
                    <a:pt x="47" y="35"/>
                    <a:pt x="45" y="35"/>
                    <a:pt x="45" y="41"/>
                  </a:cubicBezTo>
                  <a:cubicBezTo>
                    <a:pt x="46" y="46"/>
                    <a:pt x="43" y="44"/>
                    <a:pt x="41" y="46"/>
                  </a:cubicBezTo>
                  <a:cubicBezTo>
                    <a:pt x="39" y="48"/>
                    <a:pt x="41" y="52"/>
                    <a:pt x="40" y="53"/>
                  </a:cubicBezTo>
                  <a:cubicBezTo>
                    <a:pt x="40" y="54"/>
                    <a:pt x="33" y="45"/>
                    <a:pt x="33" y="43"/>
                  </a:cubicBezTo>
                  <a:cubicBezTo>
                    <a:pt x="32" y="42"/>
                    <a:pt x="35" y="36"/>
                    <a:pt x="34" y="33"/>
                  </a:cubicBezTo>
                  <a:cubicBezTo>
                    <a:pt x="34" y="30"/>
                    <a:pt x="29" y="32"/>
                    <a:pt x="28" y="32"/>
                  </a:cubicBezTo>
                  <a:cubicBezTo>
                    <a:pt x="27" y="32"/>
                    <a:pt x="23" y="28"/>
                    <a:pt x="23" y="28"/>
                  </a:cubicBezTo>
                  <a:cubicBezTo>
                    <a:pt x="22" y="28"/>
                    <a:pt x="0" y="36"/>
                    <a:pt x="0" y="36"/>
                  </a:cubicBezTo>
                  <a:cubicBezTo>
                    <a:pt x="2" y="42"/>
                    <a:pt x="2" y="42"/>
                    <a:pt x="2" y="42"/>
                  </a:cubicBezTo>
                  <a:cubicBezTo>
                    <a:pt x="1" y="42"/>
                    <a:pt x="1" y="42"/>
                    <a:pt x="1" y="42"/>
                  </a:cubicBezTo>
                  <a:cubicBezTo>
                    <a:pt x="3" y="45"/>
                    <a:pt x="3" y="45"/>
                    <a:pt x="3" y="45"/>
                  </a:cubicBezTo>
                  <a:cubicBezTo>
                    <a:pt x="3" y="45"/>
                    <a:pt x="10" y="45"/>
                    <a:pt x="13" y="47"/>
                  </a:cubicBezTo>
                  <a:cubicBezTo>
                    <a:pt x="16" y="49"/>
                    <a:pt x="21" y="50"/>
                    <a:pt x="22" y="51"/>
                  </a:cubicBezTo>
                  <a:cubicBezTo>
                    <a:pt x="23" y="51"/>
                    <a:pt x="22" y="59"/>
                    <a:pt x="23" y="63"/>
                  </a:cubicBezTo>
                  <a:cubicBezTo>
                    <a:pt x="23" y="67"/>
                    <a:pt x="18" y="68"/>
                    <a:pt x="20" y="70"/>
                  </a:cubicBezTo>
                  <a:cubicBezTo>
                    <a:pt x="23" y="72"/>
                    <a:pt x="21" y="76"/>
                    <a:pt x="23" y="76"/>
                  </a:cubicBezTo>
                  <a:cubicBezTo>
                    <a:pt x="24" y="77"/>
                    <a:pt x="20" y="81"/>
                    <a:pt x="19" y="82"/>
                  </a:cubicBezTo>
                  <a:cubicBezTo>
                    <a:pt x="17" y="83"/>
                    <a:pt x="19" y="87"/>
                    <a:pt x="16" y="90"/>
                  </a:cubicBezTo>
                  <a:cubicBezTo>
                    <a:pt x="15" y="92"/>
                    <a:pt x="11" y="96"/>
                    <a:pt x="8" y="98"/>
                  </a:cubicBezTo>
                  <a:cubicBezTo>
                    <a:pt x="8" y="98"/>
                    <a:pt x="9" y="98"/>
                    <a:pt x="9" y="98"/>
                  </a:cubicBezTo>
                  <a:cubicBezTo>
                    <a:pt x="9" y="100"/>
                    <a:pt x="11" y="112"/>
                    <a:pt x="14" y="113"/>
                  </a:cubicBezTo>
                  <a:cubicBezTo>
                    <a:pt x="16" y="115"/>
                    <a:pt x="14" y="127"/>
                    <a:pt x="14" y="128"/>
                  </a:cubicBezTo>
                  <a:cubicBezTo>
                    <a:pt x="14" y="129"/>
                    <a:pt x="15" y="137"/>
                    <a:pt x="15" y="137"/>
                  </a:cubicBezTo>
                  <a:cubicBezTo>
                    <a:pt x="15" y="137"/>
                    <a:pt x="18" y="137"/>
                    <a:pt x="21" y="137"/>
                  </a:cubicBezTo>
                  <a:cubicBezTo>
                    <a:pt x="21" y="135"/>
                    <a:pt x="22" y="134"/>
                    <a:pt x="22" y="133"/>
                  </a:cubicBezTo>
                  <a:cubicBezTo>
                    <a:pt x="22" y="129"/>
                    <a:pt x="19" y="132"/>
                    <a:pt x="18" y="130"/>
                  </a:cubicBezTo>
                  <a:cubicBezTo>
                    <a:pt x="18" y="127"/>
                    <a:pt x="24" y="123"/>
                    <a:pt x="31" y="121"/>
                  </a:cubicBezTo>
                  <a:cubicBezTo>
                    <a:pt x="38" y="118"/>
                    <a:pt x="40" y="117"/>
                    <a:pt x="41" y="114"/>
                  </a:cubicBezTo>
                  <a:cubicBezTo>
                    <a:pt x="42" y="112"/>
                    <a:pt x="41" y="105"/>
                    <a:pt x="42" y="103"/>
                  </a:cubicBezTo>
                  <a:cubicBezTo>
                    <a:pt x="43" y="100"/>
                    <a:pt x="41" y="98"/>
                    <a:pt x="40" y="92"/>
                  </a:cubicBezTo>
                  <a:cubicBezTo>
                    <a:pt x="40" y="87"/>
                    <a:pt x="37" y="86"/>
                    <a:pt x="37" y="82"/>
                  </a:cubicBezTo>
                  <a:cubicBezTo>
                    <a:pt x="36" y="79"/>
                    <a:pt x="36" y="76"/>
                    <a:pt x="38" y="76"/>
                  </a:cubicBezTo>
                  <a:cubicBezTo>
                    <a:pt x="40" y="76"/>
                    <a:pt x="40" y="75"/>
                    <a:pt x="42" y="72"/>
                  </a:cubicBezTo>
                  <a:cubicBezTo>
                    <a:pt x="43" y="69"/>
                    <a:pt x="45" y="70"/>
                    <a:pt x="48" y="68"/>
                  </a:cubicBezTo>
                  <a:cubicBezTo>
                    <a:pt x="52" y="65"/>
                    <a:pt x="52" y="62"/>
                    <a:pt x="57" y="58"/>
                  </a:cubicBezTo>
                  <a:cubicBezTo>
                    <a:pt x="62" y="54"/>
                    <a:pt x="67" y="55"/>
                    <a:pt x="72" y="52"/>
                  </a:cubicBezTo>
                  <a:cubicBezTo>
                    <a:pt x="77" y="49"/>
                    <a:pt x="86" y="37"/>
                    <a:pt x="85" y="35"/>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6" name="Google Shape;406;p25"/>
            <p:cNvSpPr/>
            <p:nvPr/>
          </p:nvSpPr>
          <p:spPr>
            <a:xfrm>
              <a:off x="4973638" y="3171825"/>
              <a:ext cx="242888" cy="247650"/>
            </a:xfrm>
            <a:custGeom>
              <a:avLst/>
              <a:gdLst/>
              <a:ahLst/>
              <a:cxnLst/>
              <a:rect l="l" t="t" r="r" b="b"/>
              <a:pathLst>
                <a:path w="87" h="89" extrusionOk="0">
                  <a:moveTo>
                    <a:pt x="82" y="71"/>
                  </a:moveTo>
                  <a:cubicBezTo>
                    <a:pt x="81" y="66"/>
                    <a:pt x="79" y="66"/>
                    <a:pt x="79" y="63"/>
                  </a:cubicBezTo>
                  <a:cubicBezTo>
                    <a:pt x="79" y="60"/>
                    <a:pt x="79" y="57"/>
                    <a:pt x="78" y="56"/>
                  </a:cubicBezTo>
                  <a:cubicBezTo>
                    <a:pt x="77" y="56"/>
                    <a:pt x="77" y="53"/>
                    <a:pt x="79" y="50"/>
                  </a:cubicBezTo>
                  <a:cubicBezTo>
                    <a:pt x="81" y="47"/>
                    <a:pt x="76" y="47"/>
                    <a:pt x="75" y="44"/>
                  </a:cubicBezTo>
                  <a:cubicBezTo>
                    <a:pt x="75" y="42"/>
                    <a:pt x="76" y="37"/>
                    <a:pt x="79" y="31"/>
                  </a:cubicBezTo>
                  <a:cubicBezTo>
                    <a:pt x="72" y="27"/>
                    <a:pt x="65" y="22"/>
                    <a:pt x="65" y="22"/>
                  </a:cubicBezTo>
                  <a:cubicBezTo>
                    <a:pt x="66" y="17"/>
                    <a:pt x="66" y="17"/>
                    <a:pt x="66" y="17"/>
                  </a:cubicBezTo>
                  <a:cubicBezTo>
                    <a:pt x="35" y="1"/>
                    <a:pt x="35" y="1"/>
                    <a:pt x="35" y="1"/>
                  </a:cubicBezTo>
                  <a:cubicBezTo>
                    <a:pt x="35" y="4"/>
                    <a:pt x="33" y="7"/>
                    <a:pt x="31" y="8"/>
                  </a:cubicBezTo>
                  <a:cubicBezTo>
                    <a:pt x="29" y="9"/>
                    <a:pt x="34" y="13"/>
                    <a:pt x="32" y="13"/>
                  </a:cubicBezTo>
                  <a:cubicBezTo>
                    <a:pt x="29" y="14"/>
                    <a:pt x="23" y="11"/>
                    <a:pt x="19" y="13"/>
                  </a:cubicBezTo>
                  <a:cubicBezTo>
                    <a:pt x="16" y="14"/>
                    <a:pt x="16" y="7"/>
                    <a:pt x="19" y="0"/>
                  </a:cubicBezTo>
                  <a:cubicBezTo>
                    <a:pt x="12" y="1"/>
                    <a:pt x="12" y="1"/>
                    <a:pt x="12" y="1"/>
                  </a:cubicBezTo>
                  <a:cubicBezTo>
                    <a:pt x="12" y="1"/>
                    <a:pt x="10" y="1"/>
                    <a:pt x="8" y="2"/>
                  </a:cubicBezTo>
                  <a:cubicBezTo>
                    <a:pt x="10" y="5"/>
                    <a:pt x="10" y="5"/>
                    <a:pt x="10" y="5"/>
                  </a:cubicBezTo>
                  <a:cubicBezTo>
                    <a:pt x="10" y="5"/>
                    <a:pt x="11" y="9"/>
                    <a:pt x="11" y="11"/>
                  </a:cubicBezTo>
                  <a:cubicBezTo>
                    <a:pt x="11" y="12"/>
                    <a:pt x="9" y="12"/>
                    <a:pt x="8" y="12"/>
                  </a:cubicBezTo>
                  <a:cubicBezTo>
                    <a:pt x="8" y="15"/>
                    <a:pt x="8" y="16"/>
                    <a:pt x="8" y="16"/>
                  </a:cubicBezTo>
                  <a:cubicBezTo>
                    <a:pt x="10" y="18"/>
                    <a:pt x="10" y="18"/>
                    <a:pt x="10" y="18"/>
                  </a:cubicBezTo>
                  <a:cubicBezTo>
                    <a:pt x="10" y="18"/>
                    <a:pt x="5" y="26"/>
                    <a:pt x="3" y="27"/>
                  </a:cubicBezTo>
                  <a:cubicBezTo>
                    <a:pt x="3" y="27"/>
                    <a:pt x="2" y="28"/>
                    <a:pt x="0" y="29"/>
                  </a:cubicBezTo>
                  <a:cubicBezTo>
                    <a:pt x="1" y="35"/>
                    <a:pt x="3" y="42"/>
                    <a:pt x="5" y="44"/>
                  </a:cubicBezTo>
                  <a:cubicBezTo>
                    <a:pt x="9" y="48"/>
                    <a:pt x="8" y="52"/>
                    <a:pt x="9" y="55"/>
                  </a:cubicBezTo>
                  <a:cubicBezTo>
                    <a:pt x="10" y="57"/>
                    <a:pt x="14" y="60"/>
                    <a:pt x="11" y="61"/>
                  </a:cubicBezTo>
                  <a:cubicBezTo>
                    <a:pt x="10" y="62"/>
                    <a:pt x="8" y="60"/>
                    <a:pt x="7" y="58"/>
                  </a:cubicBezTo>
                  <a:cubicBezTo>
                    <a:pt x="6" y="58"/>
                    <a:pt x="6" y="59"/>
                    <a:pt x="6" y="59"/>
                  </a:cubicBezTo>
                  <a:cubicBezTo>
                    <a:pt x="6" y="59"/>
                    <a:pt x="6" y="59"/>
                    <a:pt x="6" y="60"/>
                  </a:cubicBezTo>
                  <a:cubicBezTo>
                    <a:pt x="8" y="61"/>
                    <a:pt x="11" y="63"/>
                    <a:pt x="12" y="63"/>
                  </a:cubicBezTo>
                  <a:cubicBezTo>
                    <a:pt x="14" y="63"/>
                    <a:pt x="17" y="65"/>
                    <a:pt x="19" y="66"/>
                  </a:cubicBezTo>
                  <a:cubicBezTo>
                    <a:pt x="21" y="66"/>
                    <a:pt x="28" y="69"/>
                    <a:pt x="29" y="70"/>
                  </a:cubicBezTo>
                  <a:cubicBezTo>
                    <a:pt x="29" y="71"/>
                    <a:pt x="30" y="71"/>
                    <a:pt x="30" y="71"/>
                  </a:cubicBezTo>
                  <a:cubicBezTo>
                    <a:pt x="32" y="71"/>
                    <a:pt x="34" y="71"/>
                    <a:pt x="35" y="71"/>
                  </a:cubicBezTo>
                  <a:cubicBezTo>
                    <a:pt x="36" y="71"/>
                    <a:pt x="36" y="71"/>
                    <a:pt x="36" y="71"/>
                  </a:cubicBezTo>
                  <a:cubicBezTo>
                    <a:pt x="39" y="71"/>
                    <a:pt x="42" y="81"/>
                    <a:pt x="42" y="87"/>
                  </a:cubicBezTo>
                  <a:cubicBezTo>
                    <a:pt x="44" y="87"/>
                    <a:pt x="46" y="87"/>
                    <a:pt x="47" y="87"/>
                  </a:cubicBezTo>
                  <a:cubicBezTo>
                    <a:pt x="48" y="87"/>
                    <a:pt x="49" y="86"/>
                    <a:pt x="52" y="86"/>
                  </a:cubicBezTo>
                  <a:cubicBezTo>
                    <a:pt x="54" y="87"/>
                    <a:pt x="52" y="89"/>
                    <a:pt x="54" y="89"/>
                  </a:cubicBezTo>
                  <a:cubicBezTo>
                    <a:pt x="56" y="89"/>
                    <a:pt x="60" y="88"/>
                    <a:pt x="61" y="88"/>
                  </a:cubicBezTo>
                  <a:cubicBezTo>
                    <a:pt x="62" y="88"/>
                    <a:pt x="66" y="89"/>
                    <a:pt x="66" y="87"/>
                  </a:cubicBezTo>
                  <a:cubicBezTo>
                    <a:pt x="66" y="86"/>
                    <a:pt x="67" y="84"/>
                    <a:pt x="68" y="84"/>
                  </a:cubicBezTo>
                  <a:cubicBezTo>
                    <a:pt x="70" y="85"/>
                    <a:pt x="71" y="86"/>
                    <a:pt x="73" y="85"/>
                  </a:cubicBezTo>
                  <a:cubicBezTo>
                    <a:pt x="75" y="83"/>
                    <a:pt x="78" y="85"/>
                    <a:pt x="79" y="83"/>
                  </a:cubicBezTo>
                  <a:cubicBezTo>
                    <a:pt x="79" y="82"/>
                    <a:pt x="83" y="80"/>
                    <a:pt x="87" y="79"/>
                  </a:cubicBezTo>
                  <a:cubicBezTo>
                    <a:pt x="87" y="74"/>
                    <a:pt x="82" y="76"/>
                    <a:pt x="82" y="7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7" name="Google Shape;407;p25"/>
            <p:cNvSpPr/>
            <p:nvPr/>
          </p:nvSpPr>
          <p:spPr>
            <a:xfrm>
              <a:off x="5046663" y="3368675"/>
              <a:ext cx="71438" cy="173038"/>
            </a:xfrm>
            <a:custGeom>
              <a:avLst/>
              <a:gdLst/>
              <a:ahLst/>
              <a:cxnLst/>
              <a:rect l="l" t="t" r="r" b="b"/>
              <a:pathLst>
                <a:path w="26" h="62" extrusionOk="0">
                  <a:moveTo>
                    <a:pt x="24" y="40"/>
                  </a:moveTo>
                  <a:cubicBezTo>
                    <a:pt x="23" y="39"/>
                    <a:pt x="21" y="37"/>
                    <a:pt x="19" y="36"/>
                  </a:cubicBezTo>
                  <a:cubicBezTo>
                    <a:pt x="19" y="36"/>
                    <a:pt x="19" y="37"/>
                    <a:pt x="19" y="37"/>
                  </a:cubicBezTo>
                  <a:cubicBezTo>
                    <a:pt x="17" y="40"/>
                    <a:pt x="11" y="31"/>
                    <a:pt x="10" y="25"/>
                  </a:cubicBezTo>
                  <a:cubicBezTo>
                    <a:pt x="10" y="19"/>
                    <a:pt x="14" y="16"/>
                    <a:pt x="11" y="11"/>
                  </a:cubicBezTo>
                  <a:cubicBezTo>
                    <a:pt x="9" y="6"/>
                    <a:pt x="8" y="1"/>
                    <a:pt x="9" y="0"/>
                  </a:cubicBezTo>
                  <a:cubicBezTo>
                    <a:pt x="8" y="0"/>
                    <a:pt x="6" y="0"/>
                    <a:pt x="4" y="0"/>
                  </a:cubicBezTo>
                  <a:cubicBezTo>
                    <a:pt x="5" y="2"/>
                    <a:pt x="7" y="7"/>
                    <a:pt x="7" y="8"/>
                  </a:cubicBezTo>
                  <a:cubicBezTo>
                    <a:pt x="7" y="10"/>
                    <a:pt x="5" y="8"/>
                    <a:pt x="4" y="10"/>
                  </a:cubicBezTo>
                  <a:cubicBezTo>
                    <a:pt x="3" y="12"/>
                    <a:pt x="3" y="21"/>
                    <a:pt x="5" y="23"/>
                  </a:cubicBezTo>
                  <a:cubicBezTo>
                    <a:pt x="6" y="24"/>
                    <a:pt x="1" y="23"/>
                    <a:pt x="1" y="25"/>
                  </a:cubicBezTo>
                  <a:cubicBezTo>
                    <a:pt x="1" y="26"/>
                    <a:pt x="1" y="32"/>
                    <a:pt x="0" y="33"/>
                  </a:cubicBezTo>
                  <a:cubicBezTo>
                    <a:pt x="0" y="33"/>
                    <a:pt x="1" y="34"/>
                    <a:pt x="1" y="36"/>
                  </a:cubicBezTo>
                  <a:cubicBezTo>
                    <a:pt x="1" y="36"/>
                    <a:pt x="2" y="36"/>
                    <a:pt x="2" y="36"/>
                  </a:cubicBezTo>
                  <a:cubicBezTo>
                    <a:pt x="2" y="36"/>
                    <a:pt x="6" y="40"/>
                    <a:pt x="7" y="40"/>
                  </a:cubicBezTo>
                  <a:cubicBezTo>
                    <a:pt x="8" y="40"/>
                    <a:pt x="13" y="38"/>
                    <a:pt x="13" y="41"/>
                  </a:cubicBezTo>
                  <a:cubicBezTo>
                    <a:pt x="14" y="44"/>
                    <a:pt x="11" y="50"/>
                    <a:pt x="12" y="51"/>
                  </a:cubicBezTo>
                  <a:cubicBezTo>
                    <a:pt x="12" y="53"/>
                    <a:pt x="19" y="62"/>
                    <a:pt x="19" y="61"/>
                  </a:cubicBezTo>
                  <a:cubicBezTo>
                    <a:pt x="20" y="60"/>
                    <a:pt x="18" y="56"/>
                    <a:pt x="20" y="54"/>
                  </a:cubicBezTo>
                  <a:cubicBezTo>
                    <a:pt x="22" y="52"/>
                    <a:pt x="25" y="54"/>
                    <a:pt x="24" y="49"/>
                  </a:cubicBezTo>
                  <a:cubicBezTo>
                    <a:pt x="24" y="43"/>
                    <a:pt x="26" y="43"/>
                    <a:pt x="24" y="4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8" name="Google Shape;408;p25"/>
            <p:cNvSpPr/>
            <p:nvPr/>
          </p:nvSpPr>
          <p:spPr>
            <a:xfrm>
              <a:off x="7988300" y="3619500"/>
              <a:ext cx="76200" cy="58738"/>
            </a:xfrm>
            <a:custGeom>
              <a:avLst/>
              <a:gdLst/>
              <a:ahLst/>
              <a:cxnLst/>
              <a:rect l="l" t="t" r="r" b="b"/>
              <a:pathLst>
                <a:path w="27" h="21" extrusionOk="0">
                  <a:moveTo>
                    <a:pt x="1" y="3"/>
                  </a:moveTo>
                  <a:cubicBezTo>
                    <a:pt x="0" y="0"/>
                    <a:pt x="27" y="17"/>
                    <a:pt x="24" y="19"/>
                  </a:cubicBezTo>
                  <a:cubicBezTo>
                    <a:pt x="21" y="21"/>
                    <a:pt x="1" y="6"/>
                    <a:pt x="1"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9" name="Google Shape;409;p25"/>
            <p:cNvSpPr/>
            <p:nvPr/>
          </p:nvSpPr>
          <p:spPr>
            <a:xfrm>
              <a:off x="5842000" y="2173288"/>
              <a:ext cx="171450" cy="117475"/>
            </a:xfrm>
            <a:custGeom>
              <a:avLst/>
              <a:gdLst/>
              <a:ahLst/>
              <a:cxnLst/>
              <a:rect l="l" t="t" r="r" b="b"/>
              <a:pathLst>
                <a:path w="62" h="42" extrusionOk="0">
                  <a:moveTo>
                    <a:pt x="51" y="34"/>
                  </a:moveTo>
                  <a:cubicBezTo>
                    <a:pt x="52" y="35"/>
                    <a:pt x="52" y="36"/>
                    <a:pt x="54" y="36"/>
                  </a:cubicBezTo>
                  <a:cubicBezTo>
                    <a:pt x="55" y="36"/>
                    <a:pt x="58" y="36"/>
                    <a:pt x="59" y="38"/>
                  </a:cubicBezTo>
                  <a:cubicBezTo>
                    <a:pt x="61" y="37"/>
                    <a:pt x="62" y="37"/>
                    <a:pt x="62" y="37"/>
                  </a:cubicBezTo>
                  <a:cubicBezTo>
                    <a:pt x="62" y="37"/>
                    <a:pt x="61" y="29"/>
                    <a:pt x="60" y="26"/>
                  </a:cubicBezTo>
                  <a:cubicBezTo>
                    <a:pt x="60" y="24"/>
                    <a:pt x="52" y="21"/>
                    <a:pt x="52" y="21"/>
                  </a:cubicBezTo>
                  <a:cubicBezTo>
                    <a:pt x="51" y="14"/>
                    <a:pt x="51" y="14"/>
                    <a:pt x="51" y="14"/>
                  </a:cubicBezTo>
                  <a:cubicBezTo>
                    <a:pt x="51" y="14"/>
                    <a:pt x="42" y="16"/>
                    <a:pt x="41" y="15"/>
                  </a:cubicBezTo>
                  <a:cubicBezTo>
                    <a:pt x="39" y="14"/>
                    <a:pt x="36" y="16"/>
                    <a:pt x="34" y="14"/>
                  </a:cubicBezTo>
                  <a:cubicBezTo>
                    <a:pt x="32" y="12"/>
                    <a:pt x="30" y="15"/>
                    <a:pt x="27" y="13"/>
                  </a:cubicBezTo>
                  <a:cubicBezTo>
                    <a:pt x="24" y="12"/>
                    <a:pt x="16" y="14"/>
                    <a:pt x="15" y="13"/>
                  </a:cubicBezTo>
                  <a:cubicBezTo>
                    <a:pt x="15" y="11"/>
                    <a:pt x="19" y="7"/>
                    <a:pt x="21" y="8"/>
                  </a:cubicBezTo>
                  <a:cubicBezTo>
                    <a:pt x="22" y="8"/>
                    <a:pt x="22" y="8"/>
                    <a:pt x="24" y="8"/>
                  </a:cubicBezTo>
                  <a:cubicBezTo>
                    <a:pt x="25" y="6"/>
                    <a:pt x="27" y="2"/>
                    <a:pt x="26" y="1"/>
                  </a:cubicBezTo>
                  <a:cubicBezTo>
                    <a:pt x="26" y="0"/>
                    <a:pt x="23" y="1"/>
                    <a:pt x="21" y="2"/>
                  </a:cubicBezTo>
                  <a:cubicBezTo>
                    <a:pt x="19" y="4"/>
                    <a:pt x="15" y="2"/>
                    <a:pt x="15" y="4"/>
                  </a:cubicBezTo>
                  <a:cubicBezTo>
                    <a:pt x="14" y="6"/>
                    <a:pt x="13" y="8"/>
                    <a:pt x="11" y="8"/>
                  </a:cubicBezTo>
                  <a:cubicBezTo>
                    <a:pt x="9" y="8"/>
                    <a:pt x="10" y="12"/>
                    <a:pt x="8" y="13"/>
                  </a:cubicBezTo>
                  <a:cubicBezTo>
                    <a:pt x="6" y="14"/>
                    <a:pt x="1" y="13"/>
                    <a:pt x="1" y="15"/>
                  </a:cubicBezTo>
                  <a:cubicBezTo>
                    <a:pt x="0" y="18"/>
                    <a:pt x="6" y="19"/>
                    <a:pt x="6" y="22"/>
                  </a:cubicBezTo>
                  <a:cubicBezTo>
                    <a:pt x="5" y="24"/>
                    <a:pt x="9" y="27"/>
                    <a:pt x="7" y="29"/>
                  </a:cubicBezTo>
                  <a:cubicBezTo>
                    <a:pt x="5" y="30"/>
                    <a:pt x="3" y="33"/>
                    <a:pt x="3" y="37"/>
                  </a:cubicBezTo>
                  <a:cubicBezTo>
                    <a:pt x="5" y="38"/>
                    <a:pt x="6" y="39"/>
                    <a:pt x="7" y="38"/>
                  </a:cubicBezTo>
                  <a:cubicBezTo>
                    <a:pt x="8" y="35"/>
                    <a:pt x="15" y="38"/>
                    <a:pt x="15" y="35"/>
                  </a:cubicBezTo>
                  <a:cubicBezTo>
                    <a:pt x="15" y="33"/>
                    <a:pt x="23" y="34"/>
                    <a:pt x="23" y="32"/>
                  </a:cubicBezTo>
                  <a:cubicBezTo>
                    <a:pt x="23" y="29"/>
                    <a:pt x="27" y="24"/>
                    <a:pt x="30" y="25"/>
                  </a:cubicBezTo>
                  <a:cubicBezTo>
                    <a:pt x="33" y="25"/>
                    <a:pt x="30" y="30"/>
                    <a:pt x="33" y="31"/>
                  </a:cubicBezTo>
                  <a:cubicBezTo>
                    <a:pt x="37" y="33"/>
                    <a:pt x="32" y="39"/>
                    <a:pt x="34" y="41"/>
                  </a:cubicBezTo>
                  <a:cubicBezTo>
                    <a:pt x="34" y="42"/>
                    <a:pt x="36" y="41"/>
                    <a:pt x="38" y="41"/>
                  </a:cubicBezTo>
                  <a:cubicBezTo>
                    <a:pt x="39" y="41"/>
                    <a:pt x="40" y="40"/>
                    <a:pt x="42" y="40"/>
                  </a:cubicBezTo>
                  <a:cubicBezTo>
                    <a:pt x="45" y="37"/>
                    <a:pt x="49" y="33"/>
                    <a:pt x="51" y="3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0" name="Google Shape;410;p25"/>
            <p:cNvSpPr/>
            <p:nvPr/>
          </p:nvSpPr>
          <p:spPr>
            <a:xfrm>
              <a:off x="2555875" y="2565400"/>
              <a:ext cx="19050" cy="42863"/>
            </a:xfrm>
            <a:custGeom>
              <a:avLst/>
              <a:gdLst/>
              <a:ahLst/>
              <a:cxnLst/>
              <a:rect l="l" t="t" r="r" b="b"/>
              <a:pathLst>
                <a:path w="7" h="15" extrusionOk="0">
                  <a:moveTo>
                    <a:pt x="6" y="14"/>
                  </a:moveTo>
                  <a:cubicBezTo>
                    <a:pt x="5" y="15"/>
                    <a:pt x="3" y="12"/>
                    <a:pt x="2" y="11"/>
                  </a:cubicBezTo>
                  <a:cubicBezTo>
                    <a:pt x="2" y="9"/>
                    <a:pt x="0" y="8"/>
                    <a:pt x="0" y="5"/>
                  </a:cubicBezTo>
                  <a:cubicBezTo>
                    <a:pt x="0" y="2"/>
                    <a:pt x="1" y="0"/>
                    <a:pt x="3" y="3"/>
                  </a:cubicBezTo>
                  <a:cubicBezTo>
                    <a:pt x="4" y="6"/>
                    <a:pt x="3" y="8"/>
                    <a:pt x="4" y="9"/>
                  </a:cubicBezTo>
                  <a:cubicBezTo>
                    <a:pt x="4" y="10"/>
                    <a:pt x="7" y="12"/>
                    <a:pt x="6" y="1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1" name="Google Shape;411;p25"/>
            <p:cNvSpPr/>
            <p:nvPr/>
          </p:nvSpPr>
          <p:spPr>
            <a:xfrm>
              <a:off x="2924175" y="2906713"/>
              <a:ext cx="26988" cy="22225"/>
            </a:xfrm>
            <a:custGeom>
              <a:avLst/>
              <a:gdLst/>
              <a:ahLst/>
              <a:cxnLst/>
              <a:rect l="l" t="t" r="r" b="b"/>
              <a:pathLst>
                <a:path w="10" h="8" extrusionOk="0">
                  <a:moveTo>
                    <a:pt x="2" y="7"/>
                  </a:moveTo>
                  <a:cubicBezTo>
                    <a:pt x="1" y="6"/>
                    <a:pt x="4" y="4"/>
                    <a:pt x="2" y="3"/>
                  </a:cubicBezTo>
                  <a:cubicBezTo>
                    <a:pt x="0" y="2"/>
                    <a:pt x="6" y="0"/>
                    <a:pt x="8" y="1"/>
                  </a:cubicBezTo>
                  <a:cubicBezTo>
                    <a:pt x="10" y="3"/>
                    <a:pt x="10" y="5"/>
                    <a:pt x="8" y="6"/>
                  </a:cubicBezTo>
                  <a:cubicBezTo>
                    <a:pt x="7" y="7"/>
                    <a:pt x="3" y="8"/>
                    <a:pt x="2" y="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2" name="Google Shape;412;p25"/>
            <p:cNvSpPr/>
            <p:nvPr/>
          </p:nvSpPr>
          <p:spPr>
            <a:xfrm>
              <a:off x="5289550" y="2162175"/>
              <a:ext cx="74613" cy="63500"/>
            </a:xfrm>
            <a:custGeom>
              <a:avLst/>
              <a:gdLst/>
              <a:ahLst/>
              <a:cxnLst/>
              <a:rect l="l" t="t" r="r" b="b"/>
              <a:pathLst>
                <a:path w="27" h="23" extrusionOk="0">
                  <a:moveTo>
                    <a:pt x="26" y="18"/>
                  </a:moveTo>
                  <a:cubicBezTo>
                    <a:pt x="26" y="16"/>
                    <a:pt x="21" y="14"/>
                    <a:pt x="21" y="12"/>
                  </a:cubicBezTo>
                  <a:cubicBezTo>
                    <a:pt x="21" y="10"/>
                    <a:pt x="17" y="7"/>
                    <a:pt x="18" y="5"/>
                  </a:cubicBezTo>
                  <a:cubicBezTo>
                    <a:pt x="18" y="4"/>
                    <a:pt x="16" y="2"/>
                    <a:pt x="16" y="1"/>
                  </a:cubicBezTo>
                  <a:cubicBezTo>
                    <a:pt x="13" y="0"/>
                    <a:pt x="11" y="0"/>
                    <a:pt x="8" y="0"/>
                  </a:cubicBezTo>
                  <a:cubicBezTo>
                    <a:pt x="5" y="0"/>
                    <a:pt x="3" y="1"/>
                    <a:pt x="0" y="2"/>
                  </a:cubicBezTo>
                  <a:cubicBezTo>
                    <a:pt x="2" y="4"/>
                    <a:pt x="1" y="5"/>
                    <a:pt x="2" y="8"/>
                  </a:cubicBezTo>
                  <a:cubicBezTo>
                    <a:pt x="3" y="12"/>
                    <a:pt x="7" y="10"/>
                    <a:pt x="8" y="11"/>
                  </a:cubicBezTo>
                  <a:cubicBezTo>
                    <a:pt x="9" y="11"/>
                    <a:pt x="9" y="12"/>
                    <a:pt x="10" y="14"/>
                  </a:cubicBezTo>
                  <a:cubicBezTo>
                    <a:pt x="10" y="14"/>
                    <a:pt x="10" y="14"/>
                    <a:pt x="10" y="14"/>
                  </a:cubicBezTo>
                  <a:cubicBezTo>
                    <a:pt x="12" y="14"/>
                    <a:pt x="12" y="15"/>
                    <a:pt x="13" y="15"/>
                  </a:cubicBezTo>
                  <a:cubicBezTo>
                    <a:pt x="14" y="16"/>
                    <a:pt x="16" y="17"/>
                    <a:pt x="16" y="17"/>
                  </a:cubicBezTo>
                  <a:cubicBezTo>
                    <a:pt x="18" y="18"/>
                    <a:pt x="18" y="16"/>
                    <a:pt x="20" y="19"/>
                  </a:cubicBezTo>
                  <a:cubicBezTo>
                    <a:pt x="22" y="21"/>
                    <a:pt x="22" y="21"/>
                    <a:pt x="22" y="23"/>
                  </a:cubicBezTo>
                  <a:cubicBezTo>
                    <a:pt x="24" y="23"/>
                    <a:pt x="26" y="23"/>
                    <a:pt x="27" y="22"/>
                  </a:cubicBezTo>
                  <a:cubicBezTo>
                    <a:pt x="26" y="20"/>
                    <a:pt x="26" y="19"/>
                    <a:pt x="26" y="1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3" name="Google Shape;413;p25"/>
            <p:cNvSpPr/>
            <p:nvPr/>
          </p:nvSpPr>
          <p:spPr>
            <a:xfrm>
              <a:off x="5324475" y="2147888"/>
              <a:ext cx="112713" cy="88900"/>
            </a:xfrm>
            <a:custGeom>
              <a:avLst/>
              <a:gdLst/>
              <a:ahLst/>
              <a:cxnLst/>
              <a:rect l="l" t="t" r="r" b="b"/>
              <a:pathLst>
                <a:path w="40" h="32" extrusionOk="0">
                  <a:moveTo>
                    <a:pt x="37" y="10"/>
                  </a:moveTo>
                  <a:cubicBezTo>
                    <a:pt x="36" y="9"/>
                    <a:pt x="33" y="5"/>
                    <a:pt x="30" y="1"/>
                  </a:cubicBezTo>
                  <a:cubicBezTo>
                    <a:pt x="29" y="4"/>
                    <a:pt x="26" y="3"/>
                    <a:pt x="25" y="5"/>
                  </a:cubicBezTo>
                  <a:cubicBezTo>
                    <a:pt x="24" y="7"/>
                    <a:pt x="22" y="5"/>
                    <a:pt x="21" y="5"/>
                  </a:cubicBezTo>
                  <a:cubicBezTo>
                    <a:pt x="20" y="5"/>
                    <a:pt x="18" y="1"/>
                    <a:pt x="15" y="1"/>
                  </a:cubicBezTo>
                  <a:cubicBezTo>
                    <a:pt x="15" y="1"/>
                    <a:pt x="14" y="0"/>
                    <a:pt x="13" y="0"/>
                  </a:cubicBezTo>
                  <a:cubicBezTo>
                    <a:pt x="12" y="1"/>
                    <a:pt x="11" y="2"/>
                    <a:pt x="11" y="3"/>
                  </a:cubicBezTo>
                  <a:cubicBezTo>
                    <a:pt x="12" y="4"/>
                    <a:pt x="15" y="5"/>
                    <a:pt x="14" y="6"/>
                  </a:cubicBezTo>
                  <a:cubicBezTo>
                    <a:pt x="13" y="7"/>
                    <a:pt x="9" y="7"/>
                    <a:pt x="8" y="6"/>
                  </a:cubicBezTo>
                  <a:cubicBezTo>
                    <a:pt x="6" y="5"/>
                    <a:pt x="3" y="3"/>
                    <a:pt x="2" y="4"/>
                  </a:cubicBezTo>
                  <a:cubicBezTo>
                    <a:pt x="1" y="5"/>
                    <a:pt x="5" y="9"/>
                    <a:pt x="5" y="10"/>
                  </a:cubicBezTo>
                  <a:cubicBezTo>
                    <a:pt x="4" y="12"/>
                    <a:pt x="8" y="15"/>
                    <a:pt x="8" y="17"/>
                  </a:cubicBezTo>
                  <a:cubicBezTo>
                    <a:pt x="8" y="19"/>
                    <a:pt x="13" y="21"/>
                    <a:pt x="13" y="23"/>
                  </a:cubicBezTo>
                  <a:cubicBezTo>
                    <a:pt x="13" y="24"/>
                    <a:pt x="13" y="25"/>
                    <a:pt x="14" y="27"/>
                  </a:cubicBezTo>
                  <a:cubicBezTo>
                    <a:pt x="18" y="25"/>
                    <a:pt x="21" y="22"/>
                    <a:pt x="24" y="21"/>
                  </a:cubicBezTo>
                  <a:cubicBezTo>
                    <a:pt x="28" y="19"/>
                    <a:pt x="26" y="27"/>
                    <a:pt x="25" y="28"/>
                  </a:cubicBezTo>
                  <a:cubicBezTo>
                    <a:pt x="25" y="29"/>
                    <a:pt x="28" y="31"/>
                    <a:pt x="31" y="32"/>
                  </a:cubicBezTo>
                  <a:cubicBezTo>
                    <a:pt x="31" y="31"/>
                    <a:pt x="31" y="29"/>
                    <a:pt x="33" y="28"/>
                  </a:cubicBezTo>
                  <a:cubicBezTo>
                    <a:pt x="37" y="23"/>
                    <a:pt x="40" y="15"/>
                    <a:pt x="37" y="10"/>
                  </a:cubicBezTo>
                  <a:close/>
                  <a:moveTo>
                    <a:pt x="3" y="22"/>
                  </a:moveTo>
                  <a:cubicBezTo>
                    <a:pt x="3" y="22"/>
                    <a:pt x="1" y="21"/>
                    <a:pt x="0" y="20"/>
                  </a:cubicBezTo>
                  <a:cubicBezTo>
                    <a:pt x="0" y="22"/>
                    <a:pt x="0" y="24"/>
                    <a:pt x="2" y="25"/>
                  </a:cubicBezTo>
                  <a:cubicBezTo>
                    <a:pt x="6" y="26"/>
                    <a:pt x="1" y="27"/>
                    <a:pt x="8" y="28"/>
                  </a:cubicBezTo>
                  <a:cubicBezTo>
                    <a:pt x="8" y="28"/>
                    <a:pt x="9" y="28"/>
                    <a:pt x="9" y="28"/>
                  </a:cubicBezTo>
                  <a:cubicBezTo>
                    <a:pt x="9" y="26"/>
                    <a:pt x="9" y="26"/>
                    <a:pt x="7" y="24"/>
                  </a:cubicBezTo>
                  <a:cubicBezTo>
                    <a:pt x="5" y="21"/>
                    <a:pt x="5" y="23"/>
                    <a:pt x="3" y="2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4" name="Google Shape;414;p25"/>
            <p:cNvSpPr/>
            <p:nvPr/>
          </p:nvSpPr>
          <p:spPr>
            <a:xfrm>
              <a:off x="5680075" y="2239963"/>
              <a:ext cx="322263" cy="231775"/>
            </a:xfrm>
            <a:custGeom>
              <a:avLst/>
              <a:gdLst/>
              <a:ahLst/>
              <a:cxnLst/>
              <a:rect l="l" t="t" r="r" b="b"/>
              <a:pathLst>
                <a:path w="116" h="83" extrusionOk="0">
                  <a:moveTo>
                    <a:pt x="112" y="12"/>
                  </a:moveTo>
                  <a:cubicBezTo>
                    <a:pt x="110" y="12"/>
                    <a:pt x="110" y="11"/>
                    <a:pt x="109" y="10"/>
                  </a:cubicBezTo>
                  <a:cubicBezTo>
                    <a:pt x="107" y="9"/>
                    <a:pt x="103" y="13"/>
                    <a:pt x="100" y="16"/>
                  </a:cubicBezTo>
                  <a:cubicBezTo>
                    <a:pt x="98" y="16"/>
                    <a:pt x="97" y="17"/>
                    <a:pt x="96" y="17"/>
                  </a:cubicBezTo>
                  <a:cubicBezTo>
                    <a:pt x="94" y="17"/>
                    <a:pt x="92" y="18"/>
                    <a:pt x="92" y="17"/>
                  </a:cubicBezTo>
                  <a:cubicBezTo>
                    <a:pt x="90" y="15"/>
                    <a:pt x="95" y="9"/>
                    <a:pt x="91" y="7"/>
                  </a:cubicBezTo>
                  <a:cubicBezTo>
                    <a:pt x="88" y="6"/>
                    <a:pt x="91" y="1"/>
                    <a:pt x="88" y="1"/>
                  </a:cubicBezTo>
                  <a:cubicBezTo>
                    <a:pt x="85" y="0"/>
                    <a:pt x="81" y="5"/>
                    <a:pt x="81" y="8"/>
                  </a:cubicBezTo>
                  <a:cubicBezTo>
                    <a:pt x="81" y="10"/>
                    <a:pt x="73" y="9"/>
                    <a:pt x="73" y="11"/>
                  </a:cubicBezTo>
                  <a:cubicBezTo>
                    <a:pt x="73" y="14"/>
                    <a:pt x="66" y="11"/>
                    <a:pt x="65" y="14"/>
                  </a:cubicBezTo>
                  <a:cubicBezTo>
                    <a:pt x="64" y="16"/>
                    <a:pt x="60" y="12"/>
                    <a:pt x="58" y="12"/>
                  </a:cubicBezTo>
                  <a:cubicBezTo>
                    <a:pt x="56" y="12"/>
                    <a:pt x="54" y="9"/>
                    <a:pt x="51" y="9"/>
                  </a:cubicBezTo>
                  <a:cubicBezTo>
                    <a:pt x="49" y="10"/>
                    <a:pt x="47" y="9"/>
                    <a:pt x="45" y="8"/>
                  </a:cubicBezTo>
                  <a:cubicBezTo>
                    <a:pt x="43" y="8"/>
                    <a:pt x="41" y="13"/>
                    <a:pt x="38" y="12"/>
                  </a:cubicBezTo>
                  <a:cubicBezTo>
                    <a:pt x="36" y="11"/>
                    <a:pt x="35" y="17"/>
                    <a:pt x="34" y="20"/>
                  </a:cubicBezTo>
                  <a:cubicBezTo>
                    <a:pt x="33" y="23"/>
                    <a:pt x="22" y="23"/>
                    <a:pt x="22" y="27"/>
                  </a:cubicBezTo>
                  <a:cubicBezTo>
                    <a:pt x="23" y="30"/>
                    <a:pt x="16" y="31"/>
                    <a:pt x="15" y="29"/>
                  </a:cubicBezTo>
                  <a:cubicBezTo>
                    <a:pt x="15" y="27"/>
                    <a:pt x="10" y="28"/>
                    <a:pt x="10" y="28"/>
                  </a:cubicBezTo>
                  <a:cubicBezTo>
                    <a:pt x="9" y="27"/>
                    <a:pt x="6" y="28"/>
                    <a:pt x="6" y="31"/>
                  </a:cubicBezTo>
                  <a:cubicBezTo>
                    <a:pt x="6" y="35"/>
                    <a:pt x="3" y="36"/>
                    <a:pt x="3" y="38"/>
                  </a:cubicBezTo>
                  <a:cubicBezTo>
                    <a:pt x="3" y="39"/>
                    <a:pt x="1" y="43"/>
                    <a:pt x="2" y="45"/>
                  </a:cubicBezTo>
                  <a:cubicBezTo>
                    <a:pt x="3" y="47"/>
                    <a:pt x="0" y="50"/>
                    <a:pt x="2" y="53"/>
                  </a:cubicBezTo>
                  <a:cubicBezTo>
                    <a:pt x="3" y="57"/>
                    <a:pt x="3" y="61"/>
                    <a:pt x="3" y="62"/>
                  </a:cubicBezTo>
                  <a:cubicBezTo>
                    <a:pt x="4" y="64"/>
                    <a:pt x="10" y="63"/>
                    <a:pt x="11" y="67"/>
                  </a:cubicBezTo>
                  <a:cubicBezTo>
                    <a:pt x="12" y="70"/>
                    <a:pt x="3" y="76"/>
                    <a:pt x="3" y="78"/>
                  </a:cubicBezTo>
                  <a:cubicBezTo>
                    <a:pt x="3" y="79"/>
                    <a:pt x="3" y="80"/>
                    <a:pt x="4" y="81"/>
                  </a:cubicBezTo>
                  <a:cubicBezTo>
                    <a:pt x="8" y="81"/>
                    <a:pt x="13" y="81"/>
                    <a:pt x="17" y="82"/>
                  </a:cubicBezTo>
                  <a:cubicBezTo>
                    <a:pt x="22" y="83"/>
                    <a:pt x="49" y="79"/>
                    <a:pt x="49" y="78"/>
                  </a:cubicBezTo>
                  <a:cubicBezTo>
                    <a:pt x="50" y="77"/>
                    <a:pt x="48" y="71"/>
                    <a:pt x="48" y="70"/>
                  </a:cubicBezTo>
                  <a:cubicBezTo>
                    <a:pt x="49" y="69"/>
                    <a:pt x="52" y="66"/>
                    <a:pt x="55" y="66"/>
                  </a:cubicBezTo>
                  <a:cubicBezTo>
                    <a:pt x="58" y="66"/>
                    <a:pt x="60" y="67"/>
                    <a:pt x="60" y="65"/>
                  </a:cubicBezTo>
                  <a:cubicBezTo>
                    <a:pt x="60" y="63"/>
                    <a:pt x="68" y="60"/>
                    <a:pt x="69" y="62"/>
                  </a:cubicBezTo>
                  <a:cubicBezTo>
                    <a:pt x="70" y="64"/>
                    <a:pt x="72" y="63"/>
                    <a:pt x="73" y="58"/>
                  </a:cubicBezTo>
                  <a:cubicBezTo>
                    <a:pt x="73" y="54"/>
                    <a:pt x="72" y="50"/>
                    <a:pt x="75" y="50"/>
                  </a:cubicBezTo>
                  <a:cubicBezTo>
                    <a:pt x="78" y="50"/>
                    <a:pt x="81" y="48"/>
                    <a:pt x="81" y="46"/>
                  </a:cubicBezTo>
                  <a:cubicBezTo>
                    <a:pt x="81" y="45"/>
                    <a:pt x="77" y="42"/>
                    <a:pt x="78" y="41"/>
                  </a:cubicBezTo>
                  <a:cubicBezTo>
                    <a:pt x="79" y="40"/>
                    <a:pt x="86" y="44"/>
                    <a:pt x="87" y="41"/>
                  </a:cubicBezTo>
                  <a:cubicBezTo>
                    <a:pt x="88" y="39"/>
                    <a:pt x="87" y="37"/>
                    <a:pt x="88" y="35"/>
                  </a:cubicBezTo>
                  <a:cubicBezTo>
                    <a:pt x="89" y="33"/>
                    <a:pt x="92" y="31"/>
                    <a:pt x="92" y="29"/>
                  </a:cubicBezTo>
                  <a:cubicBezTo>
                    <a:pt x="92" y="27"/>
                    <a:pt x="92" y="26"/>
                    <a:pt x="90" y="25"/>
                  </a:cubicBezTo>
                  <a:cubicBezTo>
                    <a:pt x="89" y="23"/>
                    <a:pt x="89" y="21"/>
                    <a:pt x="92" y="20"/>
                  </a:cubicBezTo>
                  <a:cubicBezTo>
                    <a:pt x="92" y="20"/>
                    <a:pt x="92" y="20"/>
                    <a:pt x="93" y="20"/>
                  </a:cubicBezTo>
                  <a:cubicBezTo>
                    <a:pt x="94" y="20"/>
                    <a:pt x="96" y="19"/>
                    <a:pt x="97" y="19"/>
                  </a:cubicBezTo>
                  <a:cubicBezTo>
                    <a:pt x="100" y="16"/>
                    <a:pt x="106" y="15"/>
                    <a:pt x="108" y="15"/>
                  </a:cubicBezTo>
                  <a:cubicBezTo>
                    <a:pt x="110" y="16"/>
                    <a:pt x="113" y="15"/>
                    <a:pt x="116" y="13"/>
                  </a:cubicBezTo>
                  <a:cubicBezTo>
                    <a:pt x="114" y="12"/>
                    <a:pt x="113" y="12"/>
                    <a:pt x="112" y="1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5" name="Google Shape;415;p25"/>
            <p:cNvSpPr/>
            <p:nvPr/>
          </p:nvSpPr>
          <p:spPr>
            <a:xfrm>
              <a:off x="5691188" y="2276475"/>
              <a:ext cx="369888" cy="334963"/>
            </a:xfrm>
            <a:custGeom>
              <a:avLst/>
              <a:gdLst/>
              <a:ahLst/>
              <a:cxnLst/>
              <a:rect l="l" t="t" r="r" b="b"/>
              <a:pathLst>
                <a:path w="133" h="120" extrusionOk="0">
                  <a:moveTo>
                    <a:pt x="127" y="12"/>
                  </a:moveTo>
                  <a:cubicBezTo>
                    <a:pt x="123" y="11"/>
                    <a:pt x="123" y="7"/>
                    <a:pt x="123" y="6"/>
                  </a:cubicBezTo>
                  <a:cubicBezTo>
                    <a:pt x="123" y="5"/>
                    <a:pt x="119" y="3"/>
                    <a:pt x="116" y="0"/>
                  </a:cubicBezTo>
                  <a:cubicBezTo>
                    <a:pt x="115" y="0"/>
                    <a:pt x="114" y="1"/>
                    <a:pt x="113" y="1"/>
                  </a:cubicBezTo>
                  <a:cubicBezTo>
                    <a:pt x="113" y="0"/>
                    <a:pt x="112" y="0"/>
                    <a:pt x="112" y="0"/>
                  </a:cubicBezTo>
                  <a:cubicBezTo>
                    <a:pt x="109" y="2"/>
                    <a:pt x="106" y="3"/>
                    <a:pt x="104" y="2"/>
                  </a:cubicBezTo>
                  <a:cubicBezTo>
                    <a:pt x="102" y="2"/>
                    <a:pt x="96" y="3"/>
                    <a:pt x="93" y="6"/>
                  </a:cubicBezTo>
                  <a:cubicBezTo>
                    <a:pt x="92" y="6"/>
                    <a:pt x="90" y="7"/>
                    <a:pt x="89" y="7"/>
                  </a:cubicBezTo>
                  <a:cubicBezTo>
                    <a:pt x="88" y="7"/>
                    <a:pt x="88" y="7"/>
                    <a:pt x="88" y="7"/>
                  </a:cubicBezTo>
                  <a:cubicBezTo>
                    <a:pt x="85" y="8"/>
                    <a:pt x="85" y="10"/>
                    <a:pt x="86" y="12"/>
                  </a:cubicBezTo>
                  <a:cubicBezTo>
                    <a:pt x="88" y="13"/>
                    <a:pt x="88" y="14"/>
                    <a:pt x="88" y="16"/>
                  </a:cubicBezTo>
                  <a:cubicBezTo>
                    <a:pt x="88" y="18"/>
                    <a:pt x="85" y="20"/>
                    <a:pt x="84" y="22"/>
                  </a:cubicBezTo>
                  <a:cubicBezTo>
                    <a:pt x="83" y="24"/>
                    <a:pt x="84" y="26"/>
                    <a:pt x="83" y="28"/>
                  </a:cubicBezTo>
                  <a:cubicBezTo>
                    <a:pt x="82" y="31"/>
                    <a:pt x="75" y="27"/>
                    <a:pt x="74" y="28"/>
                  </a:cubicBezTo>
                  <a:cubicBezTo>
                    <a:pt x="73" y="29"/>
                    <a:pt x="77" y="32"/>
                    <a:pt x="77" y="33"/>
                  </a:cubicBezTo>
                  <a:cubicBezTo>
                    <a:pt x="77" y="35"/>
                    <a:pt x="74" y="37"/>
                    <a:pt x="71" y="37"/>
                  </a:cubicBezTo>
                  <a:cubicBezTo>
                    <a:pt x="68" y="37"/>
                    <a:pt x="69" y="41"/>
                    <a:pt x="69" y="45"/>
                  </a:cubicBezTo>
                  <a:cubicBezTo>
                    <a:pt x="68" y="50"/>
                    <a:pt x="66" y="51"/>
                    <a:pt x="65" y="49"/>
                  </a:cubicBezTo>
                  <a:cubicBezTo>
                    <a:pt x="64" y="47"/>
                    <a:pt x="56" y="50"/>
                    <a:pt x="56" y="52"/>
                  </a:cubicBezTo>
                  <a:cubicBezTo>
                    <a:pt x="56" y="54"/>
                    <a:pt x="54" y="53"/>
                    <a:pt x="51" y="53"/>
                  </a:cubicBezTo>
                  <a:cubicBezTo>
                    <a:pt x="48" y="53"/>
                    <a:pt x="45" y="56"/>
                    <a:pt x="44" y="57"/>
                  </a:cubicBezTo>
                  <a:cubicBezTo>
                    <a:pt x="44" y="58"/>
                    <a:pt x="46" y="64"/>
                    <a:pt x="45" y="65"/>
                  </a:cubicBezTo>
                  <a:cubicBezTo>
                    <a:pt x="45" y="66"/>
                    <a:pt x="18" y="70"/>
                    <a:pt x="13" y="69"/>
                  </a:cubicBezTo>
                  <a:cubicBezTo>
                    <a:pt x="9" y="68"/>
                    <a:pt x="4" y="68"/>
                    <a:pt x="0" y="68"/>
                  </a:cubicBezTo>
                  <a:cubicBezTo>
                    <a:pt x="2" y="69"/>
                    <a:pt x="4" y="71"/>
                    <a:pt x="4" y="72"/>
                  </a:cubicBezTo>
                  <a:cubicBezTo>
                    <a:pt x="5" y="75"/>
                    <a:pt x="9" y="77"/>
                    <a:pt x="13" y="79"/>
                  </a:cubicBezTo>
                  <a:cubicBezTo>
                    <a:pt x="16" y="81"/>
                    <a:pt x="14" y="87"/>
                    <a:pt x="16" y="88"/>
                  </a:cubicBezTo>
                  <a:cubicBezTo>
                    <a:pt x="18" y="89"/>
                    <a:pt x="21" y="94"/>
                    <a:pt x="18" y="94"/>
                  </a:cubicBezTo>
                  <a:cubicBezTo>
                    <a:pt x="16" y="94"/>
                    <a:pt x="13" y="95"/>
                    <a:pt x="11" y="96"/>
                  </a:cubicBezTo>
                  <a:cubicBezTo>
                    <a:pt x="8" y="97"/>
                    <a:pt x="6" y="101"/>
                    <a:pt x="6" y="104"/>
                  </a:cubicBezTo>
                  <a:cubicBezTo>
                    <a:pt x="6" y="105"/>
                    <a:pt x="6" y="106"/>
                    <a:pt x="6" y="106"/>
                  </a:cubicBezTo>
                  <a:cubicBezTo>
                    <a:pt x="13" y="107"/>
                    <a:pt x="20" y="106"/>
                    <a:pt x="21" y="105"/>
                  </a:cubicBezTo>
                  <a:cubicBezTo>
                    <a:pt x="22" y="104"/>
                    <a:pt x="25" y="103"/>
                    <a:pt x="27" y="104"/>
                  </a:cubicBezTo>
                  <a:cubicBezTo>
                    <a:pt x="29" y="106"/>
                    <a:pt x="37" y="106"/>
                    <a:pt x="40" y="104"/>
                  </a:cubicBezTo>
                  <a:cubicBezTo>
                    <a:pt x="44" y="102"/>
                    <a:pt x="46" y="104"/>
                    <a:pt x="47" y="106"/>
                  </a:cubicBezTo>
                  <a:cubicBezTo>
                    <a:pt x="47" y="108"/>
                    <a:pt x="48" y="109"/>
                    <a:pt x="50" y="111"/>
                  </a:cubicBezTo>
                  <a:cubicBezTo>
                    <a:pt x="52" y="112"/>
                    <a:pt x="51" y="114"/>
                    <a:pt x="52" y="116"/>
                  </a:cubicBezTo>
                  <a:cubicBezTo>
                    <a:pt x="53" y="118"/>
                    <a:pt x="56" y="118"/>
                    <a:pt x="59" y="119"/>
                  </a:cubicBezTo>
                  <a:cubicBezTo>
                    <a:pt x="59" y="119"/>
                    <a:pt x="60" y="120"/>
                    <a:pt x="60" y="120"/>
                  </a:cubicBezTo>
                  <a:cubicBezTo>
                    <a:pt x="60" y="120"/>
                    <a:pt x="61" y="119"/>
                    <a:pt x="61" y="119"/>
                  </a:cubicBezTo>
                  <a:cubicBezTo>
                    <a:pt x="63" y="117"/>
                    <a:pt x="63" y="113"/>
                    <a:pt x="68" y="114"/>
                  </a:cubicBezTo>
                  <a:cubicBezTo>
                    <a:pt x="73" y="115"/>
                    <a:pt x="73" y="113"/>
                    <a:pt x="76" y="114"/>
                  </a:cubicBezTo>
                  <a:cubicBezTo>
                    <a:pt x="79" y="115"/>
                    <a:pt x="80" y="114"/>
                    <a:pt x="82" y="112"/>
                  </a:cubicBezTo>
                  <a:cubicBezTo>
                    <a:pt x="83" y="110"/>
                    <a:pt x="80" y="107"/>
                    <a:pt x="79" y="105"/>
                  </a:cubicBezTo>
                  <a:cubicBezTo>
                    <a:pt x="77" y="103"/>
                    <a:pt x="75" y="100"/>
                    <a:pt x="75" y="97"/>
                  </a:cubicBezTo>
                  <a:cubicBezTo>
                    <a:pt x="76" y="94"/>
                    <a:pt x="70" y="94"/>
                    <a:pt x="70" y="91"/>
                  </a:cubicBezTo>
                  <a:cubicBezTo>
                    <a:pt x="70" y="89"/>
                    <a:pt x="75" y="84"/>
                    <a:pt x="76" y="83"/>
                  </a:cubicBezTo>
                  <a:cubicBezTo>
                    <a:pt x="77" y="83"/>
                    <a:pt x="81" y="86"/>
                    <a:pt x="82" y="84"/>
                  </a:cubicBezTo>
                  <a:cubicBezTo>
                    <a:pt x="83" y="82"/>
                    <a:pt x="86" y="83"/>
                    <a:pt x="88" y="84"/>
                  </a:cubicBezTo>
                  <a:cubicBezTo>
                    <a:pt x="89" y="84"/>
                    <a:pt x="92" y="81"/>
                    <a:pt x="92" y="78"/>
                  </a:cubicBezTo>
                  <a:cubicBezTo>
                    <a:pt x="93" y="75"/>
                    <a:pt x="98" y="75"/>
                    <a:pt x="99" y="74"/>
                  </a:cubicBezTo>
                  <a:cubicBezTo>
                    <a:pt x="100" y="73"/>
                    <a:pt x="101" y="66"/>
                    <a:pt x="102" y="65"/>
                  </a:cubicBezTo>
                  <a:cubicBezTo>
                    <a:pt x="103" y="64"/>
                    <a:pt x="107" y="65"/>
                    <a:pt x="107" y="61"/>
                  </a:cubicBezTo>
                  <a:cubicBezTo>
                    <a:pt x="107" y="58"/>
                    <a:pt x="109" y="57"/>
                    <a:pt x="111" y="57"/>
                  </a:cubicBezTo>
                  <a:cubicBezTo>
                    <a:pt x="113" y="56"/>
                    <a:pt x="112" y="53"/>
                    <a:pt x="112" y="51"/>
                  </a:cubicBezTo>
                  <a:cubicBezTo>
                    <a:pt x="113" y="48"/>
                    <a:pt x="114" y="45"/>
                    <a:pt x="116" y="45"/>
                  </a:cubicBezTo>
                  <a:cubicBezTo>
                    <a:pt x="119" y="44"/>
                    <a:pt x="115" y="41"/>
                    <a:pt x="113" y="41"/>
                  </a:cubicBezTo>
                  <a:cubicBezTo>
                    <a:pt x="110" y="42"/>
                    <a:pt x="108" y="34"/>
                    <a:pt x="108" y="34"/>
                  </a:cubicBezTo>
                  <a:cubicBezTo>
                    <a:pt x="108" y="34"/>
                    <a:pt x="108" y="27"/>
                    <a:pt x="106" y="26"/>
                  </a:cubicBezTo>
                  <a:cubicBezTo>
                    <a:pt x="105" y="25"/>
                    <a:pt x="107" y="22"/>
                    <a:pt x="111" y="22"/>
                  </a:cubicBezTo>
                  <a:cubicBezTo>
                    <a:pt x="114" y="22"/>
                    <a:pt x="120" y="25"/>
                    <a:pt x="123" y="24"/>
                  </a:cubicBezTo>
                  <a:cubicBezTo>
                    <a:pt x="125" y="22"/>
                    <a:pt x="129" y="21"/>
                    <a:pt x="131" y="21"/>
                  </a:cubicBezTo>
                  <a:cubicBezTo>
                    <a:pt x="132" y="20"/>
                    <a:pt x="133" y="17"/>
                    <a:pt x="133" y="16"/>
                  </a:cubicBezTo>
                  <a:cubicBezTo>
                    <a:pt x="132" y="15"/>
                    <a:pt x="130" y="13"/>
                    <a:pt x="127" y="1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6" name="Google Shape;416;p25"/>
            <p:cNvSpPr/>
            <p:nvPr/>
          </p:nvSpPr>
          <p:spPr>
            <a:xfrm>
              <a:off x="6435725" y="3022600"/>
              <a:ext cx="1031875" cy="374650"/>
            </a:xfrm>
            <a:custGeom>
              <a:avLst/>
              <a:gdLst/>
              <a:ahLst/>
              <a:cxnLst/>
              <a:rect l="l" t="t" r="r" b="b"/>
              <a:pathLst>
                <a:path w="370" h="134" extrusionOk="0">
                  <a:moveTo>
                    <a:pt x="27" y="57"/>
                  </a:moveTo>
                  <a:cubicBezTo>
                    <a:pt x="26" y="58"/>
                    <a:pt x="29" y="63"/>
                    <a:pt x="31" y="61"/>
                  </a:cubicBezTo>
                  <a:cubicBezTo>
                    <a:pt x="32" y="60"/>
                    <a:pt x="28" y="53"/>
                    <a:pt x="27" y="57"/>
                  </a:cubicBezTo>
                  <a:close/>
                  <a:moveTo>
                    <a:pt x="105" y="71"/>
                  </a:moveTo>
                  <a:cubicBezTo>
                    <a:pt x="105" y="69"/>
                    <a:pt x="99" y="70"/>
                    <a:pt x="100" y="73"/>
                  </a:cubicBezTo>
                  <a:cubicBezTo>
                    <a:pt x="102" y="76"/>
                    <a:pt x="105" y="73"/>
                    <a:pt x="105" y="71"/>
                  </a:cubicBezTo>
                  <a:close/>
                  <a:moveTo>
                    <a:pt x="15" y="36"/>
                  </a:moveTo>
                  <a:cubicBezTo>
                    <a:pt x="15" y="39"/>
                    <a:pt x="17" y="46"/>
                    <a:pt x="20" y="43"/>
                  </a:cubicBezTo>
                  <a:cubicBezTo>
                    <a:pt x="23" y="40"/>
                    <a:pt x="16" y="34"/>
                    <a:pt x="15" y="36"/>
                  </a:cubicBezTo>
                  <a:close/>
                  <a:moveTo>
                    <a:pt x="195" y="77"/>
                  </a:moveTo>
                  <a:cubicBezTo>
                    <a:pt x="198" y="77"/>
                    <a:pt x="198" y="82"/>
                    <a:pt x="197" y="85"/>
                  </a:cubicBezTo>
                  <a:cubicBezTo>
                    <a:pt x="196" y="89"/>
                    <a:pt x="195" y="96"/>
                    <a:pt x="198" y="95"/>
                  </a:cubicBezTo>
                  <a:cubicBezTo>
                    <a:pt x="202" y="93"/>
                    <a:pt x="204" y="89"/>
                    <a:pt x="202" y="87"/>
                  </a:cubicBezTo>
                  <a:cubicBezTo>
                    <a:pt x="200" y="85"/>
                    <a:pt x="200" y="75"/>
                    <a:pt x="201" y="72"/>
                  </a:cubicBezTo>
                  <a:cubicBezTo>
                    <a:pt x="202" y="70"/>
                    <a:pt x="209" y="71"/>
                    <a:pt x="206" y="76"/>
                  </a:cubicBezTo>
                  <a:cubicBezTo>
                    <a:pt x="204" y="80"/>
                    <a:pt x="210" y="79"/>
                    <a:pt x="210" y="84"/>
                  </a:cubicBezTo>
                  <a:cubicBezTo>
                    <a:pt x="210" y="88"/>
                    <a:pt x="214" y="86"/>
                    <a:pt x="218" y="85"/>
                  </a:cubicBezTo>
                  <a:cubicBezTo>
                    <a:pt x="222" y="83"/>
                    <a:pt x="221" y="81"/>
                    <a:pt x="218" y="78"/>
                  </a:cubicBezTo>
                  <a:cubicBezTo>
                    <a:pt x="216" y="76"/>
                    <a:pt x="220" y="71"/>
                    <a:pt x="217" y="69"/>
                  </a:cubicBezTo>
                  <a:cubicBezTo>
                    <a:pt x="213" y="67"/>
                    <a:pt x="211" y="63"/>
                    <a:pt x="214" y="62"/>
                  </a:cubicBezTo>
                  <a:cubicBezTo>
                    <a:pt x="217" y="62"/>
                    <a:pt x="227" y="56"/>
                    <a:pt x="226" y="54"/>
                  </a:cubicBezTo>
                  <a:cubicBezTo>
                    <a:pt x="225" y="51"/>
                    <a:pt x="211" y="54"/>
                    <a:pt x="210" y="58"/>
                  </a:cubicBezTo>
                  <a:cubicBezTo>
                    <a:pt x="209" y="63"/>
                    <a:pt x="199" y="58"/>
                    <a:pt x="200" y="51"/>
                  </a:cubicBezTo>
                  <a:cubicBezTo>
                    <a:pt x="201" y="43"/>
                    <a:pt x="221" y="42"/>
                    <a:pt x="226" y="45"/>
                  </a:cubicBezTo>
                  <a:cubicBezTo>
                    <a:pt x="232" y="47"/>
                    <a:pt x="238" y="40"/>
                    <a:pt x="240" y="36"/>
                  </a:cubicBezTo>
                  <a:cubicBezTo>
                    <a:pt x="243" y="32"/>
                    <a:pt x="236" y="37"/>
                    <a:pt x="232" y="40"/>
                  </a:cubicBezTo>
                  <a:cubicBezTo>
                    <a:pt x="228" y="42"/>
                    <a:pt x="217" y="39"/>
                    <a:pt x="212" y="37"/>
                  </a:cubicBezTo>
                  <a:cubicBezTo>
                    <a:pt x="206" y="36"/>
                    <a:pt x="206" y="41"/>
                    <a:pt x="202" y="41"/>
                  </a:cubicBezTo>
                  <a:cubicBezTo>
                    <a:pt x="197" y="42"/>
                    <a:pt x="198" y="52"/>
                    <a:pt x="196" y="53"/>
                  </a:cubicBezTo>
                  <a:cubicBezTo>
                    <a:pt x="194" y="55"/>
                    <a:pt x="194" y="62"/>
                    <a:pt x="190" y="69"/>
                  </a:cubicBezTo>
                  <a:cubicBezTo>
                    <a:pt x="186" y="76"/>
                    <a:pt x="191" y="77"/>
                    <a:pt x="195" y="77"/>
                  </a:cubicBezTo>
                  <a:close/>
                  <a:moveTo>
                    <a:pt x="86" y="83"/>
                  </a:moveTo>
                  <a:cubicBezTo>
                    <a:pt x="86" y="80"/>
                    <a:pt x="87" y="76"/>
                    <a:pt x="87" y="75"/>
                  </a:cubicBezTo>
                  <a:cubicBezTo>
                    <a:pt x="87" y="73"/>
                    <a:pt x="88" y="72"/>
                    <a:pt x="91" y="73"/>
                  </a:cubicBezTo>
                  <a:cubicBezTo>
                    <a:pt x="93" y="73"/>
                    <a:pt x="93" y="68"/>
                    <a:pt x="91" y="68"/>
                  </a:cubicBezTo>
                  <a:cubicBezTo>
                    <a:pt x="89" y="67"/>
                    <a:pt x="88" y="61"/>
                    <a:pt x="84" y="61"/>
                  </a:cubicBezTo>
                  <a:cubicBezTo>
                    <a:pt x="80" y="61"/>
                    <a:pt x="81" y="65"/>
                    <a:pt x="83" y="65"/>
                  </a:cubicBezTo>
                  <a:cubicBezTo>
                    <a:pt x="86" y="65"/>
                    <a:pt x="87" y="67"/>
                    <a:pt x="86" y="69"/>
                  </a:cubicBezTo>
                  <a:cubicBezTo>
                    <a:pt x="86" y="71"/>
                    <a:pt x="85" y="67"/>
                    <a:pt x="81" y="67"/>
                  </a:cubicBezTo>
                  <a:cubicBezTo>
                    <a:pt x="78" y="68"/>
                    <a:pt x="80" y="63"/>
                    <a:pt x="76" y="63"/>
                  </a:cubicBezTo>
                  <a:cubicBezTo>
                    <a:pt x="73" y="63"/>
                    <a:pt x="73" y="56"/>
                    <a:pt x="69" y="56"/>
                  </a:cubicBezTo>
                  <a:cubicBezTo>
                    <a:pt x="65" y="56"/>
                    <a:pt x="65" y="53"/>
                    <a:pt x="68" y="50"/>
                  </a:cubicBezTo>
                  <a:cubicBezTo>
                    <a:pt x="70" y="48"/>
                    <a:pt x="64" y="46"/>
                    <a:pt x="64" y="43"/>
                  </a:cubicBezTo>
                  <a:cubicBezTo>
                    <a:pt x="64" y="40"/>
                    <a:pt x="59" y="42"/>
                    <a:pt x="59" y="39"/>
                  </a:cubicBezTo>
                  <a:cubicBezTo>
                    <a:pt x="59" y="37"/>
                    <a:pt x="57" y="38"/>
                    <a:pt x="55" y="35"/>
                  </a:cubicBezTo>
                  <a:cubicBezTo>
                    <a:pt x="53" y="32"/>
                    <a:pt x="52" y="35"/>
                    <a:pt x="50" y="33"/>
                  </a:cubicBezTo>
                  <a:cubicBezTo>
                    <a:pt x="48" y="31"/>
                    <a:pt x="46" y="30"/>
                    <a:pt x="44" y="30"/>
                  </a:cubicBezTo>
                  <a:cubicBezTo>
                    <a:pt x="42" y="31"/>
                    <a:pt x="39" y="27"/>
                    <a:pt x="37" y="23"/>
                  </a:cubicBezTo>
                  <a:cubicBezTo>
                    <a:pt x="36" y="20"/>
                    <a:pt x="25" y="15"/>
                    <a:pt x="24" y="11"/>
                  </a:cubicBezTo>
                  <a:cubicBezTo>
                    <a:pt x="22" y="7"/>
                    <a:pt x="18" y="6"/>
                    <a:pt x="12" y="6"/>
                  </a:cubicBezTo>
                  <a:cubicBezTo>
                    <a:pt x="6" y="6"/>
                    <a:pt x="3" y="0"/>
                    <a:pt x="1" y="3"/>
                  </a:cubicBezTo>
                  <a:cubicBezTo>
                    <a:pt x="0" y="7"/>
                    <a:pt x="8" y="16"/>
                    <a:pt x="12" y="18"/>
                  </a:cubicBezTo>
                  <a:cubicBezTo>
                    <a:pt x="16" y="21"/>
                    <a:pt x="19" y="29"/>
                    <a:pt x="23" y="30"/>
                  </a:cubicBezTo>
                  <a:cubicBezTo>
                    <a:pt x="28" y="30"/>
                    <a:pt x="29" y="45"/>
                    <a:pt x="32" y="46"/>
                  </a:cubicBezTo>
                  <a:cubicBezTo>
                    <a:pt x="36" y="46"/>
                    <a:pt x="43" y="58"/>
                    <a:pt x="45" y="64"/>
                  </a:cubicBezTo>
                  <a:cubicBezTo>
                    <a:pt x="46" y="71"/>
                    <a:pt x="54" y="74"/>
                    <a:pt x="56" y="78"/>
                  </a:cubicBezTo>
                  <a:cubicBezTo>
                    <a:pt x="59" y="83"/>
                    <a:pt x="69" y="89"/>
                    <a:pt x="71" y="91"/>
                  </a:cubicBezTo>
                  <a:cubicBezTo>
                    <a:pt x="72" y="93"/>
                    <a:pt x="74" y="97"/>
                    <a:pt x="75" y="95"/>
                  </a:cubicBezTo>
                  <a:cubicBezTo>
                    <a:pt x="76" y="93"/>
                    <a:pt x="81" y="95"/>
                    <a:pt x="83" y="95"/>
                  </a:cubicBezTo>
                  <a:cubicBezTo>
                    <a:pt x="86" y="95"/>
                    <a:pt x="86" y="86"/>
                    <a:pt x="86" y="83"/>
                  </a:cubicBezTo>
                  <a:close/>
                  <a:moveTo>
                    <a:pt x="268" y="45"/>
                  </a:moveTo>
                  <a:cubicBezTo>
                    <a:pt x="273" y="46"/>
                    <a:pt x="271" y="42"/>
                    <a:pt x="271" y="39"/>
                  </a:cubicBezTo>
                  <a:cubicBezTo>
                    <a:pt x="271" y="36"/>
                    <a:pt x="266" y="39"/>
                    <a:pt x="266" y="37"/>
                  </a:cubicBezTo>
                  <a:cubicBezTo>
                    <a:pt x="266" y="35"/>
                    <a:pt x="264" y="29"/>
                    <a:pt x="260" y="34"/>
                  </a:cubicBezTo>
                  <a:cubicBezTo>
                    <a:pt x="257" y="39"/>
                    <a:pt x="262" y="52"/>
                    <a:pt x="265" y="51"/>
                  </a:cubicBezTo>
                  <a:cubicBezTo>
                    <a:pt x="267" y="51"/>
                    <a:pt x="263" y="45"/>
                    <a:pt x="268" y="45"/>
                  </a:cubicBezTo>
                  <a:close/>
                  <a:moveTo>
                    <a:pt x="248" y="75"/>
                  </a:moveTo>
                  <a:cubicBezTo>
                    <a:pt x="249" y="79"/>
                    <a:pt x="256" y="81"/>
                    <a:pt x="258" y="77"/>
                  </a:cubicBezTo>
                  <a:cubicBezTo>
                    <a:pt x="260" y="74"/>
                    <a:pt x="247" y="70"/>
                    <a:pt x="248" y="75"/>
                  </a:cubicBezTo>
                  <a:close/>
                  <a:moveTo>
                    <a:pt x="230" y="115"/>
                  </a:moveTo>
                  <a:cubicBezTo>
                    <a:pt x="223" y="114"/>
                    <a:pt x="219" y="119"/>
                    <a:pt x="212" y="116"/>
                  </a:cubicBezTo>
                  <a:cubicBezTo>
                    <a:pt x="206" y="114"/>
                    <a:pt x="196" y="116"/>
                    <a:pt x="197" y="119"/>
                  </a:cubicBezTo>
                  <a:cubicBezTo>
                    <a:pt x="198" y="120"/>
                    <a:pt x="204" y="121"/>
                    <a:pt x="210" y="121"/>
                  </a:cubicBezTo>
                  <a:cubicBezTo>
                    <a:pt x="217" y="121"/>
                    <a:pt x="223" y="118"/>
                    <a:pt x="227" y="117"/>
                  </a:cubicBezTo>
                  <a:cubicBezTo>
                    <a:pt x="231" y="117"/>
                    <a:pt x="236" y="116"/>
                    <a:pt x="230" y="115"/>
                  </a:cubicBezTo>
                  <a:close/>
                  <a:moveTo>
                    <a:pt x="280" y="71"/>
                  </a:moveTo>
                  <a:cubicBezTo>
                    <a:pt x="274" y="70"/>
                    <a:pt x="264" y="71"/>
                    <a:pt x="265" y="74"/>
                  </a:cubicBezTo>
                  <a:cubicBezTo>
                    <a:pt x="266" y="77"/>
                    <a:pt x="271" y="76"/>
                    <a:pt x="276" y="76"/>
                  </a:cubicBezTo>
                  <a:cubicBezTo>
                    <a:pt x="281" y="76"/>
                    <a:pt x="283" y="80"/>
                    <a:pt x="286" y="80"/>
                  </a:cubicBezTo>
                  <a:cubicBezTo>
                    <a:pt x="288" y="80"/>
                    <a:pt x="287" y="73"/>
                    <a:pt x="280" y="71"/>
                  </a:cubicBezTo>
                  <a:close/>
                  <a:moveTo>
                    <a:pt x="155" y="112"/>
                  </a:moveTo>
                  <a:cubicBezTo>
                    <a:pt x="155" y="110"/>
                    <a:pt x="146" y="112"/>
                    <a:pt x="141" y="110"/>
                  </a:cubicBezTo>
                  <a:cubicBezTo>
                    <a:pt x="137" y="108"/>
                    <a:pt x="146" y="107"/>
                    <a:pt x="149" y="105"/>
                  </a:cubicBezTo>
                  <a:cubicBezTo>
                    <a:pt x="152" y="103"/>
                    <a:pt x="147" y="102"/>
                    <a:pt x="140" y="105"/>
                  </a:cubicBezTo>
                  <a:cubicBezTo>
                    <a:pt x="132" y="107"/>
                    <a:pt x="123" y="99"/>
                    <a:pt x="123" y="103"/>
                  </a:cubicBezTo>
                  <a:cubicBezTo>
                    <a:pt x="123" y="106"/>
                    <a:pt x="109" y="101"/>
                    <a:pt x="106" y="99"/>
                  </a:cubicBezTo>
                  <a:cubicBezTo>
                    <a:pt x="103" y="96"/>
                    <a:pt x="90" y="93"/>
                    <a:pt x="87" y="98"/>
                  </a:cubicBezTo>
                  <a:cubicBezTo>
                    <a:pt x="84" y="102"/>
                    <a:pt x="82" y="98"/>
                    <a:pt x="83" y="103"/>
                  </a:cubicBezTo>
                  <a:cubicBezTo>
                    <a:pt x="84" y="105"/>
                    <a:pt x="87" y="104"/>
                    <a:pt x="89" y="104"/>
                  </a:cubicBezTo>
                  <a:cubicBezTo>
                    <a:pt x="91" y="104"/>
                    <a:pt x="90" y="108"/>
                    <a:pt x="93" y="108"/>
                  </a:cubicBezTo>
                  <a:cubicBezTo>
                    <a:pt x="97" y="109"/>
                    <a:pt x="107" y="112"/>
                    <a:pt x="108" y="110"/>
                  </a:cubicBezTo>
                  <a:cubicBezTo>
                    <a:pt x="109" y="107"/>
                    <a:pt x="118" y="110"/>
                    <a:pt x="123" y="113"/>
                  </a:cubicBezTo>
                  <a:cubicBezTo>
                    <a:pt x="128" y="117"/>
                    <a:pt x="139" y="117"/>
                    <a:pt x="143" y="117"/>
                  </a:cubicBezTo>
                  <a:cubicBezTo>
                    <a:pt x="147" y="116"/>
                    <a:pt x="152" y="119"/>
                    <a:pt x="154" y="117"/>
                  </a:cubicBezTo>
                  <a:cubicBezTo>
                    <a:pt x="155" y="115"/>
                    <a:pt x="158" y="121"/>
                    <a:pt x="163" y="117"/>
                  </a:cubicBezTo>
                  <a:cubicBezTo>
                    <a:pt x="168" y="114"/>
                    <a:pt x="155" y="115"/>
                    <a:pt x="155" y="112"/>
                  </a:cubicBezTo>
                  <a:close/>
                  <a:moveTo>
                    <a:pt x="342" y="61"/>
                  </a:moveTo>
                  <a:cubicBezTo>
                    <a:pt x="339" y="61"/>
                    <a:pt x="338" y="67"/>
                    <a:pt x="335" y="67"/>
                  </a:cubicBezTo>
                  <a:cubicBezTo>
                    <a:pt x="332" y="67"/>
                    <a:pt x="328" y="73"/>
                    <a:pt x="322" y="75"/>
                  </a:cubicBezTo>
                  <a:cubicBezTo>
                    <a:pt x="316" y="77"/>
                    <a:pt x="316" y="59"/>
                    <a:pt x="313" y="55"/>
                  </a:cubicBezTo>
                  <a:cubicBezTo>
                    <a:pt x="311" y="52"/>
                    <a:pt x="297" y="49"/>
                    <a:pt x="295" y="53"/>
                  </a:cubicBezTo>
                  <a:cubicBezTo>
                    <a:pt x="294" y="57"/>
                    <a:pt x="289" y="55"/>
                    <a:pt x="288" y="58"/>
                  </a:cubicBezTo>
                  <a:cubicBezTo>
                    <a:pt x="288" y="61"/>
                    <a:pt x="289" y="60"/>
                    <a:pt x="293" y="60"/>
                  </a:cubicBezTo>
                  <a:cubicBezTo>
                    <a:pt x="296" y="60"/>
                    <a:pt x="296" y="63"/>
                    <a:pt x="297" y="66"/>
                  </a:cubicBezTo>
                  <a:cubicBezTo>
                    <a:pt x="298" y="69"/>
                    <a:pt x="307" y="67"/>
                    <a:pt x="310" y="66"/>
                  </a:cubicBezTo>
                  <a:cubicBezTo>
                    <a:pt x="313" y="66"/>
                    <a:pt x="313" y="70"/>
                    <a:pt x="309" y="69"/>
                  </a:cubicBezTo>
                  <a:cubicBezTo>
                    <a:pt x="305" y="67"/>
                    <a:pt x="305" y="71"/>
                    <a:pt x="302" y="70"/>
                  </a:cubicBezTo>
                  <a:cubicBezTo>
                    <a:pt x="299" y="69"/>
                    <a:pt x="296" y="70"/>
                    <a:pt x="298" y="71"/>
                  </a:cubicBezTo>
                  <a:cubicBezTo>
                    <a:pt x="299" y="73"/>
                    <a:pt x="303" y="75"/>
                    <a:pt x="303" y="78"/>
                  </a:cubicBezTo>
                  <a:cubicBezTo>
                    <a:pt x="303" y="82"/>
                    <a:pt x="308" y="81"/>
                    <a:pt x="308" y="78"/>
                  </a:cubicBezTo>
                  <a:cubicBezTo>
                    <a:pt x="308" y="75"/>
                    <a:pt x="311" y="79"/>
                    <a:pt x="316" y="81"/>
                  </a:cubicBezTo>
                  <a:cubicBezTo>
                    <a:pt x="322" y="82"/>
                    <a:pt x="318" y="84"/>
                    <a:pt x="323" y="85"/>
                  </a:cubicBezTo>
                  <a:cubicBezTo>
                    <a:pt x="329" y="85"/>
                    <a:pt x="341" y="89"/>
                    <a:pt x="346" y="92"/>
                  </a:cubicBezTo>
                  <a:cubicBezTo>
                    <a:pt x="351" y="96"/>
                    <a:pt x="347" y="98"/>
                    <a:pt x="351" y="102"/>
                  </a:cubicBezTo>
                  <a:cubicBezTo>
                    <a:pt x="354" y="105"/>
                    <a:pt x="355" y="109"/>
                    <a:pt x="350" y="109"/>
                  </a:cubicBezTo>
                  <a:cubicBezTo>
                    <a:pt x="346" y="109"/>
                    <a:pt x="342" y="113"/>
                    <a:pt x="343" y="115"/>
                  </a:cubicBezTo>
                  <a:cubicBezTo>
                    <a:pt x="344" y="117"/>
                    <a:pt x="358" y="114"/>
                    <a:pt x="361" y="114"/>
                  </a:cubicBezTo>
                  <a:cubicBezTo>
                    <a:pt x="363" y="114"/>
                    <a:pt x="366" y="118"/>
                    <a:pt x="370" y="121"/>
                  </a:cubicBezTo>
                  <a:cubicBezTo>
                    <a:pt x="370" y="70"/>
                    <a:pt x="370" y="70"/>
                    <a:pt x="370" y="70"/>
                  </a:cubicBezTo>
                  <a:cubicBezTo>
                    <a:pt x="360" y="67"/>
                    <a:pt x="345" y="60"/>
                    <a:pt x="342" y="61"/>
                  </a:cubicBezTo>
                  <a:close/>
                  <a:moveTo>
                    <a:pt x="239" y="121"/>
                  </a:moveTo>
                  <a:cubicBezTo>
                    <a:pt x="239" y="121"/>
                    <a:pt x="238" y="122"/>
                    <a:pt x="237" y="122"/>
                  </a:cubicBezTo>
                  <a:cubicBezTo>
                    <a:pt x="236" y="123"/>
                    <a:pt x="236" y="124"/>
                    <a:pt x="235" y="124"/>
                  </a:cubicBezTo>
                  <a:cubicBezTo>
                    <a:pt x="235" y="125"/>
                    <a:pt x="234" y="124"/>
                    <a:pt x="233" y="123"/>
                  </a:cubicBezTo>
                  <a:cubicBezTo>
                    <a:pt x="228" y="125"/>
                    <a:pt x="226" y="130"/>
                    <a:pt x="229" y="132"/>
                  </a:cubicBezTo>
                  <a:cubicBezTo>
                    <a:pt x="232" y="133"/>
                    <a:pt x="237" y="129"/>
                    <a:pt x="239" y="126"/>
                  </a:cubicBezTo>
                  <a:cubicBezTo>
                    <a:pt x="240" y="126"/>
                    <a:pt x="240" y="125"/>
                    <a:pt x="240" y="125"/>
                  </a:cubicBezTo>
                  <a:cubicBezTo>
                    <a:pt x="240" y="124"/>
                    <a:pt x="241" y="124"/>
                    <a:pt x="241" y="124"/>
                  </a:cubicBezTo>
                  <a:cubicBezTo>
                    <a:pt x="241" y="124"/>
                    <a:pt x="242" y="124"/>
                    <a:pt x="242" y="123"/>
                  </a:cubicBezTo>
                  <a:cubicBezTo>
                    <a:pt x="241" y="122"/>
                    <a:pt x="240" y="121"/>
                    <a:pt x="239" y="121"/>
                  </a:cubicBezTo>
                  <a:close/>
                  <a:moveTo>
                    <a:pt x="173" y="60"/>
                  </a:moveTo>
                  <a:cubicBezTo>
                    <a:pt x="177" y="57"/>
                    <a:pt x="178" y="52"/>
                    <a:pt x="178" y="47"/>
                  </a:cubicBezTo>
                  <a:cubicBezTo>
                    <a:pt x="177" y="42"/>
                    <a:pt x="188" y="42"/>
                    <a:pt x="190" y="40"/>
                  </a:cubicBezTo>
                  <a:cubicBezTo>
                    <a:pt x="192" y="38"/>
                    <a:pt x="188" y="35"/>
                    <a:pt x="185" y="34"/>
                  </a:cubicBezTo>
                  <a:cubicBezTo>
                    <a:pt x="181" y="32"/>
                    <a:pt x="184" y="29"/>
                    <a:pt x="182" y="27"/>
                  </a:cubicBezTo>
                  <a:cubicBezTo>
                    <a:pt x="180" y="26"/>
                    <a:pt x="176" y="21"/>
                    <a:pt x="179" y="20"/>
                  </a:cubicBezTo>
                  <a:cubicBezTo>
                    <a:pt x="182" y="20"/>
                    <a:pt x="177" y="16"/>
                    <a:pt x="180" y="14"/>
                  </a:cubicBezTo>
                  <a:cubicBezTo>
                    <a:pt x="180" y="14"/>
                    <a:pt x="181" y="14"/>
                    <a:pt x="181" y="14"/>
                  </a:cubicBezTo>
                  <a:cubicBezTo>
                    <a:pt x="179" y="13"/>
                    <a:pt x="178" y="12"/>
                    <a:pt x="177" y="12"/>
                  </a:cubicBezTo>
                  <a:cubicBezTo>
                    <a:pt x="173" y="12"/>
                    <a:pt x="164" y="12"/>
                    <a:pt x="165" y="18"/>
                  </a:cubicBezTo>
                  <a:cubicBezTo>
                    <a:pt x="165" y="24"/>
                    <a:pt x="160" y="22"/>
                    <a:pt x="160" y="25"/>
                  </a:cubicBezTo>
                  <a:cubicBezTo>
                    <a:pt x="161" y="28"/>
                    <a:pt x="157" y="28"/>
                    <a:pt x="158" y="32"/>
                  </a:cubicBezTo>
                  <a:cubicBezTo>
                    <a:pt x="158" y="37"/>
                    <a:pt x="155" y="35"/>
                    <a:pt x="151" y="37"/>
                  </a:cubicBezTo>
                  <a:cubicBezTo>
                    <a:pt x="146" y="40"/>
                    <a:pt x="148" y="36"/>
                    <a:pt x="143" y="36"/>
                  </a:cubicBezTo>
                  <a:cubicBezTo>
                    <a:pt x="138" y="36"/>
                    <a:pt x="138" y="38"/>
                    <a:pt x="135" y="39"/>
                  </a:cubicBezTo>
                  <a:cubicBezTo>
                    <a:pt x="132" y="40"/>
                    <a:pt x="126" y="39"/>
                    <a:pt x="124" y="40"/>
                  </a:cubicBezTo>
                  <a:cubicBezTo>
                    <a:pt x="123" y="41"/>
                    <a:pt x="120" y="37"/>
                    <a:pt x="118" y="37"/>
                  </a:cubicBezTo>
                  <a:cubicBezTo>
                    <a:pt x="117" y="37"/>
                    <a:pt x="116" y="34"/>
                    <a:pt x="115" y="32"/>
                  </a:cubicBezTo>
                  <a:cubicBezTo>
                    <a:pt x="115" y="32"/>
                    <a:pt x="115" y="31"/>
                    <a:pt x="114" y="32"/>
                  </a:cubicBezTo>
                  <a:cubicBezTo>
                    <a:pt x="111" y="32"/>
                    <a:pt x="106" y="40"/>
                    <a:pt x="109" y="43"/>
                  </a:cubicBezTo>
                  <a:cubicBezTo>
                    <a:pt x="113" y="46"/>
                    <a:pt x="112" y="51"/>
                    <a:pt x="113" y="54"/>
                  </a:cubicBezTo>
                  <a:cubicBezTo>
                    <a:pt x="115" y="56"/>
                    <a:pt x="120" y="57"/>
                    <a:pt x="120" y="62"/>
                  </a:cubicBezTo>
                  <a:cubicBezTo>
                    <a:pt x="120" y="67"/>
                    <a:pt x="125" y="75"/>
                    <a:pt x="128" y="73"/>
                  </a:cubicBezTo>
                  <a:cubicBezTo>
                    <a:pt x="131" y="71"/>
                    <a:pt x="133" y="74"/>
                    <a:pt x="134" y="76"/>
                  </a:cubicBezTo>
                  <a:cubicBezTo>
                    <a:pt x="135" y="78"/>
                    <a:pt x="143" y="74"/>
                    <a:pt x="145" y="75"/>
                  </a:cubicBezTo>
                  <a:cubicBezTo>
                    <a:pt x="147" y="75"/>
                    <a:pt x="155" y="76"/>
                    <a:pt x="155" y="79"/>
                  </a:cubicBezTo>
                  <a:cubicBezTo>
                    <a:pt x="156" y="82"/>
                    <a:pt x="162" y="79"/>
                    <a:pt x="167" y="77"/>
                  </a:cubicBezTo>
                  <a:cubicBezTo>
                    <a:pt x="171" y="76"/>
                    <a:pt x="169" y="62"/>
                    <a:pt x="173" y="60"/>
                  </a:cubicBezTo>
                  <a:close/>
                  <a:moveTo>
                    <a:pt x="191" y="126"/>
                  </a:moveTo>
                  <a:cubicBezTo>
                    <a:pt x="192" y="128"/>
                    <a:pt x="196" y="128"/>
                    <a:pt x="198" y="130"/>
                  </a:cubicBezTo>
                  <a:cubicBezTo>
                    <a:pt x="200" y="131"/>
                    <a:pt x="206" y="134"/>
                    <a:pt x="206" y="130"/>
                  </a:cubicBezTo>
                  <a:cubicBezTo>
                    <a:pt x="206" y="126"/>
                    <a:pt x="189" y="124"/>
                    <a:pt x="191" y="126"/>
                  </a:cubicBezTo>
                  <a:close/>
                  <a:moveTo>
                    <a:pt x="179" y="115"/>
                  </a:moveTo>
                  <a:cubicBezTo>
                    <a:pt x="178" y="117"/>
                    <a:pt x="174" y="117"/>
                    <a:pt x="172" y="115"/>
                  </a:cubicBezTo>
                  <a:cubicBezTo>
                    <a:pt x="169" y="114"/>
                    <a:pt x="166" y="118"/>
                    <a:pt x="168" y="120"/>
                  </a:cubicBezTo>
                  <a:cubicBezTo>
                    <a:pt x="169" y="121"/>
                    <a:pt x="174" y="124"/>
                    <a:pt x="180" y="122"/>
                  </a:cubicBezTo>
                  <a:cubicBezTo>
                    <a:pt x="186" y="119"/>
                    <a:pt x="190" y="121"/>
                    <a:pt x="191" y="118"/>
                  </a:cubicBezTo>
                  <a:cubicBezTo>
                    <a:pt x="192" y="115"/>
                    <a:pt x="180" y="112"/>
                    <a:pt x="179" y="115"/>
                  </a:cubicBezTo>
                  <a:close/>
                </a:path>
              </a:pathLst>
            </a:custGeom>
            <a:solidFill>
              <a:schemeClr val="accent2"/>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7" name="Google Shape;417;p25"/>
            <p:cNvSpPr/>
            <p:nvPr/>
          </p:nvSpPr>
          <p:spPr>
            <a:xfrm>
              <a:off x="7085013" y="3341688"/>
              <a:ext cx="73025" cy="30163"/>
            </a:xfrm>
            <a:custGeom>
              <a:avLst/>
              <a:gdLst/>
              <a:ahLst/>
              <a:cxnLst/>
              <a:rect l="l" t="t" r="r" b="b"/>
              <a:pathLst>
                <a:path w="26" h="11" extrusionOk="0">
                  <a:moveTo>
                    <a:pt x="2" y="8"/>
                  </a:moveTo>
                  <a:cubicBezTo>
                    <a:pt x="2" y="8"/>
                    <a:pt x="1" y="8"/>
                    <a:pt x="0" y="9"/>
                  </a:cubicBezTo>
                  <a:cubicBezTo>
                    <a:pt x="1" y="10"/>
                    <a:pt x="2" y="11"/>
                    <a:pt x="2" y="10"/>
                  </a:cubicBezTo>
                  <a:cubicBezTo>
                    <a:pt x="3" y="10"/>
                    <a:pt x="3" y="9"/>
                    <a:pt x="4" y="8"/>
                  </a:cubicBezTo>
                  <a:cubicBezTo>
                    <a:pt x="3" y="8"/>
                    <a:pt x="3" y="8"/>
                    <a:pt x="3" y="8"/>
                  </a:cubicBezTo>
                  <a:cubicBezTo>
                    <a:pt x="3" y="8"/>
                    <a:pt x="3" y="8"/>
                    <a:pt x="2" y="8"/>
                  </a:cubicBezTo>
                  <a:close/>
                  <a:moveTo>
                    <a:pt x="14" y="2"/>
                  </a:moveTo>
                  <a:cubicBezTo>
                    <a:pt x="11" y="2"/>
                    <a:pt x="9" y="4"/>
                    <a:pt x="7" y="6"/>
                  </a:cubicBezTo>
                  <a:cubicBezTo>
                    <a:pt x="7" y="6"/>
                    <a:pt x="7" y="7"/>
                    <a:pt x="6" y="7"/>
                  </a:cubicBezTo>
                  <a:cubicBezTo>
                    <a:pt x="7" y="7"/>
                    <a:pt x="8" y="8"/>
                    <a:pt x="9" y="9"/>
                  </a:cubicBezTo>
                  <a:cubicBezTo>
                    <a:pt x="13" y="7"/>
                    <a:pt x="25" y="3"/>
                    <a:pt x="26" y="2"/>
                  </a:cubicBezTo>
                  <a:cubicBezTo>
                    <a:pt x="26" y="0"/>
                    <a:pt x="19" y="2"/>
                    <a:pt x="14"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8" name="Google Shape;418;p25"/>
            <p:cNvSpPr/>
            <p:nvPr/>
          </p:nvSpPr>
          <p:spPr>
            <a:xfrm>
              <a:off x="4476750" y="2000250"/>
              <a:ext cx="260350" cy="280988"/>
            </a:xfrm>
            <a:custGeom>
              <a:avLst/>
              <a:gdLst/>
              <a:ahLst/>
              <a:cxnLst/>
              <a:rect l="l" t="t" r="r" b="b"/>
              <a:pathLst>
                <a:path w="93" h="101" extrusionOk="0">
                  <a:moveTo>
                    <a:pt x="64" y="88"/>
                  </a:moveTo>
                  <a:cubicBezTo>
                    <a:pt x="59" y="89"/>
                    <a:pt x="57" y="89"/>
                    <a:pt x="55" y="88"/>
                  </a:cubicBezTo>
                  <a:cubicBezTo>
                    <a:pt x="52" y="86"/>
                    <a:pt x="47" y="89"/>
                    <a:pt x="48" y="91"/>
                  </a:cubicBezTo>
                  <a:cubicBezTo>
                    <a:pt x="48" y="92"/>
                    <a:pt x="50" y="94"/>
                    <a:pt x="56" y="96"/>
                  </a:cubicBezTo>
                  <a:cubicBezTo>
                    <a:pt x="62" y="97"/>
                    <a:pt x="63" y="101"/>
                    <a:pt x="65" y="101"/>
                  </a:cubicBezTo>
                  <a:cubicBezTo>
                    <a:pt x="68" y="101"/>
                    <a:pt x="68" y="99"/>
                    <a:pt x="67" y="96"/>
                  </a:cubicBezTo>
                  <a:cubicBezTo>
                    <a:pt x="67" y="93"/>
                    <a:pt x="70" y="89"/>
                    <a:pt x="71" y="88"/>
                  </a:cubicBezTo>
                  <a:cubicBezTo>
                    <a:pt x="71" y="88"/>
                    <a:pt x="69" y="87"/>
                    <a:pt x="64" y="88"/>
                  </a:cubicBezTo>
                  <a:close/>
                  <a:moveTo>
                    <a:pt x="18" y="61"/>
                  </a:moveTo>
                  <a:cubicBezTo>
                    <a:pt x="16" y="63"/>
                    <a:pt x="13" y="60"/>
                    <a:pt x="12" y="62"/>
                  </a:cubicBezTo>
                  <a:cubicBezTo>
                    <a:pt x="11" y="65"/>
                    <a:pt x="16" y="68"/>
                    <a:pt x="15" y="73"/>
                  </a:cubicBezTo>
                  <a:cubicBezTo>
                    <a:pt x="14" y="77"/>
                    <a:pt x="16" y="83"/>
                    <a:pt x="19" y="80"/>
                  </a:cubicBezTo>
                  <a:cubicBezTo>
                    <a:pt x="21" y="78"/>
                    <a:pt x="23" y="79"/>
                    <a:pt x="24" y="77"/>
                  </a:cubicBezTo>
                  <a:cubicBezTo>
                    <a:pt x="26" y="75"/>
                    <a:pt x="25" y="67"/>
                    <a:pt x="26" y="64"/>
                  </a:cubicBezTo>
                  <a:cubicBezTo>
                    <a:pt x="27" y="60"/>
                    <a:pt x="21" y="59"/>
                    <a:pt x="18" y="61"/>
                  </a:cubicBezTo>
                  <a:close/>
                  <a:moveTo>
                    <a:pt x="77" y="57"/>
                  </a:moveTo>
                  <a:cubicBezTo>
                    <a:pt x="73" y="55"/>
                    <a:pt x="75" y="52"/>
                    <a:pt x="71" y="52"/>
                  </a:cubicBezTo>
                  <a:cubicBezTo>
                    <a:pt x="66" y="53"/>
                    <a:pt x="60" y="46"/>
                    <a:pt x="58" y="39"/>
                  </a:cubicBezTo>
                  <a:cubicBezTo>
                    <a:pt x="56" y="32"/>
                    <a:pt x="49" y="32"/>
                    <a:pt x="47" y="28"/>
                  </a:cubicBezTo>
                  <a:cubicBezTo>
                    <a:pt x="45" y="24"/>
                    <a:pt x="49" y="23"/>
                    <a:pt x="47" y="20"/>
                  </a:cubicBezTo>
                  <a:cubicBezTo>
                    <a:pt x="46" y="18"/>
                    <a:pt x="48" y="16"/>
                    <a:pt x="50" y="15"/>
                  </a:cubicBezTo>
                  <a:cubicBezTo>
                    <a:pt x="50" y="11"/>
                    <a:pt x="51" y="7"/>
                    <a:pt x="51" y="5"/>
                  </a:cubicBezTo>
                  <a:cubicBezTo>
                    <a:pt x="49" y="4"/>
                    <a:pt x="47" y="4"/>
                    <a:pt x="47" y="4"/>
                  </a:cubicBezTo>
                  <a:cubicBezTo>
                    <a:pt x="46" y="3"/>
                    <a:pt x="46" y="0"/>
                    <a:pt x="45" y="0"/>
                  </a:cubicBezTo>
                  <a:cubicBezTo>
                    <a:pt x="45" y="0"/>
                    <a:pt x="40" y="0"/>
                    <a:pt x="39" y="1"/>
                  </a:cubicBezTo>
                  <a:cubicBezTo>
                    <a:pt x="38" y="2"/>
                    <a:pt x="35" y="4"/>
                    <a:pt x="34" y="3"/>
                  </a:cubicBezTo>
                  <a:cubicBezTo>
                    <a:pt x="33" y="3"/>
                    <a:pt x="33" y="2"/>
                    <a:pt x="33" y="2"/>
                  </a:cubicBezTo>
                  <a:cubicBezTo>
                    <a:pt x="31" y="4"/>
                    <a:pt x="31" y="4"/>
                    <a:pt x="31" y="4"/>
                  </a:cubicBezTo>
                  <a:cubicBezTo>
                    <a:pt x="31" y="4"/>
                    <a:pt x="31" y="6"/>
                    <a:pt x="30" y="6"/>
                  </a:cubicBezTo>
                  <a:cubicBezTo>
                    <a:pt x="29" y="6"/>
                    <a:pt x="28" y="5"/>
                    <a:pt x="28" y="7"/>
                  </a:cubicBezTo>
                  <a:cubicBezTo>
                    <a:pt x="28" y="8"/>
                    <a:pt x="25" y="8"/>
                    <a:pt x="24" y="8"/>
                  </a:cubicBezTo>
                  <a:cubicBezTo>
                    <a:pt x="23" y="7"/>
                    <a:pt x="21" y="8"/>
                    <a:pt x="21" y="9"/>
                  </a:cubicBezTo>
                  <a:cubicBezTo>
                    <a:pt x="21" y="11"/>
                    <a:pt x="21" y="14"/>
                    <a:pt x="19" y="12"/>
                  </a:cubicBezTo>
                  <a:cubicBezTo>
                    <a:pt x="17" y="10"/>
                    <a:pt x="15" y="6"/>
                    <a:pt x="14" y="7"/>
                  </a:cubicBezTo>
                  <a:cubicBezTo>
                    <a:pt x="14" y="7"/>
                    <a:pt x="12" y="12"/>
                    <a:pt x="10" y="12"/>
                  </a:cubicBezTo>
                  <a:cubicBezTo>
                    <a:pt x="9" y="12"/>
                    <a:pt x="6" y="13"/>
                    <a:pt x="3" y="13"/>
                  </a:cubicBezTo>
                  <a:cubicBezTo>
                    <a:pt x="3" y="15"/>
                    <a:pt x="3" y="16"/>
                    <a:pt x="4" y="17"/>
                  </a:cubicBezTo>
                  <a:cubicBezTo>
                    <a:pt x="5" y="17"/>
                    <a:pt x="4" y="19"/>
                    <a:pt x="3" y="20"/>
                  </a:cubicBezTo>
                  <a:cubicBezTo>
                    <a:pt x="2" y="20"/>
                    <a:pt x="0" y="20"/>
                    <a:pt x="1" y="22"/>
                  </a:cubicBezTo>
                  <a:cubicBezTo>
                    <a:pt x="2" y="24"/>
                    <a:pt x="5" y="24"/>
                    <a:pt x="3" y="26"/>
                  </a:cubicBezTo>
                  <a:cubicBezTo>
                    <a:pt x="2" y="28"/>
                    <a:pt x="3" y="30"/>
                    <a:pt x="5" y="30"/>
                  </a:cubicBezTo>
                  <a:cubicBezTo>
                    <a:pt x="7" y="30"/>
                    <a:pt x="10" y="30"/>
                    <a:pt x="9" y="31"/>
                  </a:cubicBezTo>
                  <a:cubicBezTo>
                    <a:pt x="9" y="32"/>
                    <a:pt x="8" y="33"/>
                    <a:pt x="8" y="34"/>
                  </a:cubicBezTo>
                  <a:cubicBezTo>
                    <a:pt x="9" y="33"/>
                    <a:pt x="11" y="33"/>
                    <a:pt x="12" y="33"/>
                  </a:cubicBezTo>
                  <a:cubicBezTo>
                    <a:pt x="14" y="31"/>
                    <a:pt x="13" y="29"/>
                    <a:pt x="18" y="28"/>
                  </a:cubicBezTo>
                  <a:cubicBezTo>
                    <a:pt x="22" y="27"/>
                    <a:pt x="27" y="30"/>
                    <a:pt x="29" y="33"/>
                  </a:cubicBezTo>
                  <a:cubicBezTo>
                    <a:pt x="31" y="35"/>
                    <a:pt x="31" y="35"/>
                    <a:pt x="31" y="37"/>
                  </a:cubicBezTo>
                  <a:cubicBezTo>
                    <a:pt x="32" y="39"/>
                    <a:pt x="33" y="43"/>
                    <a:pt x="39" y="47"/>
                  </a:cubicBezTo>
                  <a:cubicBezTo>
                    <a:pt x="45" y="51"/>
                    <a:pt x="47" y="55"/>
                    <a:pt x="50" y="57"/>
                  </a:cubicBezTo>
                  <a:cubicBezTo>
                    <a:pt x="53" y="58"/>
                    <a:pt x="56" y="58"/>
                    <a:pt x="58" y="60"/>
                  </a:cubicBezTo>
                  <a:cubicBezTo>
                    <a:pt x="59" y="62"/>
                    <a:pt x="62" y="63"/>
                    <a:pt x="65" y="65"/>
                  </a:cubicBezTo>
                  <a:cubicBezTo>
                    <a:pt x="67" y="66"/>
                    <a:pt x="68" y="69"/>
                    <a:pt x="70" y="69"/>
                  </a:cubicBezTo>
                  <a:cubicBezTo>
                    <a:pt x="73" y="70"/>
                    <a:pt x="71" y="72"/>
                    <a:pt x="73" y="74"/>
                  </a:cubicBezTo>
                  <a:cubicBezTo>
                    <a:pt x="75" y="76"/>
                    <a:pt x="75" y="80"/>
                    <a:pt x="73" y="83"/>
                  </a:cubicBezTo>
                  <a:cubicBezTo>
                    <a:pt x="72" y="85"/>
                    <a:pt x="72" y="89"/>
                    <a:pt x="74" y="89"/>
                  </a:cubicBezTo>
                  <a:cubicBezTo>
                    <a:pt x="75" y="89"/>
                    <a:pt x="77" y="85"/>
                    <a:pt x="78" y="82"/>
                  </a:cubicBezTo>
                  <a:cubicBezTo>
                    <a:pt x="78" y="80"/>
                    <a:pt x="80" y="80"/>
                    <a:pt x="82" y="78"/>
                  </a:cubicBezTo>
                  <a:cubicBezTo>
                    <a:pt x="84" y="75"/>
                    <a:pt x="79" y="75"/>
                    <a:pt x="79" y="71"/>
                  </a:cubicBezTo>
                  <a:cubicBezTo>
                    <a:pt x="78" y="68"/>
                    <a:pt x="82" y="65"/>
                    <a:pt x="86" y="68"/>
                  </a:cubicBezTo>
                  <a:cubicBezTo>
                    <a:pt x="91" y="71"/>
                    <a:pt x="92" y="72"/>
                    <a:pt x="92" y="68"/>
                  </a:cubicBezTo>
                  <a:cubicBezTo>
                    <a:pt x="93" y="64"/>
                    <a:pt x="80" y="59"/>
                    <a:pt x="77" y="57"/>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9" name="Google Shape;419;p25"/>
            <p:cNvSpPr/>
            <p:nvPr/>
          </p:nvSpPr>
          <p:spPr>
            <a:xfrm>
              <a:off x="4737100" y="2103438"/>
              <a:ext cx="25400" cy="36513"/>
            </a:xfrm>
            <a:custGeom>
              <a:avLst/>
              <a:gdLst/>
              <a:ahLst/>
              <a:cxnLst/>
              <a:rect l="l" t="t" r="r" b="b"/>
              <a:pathLst>
                <a:path w="9" h="13" extrusionOk="0">
                  <a:moveTo>
                    <a:pt x="3" y="0"/>
                  </a:moveTo>
                  <a:cubicBezTo>
                    <a:pt x="1" y="3"/>
                    <a:pt x="0" y="6"/>
                    <a:pt x="0" y="6"/>
                  </a:cubicBezTo>
                  <a:cubicBezTo>
                    <a:pt x="0" y="7"/>
                    <a:pt x="0" y="8"/>
                    <a:pt x="0" y="9"/>
                  </a:cubicBezTo>
                  <a:cubicBezTo>
                    <a:pt x="2" y="11"/>
                    <a:pt x="4" y="12"/>
                    <a:pt x="5" y="13"/>
                  </a:cubicBezTo>
                  <a:cubicBezTo>
                    <a:pt x="5" y="13"/>
                    <a:pt x="6" y="13"/>
                    <a:pt x="6" y="13"/>
                  </a:cubicBezTo>
                  <a:cubicBezTo>
                    <a:pt x="6" y="11"/>
                    <a:pt x="8" y="8"/>
                    <a:pt x="9" y="8"/>
                  </a:cubicBezTo>
                  <a:cubicBezTo>
                    <a:pt x="7" y="5"/>
                    <a:pt x="5" y="2"/>
                    <a:pt x="3"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0" name="Google Shape;420;p25"/>
            <p:cNvSpPr/>
            <p:nvPr/>
          </p:nvSpPr>
          <p:spPr>
            <a:xfrm>
              <a:off x="4741863" y="2025650"/>
              <a:ext cx="92075" cy="111125"/>
            </a:xfrm>
            <a:custGeom>
              <a:avLst/>
              <a:gdLst/>
              <a:ahLst/>
              <a:cxnLst/>
              <a:rect l="l" t="t" r="r" b="b"/>
              <a:pathLst>
                <a:path w="33" h="40" extrusionOk="0">
                  <a:moveTo>
                    <a:pt x="29" y="27"/>
                  </a:moveTo>
                  <a:cubicBezTo>
                    <a:pt x="27" y="25"/>
                    <a:pt x="28" y="22"/>
                    <a:pt x="29" y="21"/>
                  </a:cubicBezTo>
                  <a:cubicBezTo>
                    <a:pt x="31" y="20"/>
                    <a:pt x="29" y="18"/>
                    <a:pt x="29" y="17"/>
                  </a:cubicBezTo>
                  <a:cubicBezTo>
                    <a:pt x="29" y="15"/>
                    <a:pt x="22" y="14"/>
                    <a:pt x="20" y="14"/>
                  </a:cubicBezTo>
                  <a:cubicBezTo>
                    <a:pt x="19" y="14"/>
                    <a:pt x="21" y="9"/>
                    <a:pt x="19" y="9"/>
                  </a:cubicBezTo>
                  <a:cubicBezTo>
                    <a:pt x="17" y="9"/>
                    <a:pt x="17" y="8"/>
                    <a:pt x="17" y="6"/>
                  </a:cubicBezTo>
                  <a:cubicBezTo>
                    <a:pt x="17" y="5"/>
                    <a:pt x="14" y="2"/>
                    <a:pt x="14" y="2"/>
                  </a:cubicBezTo>
                  <a:cubicBezTo>
                    <a:pt x="14" y="1"/>
                    <a:pt x="14" y="1"/>
                    <a:pt x="14" y="1"/>
                  </a:cubicBezTo>
                  <a:cubicBezTo>
                    <a:pt x="13" y="1"/>
                    <a:pt x="12" y="1"/>
                    <a:pt x="12" y="1"/>
                  </a:cubicBezTo>
                  <a:cubicBezTo>
                    <a:pt x="10" y="1"/>
                    <a:pt x="8" y="0"/>
                    <a:pt x="8" y="0"/>
                  </a:cubicBezTo>
                  <a:cubicBezTo>
                    <a:pt x="8" y="0"/>
                    <a:pt x="3" y="1"/>
                    <a:pt x="0" y="2"/>
                  </a:cubicBezTo>
                  <a:cubicBezTo>
                    <a:pt x="0" y="4"/>
                    <a:pt x="1" y="7"/>
                    <a:pt x="2" y="7"/>
                  </a:cubicBezTo>
                  <a:cubicBezTo>
                    <a:pt x="5" y="8"/>
                    <a:pt x="4" y="11"/>
                    <a:pt x="5" y="13"/>
                  </a:cubicBezTo>
                  <a:cubicBezTo>
                    <a:pt x="6" y="15"/>
                    <a:pt x="5" y="25"/>
                    <a:pt x="4" y="25"/>
                  </a:cubicBezTo>
                  <a:cubicBezTo>
                    <a:pt x="3" y="25"/>
                    <a:pt x="2" y="27"/>
                    <a:pt x="1" y="28"/>
                  </a:cubicBezTo>
                  <a:cubicBezTo>
                    <a:pt x="3" y="30"/>
                    <a:pt x="5" y="33"/>
                    <a:pt x="7" y="36"/>
                  </a:cubicBezTo>
                  <a:cubicBezTo>
                    <a:pt x="7" y="36"/>
                    <a:pt x="7" y="36"/>
                    <a:pt x="8" y="36"/>
                  </a:cubicBezTo>
                  <a:cubicBezTo>
                    <a:pt x="9" y="36"/>
                    <a:pt x="15" y="40"/>
                    <a:pt x="15" y="40"/>
                  </a:cubicBezTo>
                  <a:cubicBezTo>
                    <a:pt x="15" y="40"/>
                    <a:pt x="23" y="38"/>
                    <a:pt x="29" y="37"/>
                  </a:cubicBezTo>
                  <a:cubicBezTo>
                    <a:pt x="29" y="36"/>
                    <a:pt x="29" y="35"/>
                    <a:pt x="29" y="35"/>
                  </a:cubicBezTo>
                  <a:cubicBezTo>
                    <a:pt x="29" y="34"/>
                    <a:pt x="30" y="32"/>
                    <a:pt x="32" y="32"/>
                  </a:cubicBezTo>
                  <a:cubicBezTo>
                    <a:pt x="33" y="32"/>
                    <a:pt x="31" y="28"/>
                    <a:pt x="29" y="27"/>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1" name="Google Shape;421;p25"/>
            <p:cNvSpPr/>
            <p:nvPr/>
          </p:nvSpPr>
          <p:spPr>
            <a:xfrm>
              <a:off x="708025" y="2641600"/>
              <a:ext cx="23813" cy="15875"/>
            </a:xfrm>
            <a:custGeom>
              <a:avLst/>
              <a:gdLst/>
              <a:ahLst/>
              <a:cxnLst/>
              <a:rect l="l" t="t" r="r" b="b"/>
              <a:pathLst>
                <a:path w="8" h="6" extrusionOk="0">
                  <a:moveTo>
                    <a:pt x="3" y="3"/>
                  </a:moveTo>
                  <a:cubicBezTo>
                    <a:pt x="5" y="6"/>
                    <a:pt x="7" y="5"/>
                    <a:pt x="8" y="3"/>
                  </a:cubicBezTo>
                  <a:cubicBezTo>
                    <a:pt x="8" y="1"/>
                    <a:pt x="0" y="0"/>
                    <a:pt x="3"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2" name="Google Shape;422;p25"/>
            <p:cNvSpPr/>
            <p:nvPr/>
          </p:nvSpPr>
          <p:spPr>
            <a:xfrm>
              <a:off x="744538" y="2655888"/>
              <a:ext cx="25400" cy="19050"/>
            </a:xfrm>
            <a:custGeom>
              <a:avLst/>
              <a:gdLst/>
              <a:ahLst/>
              <a:cxnLst/>
              <a:rect l="l" t="t" r="r" b="b"/>
              <a:pathLst>
                <a:path w="9" h="7" extrusionOk="0">
                  <a:moveTo>
                    <a:pt x="2" y="4"/>
                  </a:moveTo>
                  <a:cubicBezTo>
                    <a:pt x="4" y="6"/>
                    <a:pt x="6" y="7"/>
                    <a:pt x="7" y="4"/>
                  </a:cubicBezTo>
                  <a:cubicBezTo>
                    <a:pt x="9" y="2"/>
                    <a:pt x="0" y="0"/>
                    <a:pt x="2" y="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3" name="Google Shape;423;p25"/>
            <p:cNvSpPr/>
            <p:nvPr/>
          </p:nvSpPr>
          <p:spPr>
            <a:xfrm>
              <a:off x="593725" y="1768475"/>
              <a:ext cx="50800" cy="19050"/>
            </a:xfrm>
            <a:custGeom>
              <a:avLst/>
              <a:gdLst/>
              <a:ahLst/>
              <a:cxnLst/>
              <a:rect l="l" t="t" r="r" b="b"/>
              <a:pathLst>
                <a:path w="18" h="7" extrusionOk="0">
                  <a:moveTo>
                    <a:pt x="14" y="1"/>
                  </a:moveTo>
                  <a:cubicBezTo>
                    <a:pt x="10" y="0"/>
                    <a:pt x="0" y="6"/>
                    <a:pt x="3" y="7"/>
                  </a:cubicBezTo>
                  <a:cubicBezTo>
                    <a:pt x="6" y="7"/>
                    <a:pt x="7" y="4"/>
                    <a:pt x="10" y="4"/>
                  </a:cubicBezTo>
                  <a:cubicBezTo>
                    <a:pt x="12" y="4"/>
                    <a:pt x="18" y="3"/>
                    <a:pt x="14" y="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4" name="Google Shape;424;p25"/>
            <p:cNvSpPr/>
            <p:nvPr/>
          </p:nvSpPr>
          <p:spPr>
            <a:xfrm>
              <a:off x="787400" y="2674938"/>
              <a:ext cx="15875" cy="14288"/>
            </a:xfrm>
            <a:custGeom>
              <a:avLst/>
              <a:gdLst/>
              <a:ahLst/>
              <a:cxnLst/>
              <a:rect l="l" t="t" r="r" b="b"/>
              <a:pathLst>
                <a:path w="6" h="5" extrusionOk="0">
                  <a:moveTo>
                    <a:pt x="3" y="0"/>
                  </a:moveTo>
                  <a:cubicBezTo>
                    <a:pt x="0" y="1"/>
                    <a:pt x="2" y="5"/>
                    <a:pt x="3" y="4"/>
                  </a:cubicBezTo>
                  <a:cubicBezTo>
                    <a:pt x="6" y="2"/>
                    <a:pt x="5" y="0"/>
                    <a:pt x="3" y="0"/>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5" name="Google Shape;425;p25"/>
            <p:cNvSpPr/>
            <p:nvPr/>
          </p:nvSpPr>
          <p:spPr>
            <a:xfrm>
              <a:off x="547688" y="1587500"/>
              <a:ext cx="41275" cy="28575"/>
            </a:xfrm>
            <a:custGeom>
              <a:avLst/>
              <a:gdLst/>
              <a:ahLst/>
              <a:cxnLst/>
              <a:rect l="l" t="t" r="r" b="b"/>
              <a:pathLst>
                <a:path w="15" h="10" extrusionOk="0">
                  <a:moveTo>
                    <a:pt x="8" y="3"/>
                  </a:moveTo>
                  <a:cubicBezTo>
                    <a:pt x="7" y="0"/>
                    <a:pt x="0" y="3"/>
                    <a:pt x="0" y="6"/>
                  </a:cubicBezTo>
                  <a:cubicBezTo>
                    <a:pt x="1" y="8"/>
                    <a:pt x="9" y="10"/>
                    <a:pt x="12" y="9"/>
                  </a:cubicBezTo>
                  <a:cubicBezTo>
                    <a:pt x="14" y="8"/>
                    <a:pt x="15" y="5"/>
                    <a:pt x="13" y="4"/>
                  </a:cubicBezTo>
                  <a:cubicBezTo>
                    <a:pt x="11" y="2"/>
                    <a:pt x="8" y="6"/>
                    <a:pt x="8" y="3"/>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6" name="Google Shape;426;p25"/>
            <p:cNvSpPr/>
            <p:nvPr/>
          </p:nvSpPr>
          <p:spPr>
            <a:xfrm>
              <a:off x="538163" y="1793875"/>
              <a:ext cx="28575" cy="28575"/>
            </a:xfrm>
            <a:custGeom>
              <a:avLst/>
              <a:gdLst/>
              <a:ahLst/>
              <a:cxnLst/>
              <a:rect l="l" t="t" r="r" b="b"/>
              <a:pathLst>
                <a:path w="10" h="10" extrusionOk="0">
                  <a:moveTo>
                    <a:pt x="3" y="8"/>
                  </a:moveTo>
                  <a:cubicBezTo>
                    <a:pt x="8" y="6"/>
                    <a:pt x="10" y="4"/>
                    <a:pt x="8" y="2"/>
                  </a:cubicBezTo>
                  <a:cubicBezTo>
                    <a:pt x="6" y="0"/>
                    <a:pt x="0" y="10"/>
                    <a:pt x="3" y="8"/>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7" name="Google Shape;427;p25"/>
            <p:cNvSpPr/>
            <p:nvPr/>
          </p:nvSpPr>
          <p:spPr>
            <a:xfrm>
              <a:off x="1509713" y="1930400"/>
              <a:ext cx="1301750" cy="649288"/>
            </a:xfrm>
            <a:custGeom>
              <a:avLst/>
              <a:gdLst/>
              <a:ahLst/>
              <a:cxnLst/>
              <a:rect l="l" t="t" r="r" b="b"/>
              <a:pathLst>
                <a:path w="467" h="233" extrusionOk="0">
                  <a:moveTo>
                    <a:pt x="460" y="25"/>
                  </a:moveTo>
                  <a:cubicBezTo>
                    <a:pt x="460" y="22"/>
                    <a:pt x="453" y="24"/>
                    <a:pt x="450" y="22"/>
                  </a:cubicBezTo>
                  <a:cubicBezTo>
                    <a:pt x="446" y="19"/>
                    <a:pt x="441" y="31"/>
                    <a:pt x="439" y="36"/>
                  </a:cubicBezTo>
                  <a:cubicBezTo>
                    <a:pt x="438" y="41"/>
                    <a:pt x="429" y="46"/>
                    <a:pt x="429" y="46"/>
                  </a:cubicBezTo>
                  <a:cubicBezTo>
                    <a:pt x="429" y="46"/>
                    <a:pt x="404" y="47"/>
                    <a:pt x="402" y="47"/>
                  </a:cubicBezTo>
                  <a:cubicBezTo>
                    <a:pt x="400" y="47"/>
                    <a:pt x="394" y="52"/>
                    <a:pt x="391" y="55"/>
                  </a:cubicBezTo>
                  <a:cubicBezTo>
                    <a:pt x="391" y="55"/>
                    <a:pt x="391" y="55"/>
                    <a:pt x="391" y="55"/>
                  </a:cubicBezTo>
                  <a:cubicBezTo>
                    <a:pt x="394" y="60"/>
                    <a:pt x="385" y="63"/>
                    <a:pt x="376" y="63"/>
                  </a:cubicBezTo>
                  <a:cubicBezTo>
                    <a:pt x="373" y="63"/>
                    <a:pt x="371" y="63"/>
                    <a:pt x="369" y="64"/>
                  </a:cubicBezTo>
                  <a:cubicBezTo>
                    <a:pt x="370" y="65"/>
                    <a:pt x="370" y="66"/>
                    <a:pt x="370" y="67"/>
                  </a:cubicBezTo>
                  <a:cubicBezTo>
                    <a:pt x="370" y="67"/>
                    <a:pt x="369" y="68"/>
                    <a:pt x="367" y="69"/>
                  </a:cubicBezTo>
                  <a:cubicBezTo>
                    <a:pt x="366" y="72"/>
                    <a:pt x="355" y="77"/>
                    <a:pt x="349" y="80"/>
                  </a:cubicBezTo>
                  <a:cubicBezTo>
                    <a:pt x="342" y="84"/>
                    <a:pt x="333" y="82"/>
                    <a:pt x="333" y="77"/>
                  </a:cubicBezTo>
                  <a:cubicBezTo>
                    <a:pt x="333" y="71"/>
                    <a:pt x="338" y="72"/>
                    <a:pt x="339" y="75"/>
                  </a:cubicBezTo>
                  <a:cubicBezTo>
                    <a:pt x="339" y="76"/>
                    <a:pt x="341" y="75"/>
                    <a:pt x="342" y="74"/>
                  </a:cubicBezTo>
                  <a:cubicBezTo>
                    <a:pt x="340" y="72"/>
                    <a:pt x="340" y="70"/>
                    <a:pt x="341" y="68"/>
                  </a:cubicBezTo>
                  <a:cubicBezTo>
                    <a:pt x="339" y="67"/>
                    <a:pt x="342" y="59"/>
                    <a:pt x="338" y="57"/>
                  </a:cubicBezTo>
                  <a:cubicBezTo>
                    <a:pt x="334" y="56"/>
                    <a:pt x="329" y="63"/>
                    <a:pt x="329" y="59"/>
                  </a:cubicBezTo>
                  <a:cubicBezTo>
                    <a:pt x="330" y="54"/>
                    <a:pt x="336" y="50"/>
                    <a:pt x="332" y="44"/>
                  </a:cubicBezTo>
                  <a:cubicBezTo>
                    <a:pt x="329" y="38"/>
                    <a:pt x="321" y="38"/>
                    <a:pt x="320" y="43"/>
                  </a:cubicBezTo>
                  <a:cubicBezTo>
                    <a:pt x="319" y="47"/>
                    <a:pt x="314" y="45"/>
                    <a:pt x="312" y="49"/>
                  </a:cubicBezTo>
                  <a:cubicBezTo>
                    <a:pt x="310" y="52"/>
                    <a:pt x="308" y="60"/>
                    <a:pt x="310" y="66"/>
                  </a:cubicBezTo>
                  <a:cubicBezTo>
                    <a:pt x="311" y="72"/>
                    <a:pt x="309" y="74"/>
                    <a:pt x="304" y="78"/>
                  </a:cubicBezTo>
                  <a:cubicBezTo>
                    <a:pt x="299" y="81"/>
                    <a:pt x="296" y="73"/>
                    <a:pt x="298" y="62"/>
                  </a:cubicBezTo>
                  <a:cubicBezTo>
                    <a:pt x="299" y="55"/>
                    <a:pt x="303" y="48"/>
                    <a:pt x="300" y="48"/>
                  </a:cubicBezTo>
                  <a:cubicBezTo>
                    <a:pt x="296" y="48"/>
                    <a:pt x="304" y="40"/>
                    <a:pt x="312" y="38"/>
                  </a:cubicBezTo>
                  <a:cubicBezTo>
                    <a:pt x="319" y="36"/>
                    <a:pt x="329" y="37"/>
                    <a:pt x="329" y="35"/>
                  </a:cubicBezTo>
                  <a:cubicBezTo>
                    <a:pt x="329" y="34"/>
                    <a:pt x="329" y="34"/>
                    <a:pt x="329" y="34"/>
                  </a:cubicBezTo>
                  <a:cubicBezTo>
                    <a:pt x="328" y="33"/>
                    <a:pt x="326" y="32"/>
                    <a:pt x="325" y="31"/>
                  </a:cubicBezTo>
                  <a:cubicBezTo>
                    <a:pt x="325" y="31"/>
                    <a:pt x="324" y="32"/>
                    <a:pt x="324" y="32"/>
                  </a:cubicBezTo>
                  <a:cubicBezTo>
                    <a:pt x="321" y="34"/>
                    <a:pt x="322" y="29"/>
                    <a:pt x="316" y="29"/>
                  </a:cubicBezTo>
                  <a:cubicBezTo>
                    <a:pt x="311" y="29"/>
                    <a:pt x="306" y="34"/>
                    <a:pt x="301" y="32"/>
                  </a:cubicBezTo>
                  <a:cubicBezTo>
                    <a:pt x="297" y="29"/>
                    <a:pt x="299" y="27"/>
                    <a:pt x="295" y="27"/>
                  </a:cubicBezTo>
                  <a:cubicBezTo>
                    <a:pt x="291" y="27"/>
                    <a:pt x="298" y="19"/>
                    <a:pt x="293" y="22"/>
                  </a:cubicBezTo>
                  <a:cubicBezTo>
                    <a:pt x="287" y="26"/>
                    <a:pt x="278" y="33"/>
                    <a:pt x="274" y="30"/>
                  </a:cubicBezTo>
                  <a:cubicBezTo>
                    <a:pt x="270" y="26"/>
                    <a:pt x="267" y="31"/>
                    <a:pt x="264" y="28"/>
                  </a:cubicBezTo>
                  <a:cubicBezTo>
                    <a:pt x="261" y="25"/>
                    <a:pt x="274" y="17"/>
                    <a:pt x="280" y="18"/>
                  </a:cubicBezTo>
                  <a:cubicBezTo>
                    <a:pt x="282" y="18"/>
                    <a:pt x="283" y="17"/>
                    <a:pt x="284" y="16"/>
                  </a:cubicBezTo>
                  <a:cubicBezTo>
                    <a:pt x="281" y="15"/>
                    <a:pt x="274" y="12"/>
                    <a:pt x="273" y="15"/>
                  </a:cubicBezTo>
                  <a:cubicBezTo>
                    <a:pt x="271" y="17"/>
                    <a:pt x="267" y="15"/>
                    <a:pt x="266" y="13"/>
                  </a:cubicBezTo>
                  <a:cubicBezTo>
                    <a:pt x="264" y="11"/>
                    <a:pt x="262" y="14"/>
                    <a:pt x="259" y="11"/>
                  </a:cubicBezTo>
                  <a:cubicBezTo>
                    <a:pt x="256" y="7"/>
                    <a:pt x="253" y="10"/>
                    <a:pt x="252" y="10"/>
                  </a:cubicBezTo>
                  <a:cubicBezTo>
                    <a:pt x="250" y="11"/>
                    <a:pt x="248" y="9"/>
                    <a:pt x="245" y="8"/>
                  </a:cubicBezTo>
                  <a:cubicBezTo>
                    <a:pt x="242" y="7"/>
                    <a:pt x="244" y="4"/>
                    <a:pt x="242" y="2"/>
                  </a:cubicBezTo>
                  <a:cubicBezTo>
                    <a:pt x="239" y="0"/>
                    <a:pt x="239" y="6"/>
                    <a:pt x="239" y="6"/>
                  </a:cubicBezTo>
                  <a:cubicBezTo>
                    <a:pt x="17" y="7"/>
                    <a:pt x="17" y="7"/>
                    <a:pt x="17" y="7"/>
                  </a:cubicBezTo>
                  <a:cubicBezTo>
                    <a:pt x="17" y="7"/>
                    <a:pt x="18" y="7"/>
                    <a:pt x="18" y="8"/>
                  </a:cubicBezTo>
                  <a:cubicBezTo>
                    <a:pt x="21" y="11"/>
                    <a:pt x="18" y="13"/>
                    <a:pt x="19" y="16"/>
                  </a:cubicBezTo>
                  <a:cubicBezTo>
                    <a:pt x="20" y="20"/>
                    <a:pt x="19" y="24"/>
                    <a:pt x="17" y="24"/>
                  </a:cubicBezTo>
                  <a:cubicBezTo>
                    <a:pt x="14" y="24"/>
                    <a:pt x="14" y="21"/>
                    <a:pt x="16" y="20"/>
                  </a:cubicBezTo>
                  <a:cubicBezTo>
                    <a:pt x="18" y="19"/>
                    <a:pt x="17" y="15"/>
                    <a:pt x="15" y="15"/>
                  </a:cubicBezTo>
                  <a:cubicBezTo>
                    <a:pt x="14" y="15"/>
                    <a:pt x="13" y="14"/>
                    <a:pt x="13" y="12"/>
                  </a:cubicBezTo>
                  <a:cubicBezTo>
                    <a:pt x="9" y="13"/>
                    <a:pt x="5" y="13"/>
                    <a:pt x="0" y="12"/>
                  </a:cubicBezTo>
                  <a:cubicBezTo>
                    <a:pt x="0" y="12"/>
                    <a:pt x="1" y="13"/>
                    <a:pt x="1" y="13"/>
                  </a:cubicBezTo>
                  <a:cubicBezTo>
                    <a:pt x="1" y="15"/>
                    <a:pt x="2" y="20"/>
                    <a:pt x="5" y="24"/>
                  </a:cubicBezTo>
                  <a:cubicBezTo>
                    <a:pt x="8" y="27"/>
                    <a:pt x="6" y="30"/>
                    <a:pt x="8" y="31"/>
                  </a:cubicBezTo>
                  <a:cubicBezTo>
                    <a:pt x="11" y="33"/>
                    <a:pt x="11" y="34"/>
                    <a:pt x="8" y="34"/>
                  </a:cubicBezTo>
                  <a:cubicBezTo>
                    <a:pt x="6" y="33"/>
                    <a:pt x="8" y="36"/>
                    <a:pt x="7" y="41"/>
                  </a:cubicBezTo>
                  <a:cubicBezTo>
                    <a:pt x="6" y="46"/>
                    <a:pt x="6" y="57"/>
                    <a:pt x="5" y="61"/>
                  </a:cubicBezTo>
                  <a:cubicBezTo>
                    <a:pt x="5" y="64"/>
                    <a:pt x="1" y="70"/>
                    <a:pt x="3" y="73"/>
                  </a:cubicBezTo>
                  <a:cubicBezTo>
                    <a:pt x="6" y="77"/>
                    <a:pt x="7" y="82"/>
                    <a:pt x="6" y="86"/>
                  </a:cubicBezTo>
                  <a:cubicBezTo>
                    <a:pt x="5" y="91"/>
                    <a:pt x="5" y="94"/>
                    <a:pt x="7" y="97"/>
                  </a:cubicBezTo>
                  <a:cubicBezTo>
                    <a:pt x="9" y="100"/>
                    <a:pt x="7" y="106"/>
                    <a:pt x="9" y="107"/>
                  </a:cubicBezTo>
                  <a:cubicBezTo>
                    <a:pt x="11" y="109"/>
                    <a:pt x="13" y="111"/>
                    <a:pt x="15" y="114"/>
                  </a:cubicBezTo>
                  <a:cubicBezTo>
                    <a:pt x="17" y="118"/>
                    <a:pt x="19" y="116"/>
                    <a:pt x="19" y="119"/>
                  </a:cubicBezTo>
                  <a:cubicBezTo>
                    <a:pt x="20" y="122"/>
                    <a:pt x="20" y="123"/>
                    <a:pt x="23" y="124"/>
                  </a:cubicBezTo>
                  <a:cubicBezTo>
                    <a:pt x="26" y="125"/>
                    <a:pt x="24" y="128"/>
                    <a:pt x="24" y="130"/>
                  </a:cubicBezTo>
                  <a:cubicBezTo>
                    <a:pt x="24" y="132"/>
                    <a:pt x="28" y="135"/>
                    <a:pt x="32" y="139"/>
                  </a:cubicBezTo>
                  <a:cubicBezTo>
                    <a:pt x="37" y="143"/>
                    <a:pt x="33" y="147"/>
                    <a:pt x="36" y="147"/>
                  </a:cubicBezTo>
                  <a:cubicBezTo>
                    <a:pt x="40" y="147"/>
                    <a:pt x="43" y="149"/>
                    <a:pt x="46" y="151"/>
                  </a:cubicBezTo>
                  <a:cubicBezTo>
                    <a:pt x="50" y="153"/>
                    <a:pt x="51" y="152"/>
                    <a:pt x="53" y="152"/>
                  </a:cubicBezTo>
                  <a:cubicBezTo>
                    <a:pt x="55" y="153"/>
                    <a:pt x="60" y="158"/>
                    <a:pt x="61" y="161"/>
                  </a:cubicBezTo>
                  <a:cubicBezTo>
                    <a:pt x="61" y="163"/>
                    <a:pt x="61" y="164"/>
                    <a:pt x="62" y="166"/>
                  </a:cubicBezTo>
                  <a:cubicBezTo>
                    <a:pt x="81" y="164"/>
                    <a:pt x="81" y="164"/>
                    <a:pt x="81" y="164"/>
                  </a:cubicBezTo>
                  <a:cubicBezTo>
                    <a:pt x="81" y="164"/>
                    <a:pt x="87" y="168"/>
                    <a:pt x="90" y="169"/>
                  </a:cubicBezTo>
                  <a:cubicBezTo>
                    <a:pt x="93" y="169"/>
                    <a:pt x="111" y="176"/>
                    <a:pt x="111" y="176"/>
                  </a:cubicBezTo>
                  <a:cubicBezTo>
                    <a:pt x="133" y="176"/>
                    <a:pt x="133" y="176"/>
                    <a:pt x="133" y="176"/>
                  </a:cubicBezTo>
                  <a:cubicBezTo>
                    <a:pt x="136" y="172"/>
                    <a:pt x="136" y="172"/>
                    <a:pt x="136" y="172"/>
                  </a:cubicBezTo>
                  <a:cubicBezTo>
                    <a:pt x="149" y="172"/>
                    <a:pt x="149" y="172"/>
                    <a:pt x="149" y="172"/>
                  </a:cubicBezTo>
                  <a:cubicBezTo>
                    <a:pt x="149" y="172"/>
                    <a:pt x="157" y="180"/>
                    <a:pt x="158" y="180"/>
                  </a:cubicBezTo>
                  <a:cubicBezTo>
                    <a:pt x="159" y="181"/>
                    <a:pt x="163" y="184"/>
                    <a:pt x="163" y="187"/>
                  </a:cubicBezTo>
                  <a:cubicBezTo>
                    <a:pt x="163" y="189"/>
                    <a:pt x="164" y="191"/>
                    <a:pt x="166" y="192"/>
                  </a:cubicBezTo>
                  <a:cubicBezTo>
                    <a:pt x="168" y="193"/>
                    <a:pt x="174" y="197"/>
                    <a:pt x="175" y="197"/>
                  </a:cubicBezTo>
                  <a:cubicBezTo>
                    <a:pt x="176" y="196"/>
                    <a:pt x="178" y="189"/>
                    <a:pt x="181" y="189"/>
                  </a:cubicBezTo>
                  <a:cubicBezTo>
                    <a:pt x="185" y="189"/>
                    <a:pt x="194" y="192"/>
                    <a:pt x="196" y="197"/>
                  </a:cubicBezTo>
                  <a:cubicBezTo>
                    <a:pt x="197" y="203"/>
                    <a:pt x="202" y="207"/>
                    <a:pt x="203" y="208"/>
                  </a:cubicBezTo>
                  <a:cubicBezTo>
                    <a:pt x="205" y="209"/>
                    <a:pt x="204" y="213"/>
                    <a:pt x="205" y="214"/>
                  </a:cubicBezTo>
                  <a:cubicBezTo>
                    <a:pt x="206" y="216"/>
                    <a:pt x="206" y="219"/>
                    <a:pt x="208" y="219"/>
                  </a:cubicBezTo>
                  <a:cubicBezTo>
                    <a:pt x="209" y="219"/>
                    <a:pt x="216" y="223"/>
                    <a:pt x="219" y="223"/>
                  </a:cubicBezTo>
                  <a:cubicBezTo>
                    <a:pt x="220" y="223"/>
                    <a:pt x="221" y="224"/>
                    <a:pt x="222" y="224"/>
                  </a:cubicBezTo>
                  <a:cubicBezTo>
                    <a:pt x="222" y="218"/>
                    <a:pt x="216" y="217"/>
                    <a:pt x="220" y="214"/>
                  </a:cubicBezTo>
                  <a:cubicBezTo>
                    <a:pt x="224" y="211"/>
                    <a:pt x="220" y="208"/>
                    <a:pt x="222" y="206"/>
                  </a:cubicBezTo>
                  <a:cubicBezTo>
                    <a:pt x="224" y="205"/>
                    <a:pt x="228" y="204"/>
                    <a:pt x="228" y="201"/>
                  </a:cubicBezTo>
                  <a:cubicBezTo>
                    <a:pt x="228" y="199"/>
                    <a:pt x="230" y="199"/>
                    <a:pt x="232" y="200"/>
                  </a:cubicBezTo>
                  <a:cubicBezTo>
                    <a:pt x="235" y="200"/>
                    <a:pt x="241" y="195"/>
                    <a:pt x="240" y="193"/>
                  </a:cubicBezTo>
                  <a:cubicBezTo>
                    <a:pt x="240" y="191"/>
                    <a:pt x="241" y="191"/>
                    <a:pt x="244" y="191"/>
                  </a:cubicBezTo>
                  <a:cubicBezTo>
                    <a:pt x="248" y="192"/>
                    <a:pt x="247" y="188"/>
                    <a:pt x="249" y="188"/>
                  </a:cubicBezTo>
                  <a:cubicBezTo>
                    <a:pt x="251" y="189"/>
                    <a:pt x="253" y="190"/>
                    <a:pt x="253" y="189"/>
                  </a:cubicBezTo>
                  <a:cubicBezTo>
                    <a:pt x="253" y="187"/>
                    <a:pt x="256" y="187"/>
                    <a:pt x="257" y="189"/>
                  </a:cubicBezTo>
                  <a:cubicBezTo>
                    <a:pt x="259" y="192"/>
                    <a:pt x="263" y="192"/>
                    <a:pt x="264" y="190"/>
                  </a:cubicBezTo>
                  <a:cubicBezTo>
                    <a:pt x="264" y="187"/>
                    <a:pt x="267" y="190"/>
                    <a:pt x="269" y="192"/>
                  </a:cubicBezTo>
                  <a:cubicBezTo>
                    <a:pt x="271" y="195"/>
                    <a:pt x="273" y="194"/>
                    <a:pt x="276" y="194"/>
                  </a:cubicBezTo>
                  <a:cubicBezTo>
                    <a:pt x="279" y="194"/>
                    <a:pt x="279" y="193"/>
                    <a:pt x="280" y="191"/>
                  </a:cubicBezTo>
                  <a:cubicBezTo>
                    <a:pt x="280" y="189"/>
                    <a:pt x="283" y="196"/>
                    <a:pt x="287" y="196"/>
                  </a:cubicBezTo>
                  <a:cubicBezTo>
                    <a:pt x="290" y="197"/>
                    <a:pt x="287" y="194"/>
                    <a:pt x="285" y="192"/>
                  </a:cubicBezTo>
                  <a:cubicBezTo>
                    <a:pt x="282" y="190"/>
                    <a:pt x="285" y="189"/>
                    <a:pt x="283" y="188"/>
                  </a:cubicBezTo>
                  <a:cubicBezTo>
                    <a:pt x="281" y="186"/>
                    <a:pt x="286" y="184"/>
                    <a:pt x="290" y="184"/>
                  </a:cubicBezTo>
                  <a:cubicBezTo>
                    <a:pt x="295" y="184"/>
                    <a:pt x="294" y="185"/>
                    <a:pt x="296" y="183"/>
                  </a:cubicBezTo>
                  <a:cubicBezTo>
                    <a:pt x="298" y="180"/>
                    <a:pt x="299" y="183"/>
                    <a:pt x="299" y="185"/>
                  </a:cubicBezTo>
                  <a:cubicBezTo>
                    <a:pt x="299" y="187"/>
                    <a:pt x="306" y="184"/>
                    <a:pt x="310" y="184"/>
                  </a:cubicBezTo>
                  <a:cubicBezTo>
                    <a:pt x="314" y="184"/>
                    <a:pt x="317" y="187"/>
                    <a:pt x="317" y="189"/>
                  </a:cubicBezTo>
                  <a:cubicBezTo>
                    <a:pt x="318" y="191"/>
                    <a:pt x="320" y="192"/>
                    <a:pt x="323" y="190"/>
                  </a:cubicBezTo>
                  <a:cubicBezTo>
                    <a:pt x="326" y="188"/>
                    <a:pt x="328" y="185"/>
                    <a:pt x="330" y="188"/>
                  </a:cubicBezTo>
                  <a:cubicBezTo>
                    <a:pt x="333" y="190"/>
                    <a:pt x="335" y="193"/>
                    <a:pt x="338" y="196"/>
                  </a:cubicBezTo>
                  <a:cubicBezTo>
                    <a:pt x="341" y="199"/>
                    <a:pt x="337" y="203"/>
                    <a:pt x="339" y="206"/>
                  </a:cubicBezTo>
                  <a:cubicBezTo>
                    <a:pt x="340" y="208"/>
                    <a:pt x="338" y="211"/>
                    <a:pt x="342" y="214"/>
                  </a:cubicBezTo>
                  <a:cubicBezTo>
                    <a:pt x="346" y="216"/>
                    <a:pt x="342" y="221"/>
                    <a:pt x="345" y="222"/>
                  </a:cubicBezTo>
                  <a:cubicBezTo>
                    <a:pt x="348" y="223"/>
                    <a:pt x="350" y="227"/>
                    <a:pt x="351" y="229"/>
                  </a:cubicBezTo>
                  <a:cubicBezTo>
                    <a:pt x="351" y="231"/>
                    <a:pt x="356" y="233"/>
                    <a:pt x="357" y="230"/>
                  </a:cubicBezTo>
                  <a:cubicBezTo>
                    <a:pt x="357" y="227"/>
                    <a:pt x="360" y="223"/>
                    <a:pt x="360" y="220"/>
                  </a:cubicBezTo>
                  <a:cubicBezTo>
                    <a:pt x="361" y="218"/>
                    <a:pt x="358" y="207"/>
                    <a:pt x="356" y="204"/>
                  </a:cubicBezTo>
                  <a:cubicBezTo>
                    <a:pt x="354" y="201"/>
                    <a:pt x="356" y="200"/>
                    <a:pt x="354" y="197"/>
                  </a:cubicBezTo>
                  <a:cubicBezTo>
                    <a:pt x="351" y="193"/>
                    <a:pt x="349" y="186"/>
                    <a:pt x="349" y="181"/>
                  </a:cubicBezTo>
                  <a:cubicBezTo>
                    <a:pt x="349" y="176"/>
                    <a:pt x="355" y="167"/>
                    <a:pt x="359" y="164"/>
                  </a:cubicBezTo>
                  <a:cubicBezTo>
                    <a:pt x="362" y="161"/>
                    <a:pt x="365" y="163"/>
                    <a:pt x="366" y="160"/>
                  </a:cubicBezTo>
                  <a:cubicBezTo>
                    <a:pt x="366" y="157"/>
                    <a:pt x="370" y="154"/>
                    <a:pt x="372" y="154"/>
                  </a:cubicBezTo>
                  <a:cubicBezTo>
                    <a:pt x="374" y="154"/>
                    <a:pt x="377" y="154"/>
                    <a:pt x="377" y="152"/>
                  </a:cubicBezTo>
                  <a:cubicBezTo>
                    <a:pt x="377" y="150"/>
                    <a:pt x="381" y="147"/>
                    <a:pt x="386" y="146"/>
                  </a:cubicBezTo>
                  <a:cubicBezTo>
                    <a:pt x="390" y="145"/>
                    <a:pt x="388" y="143"/>
                    <a:pt x="386" y="141"/>
                  </a:cubicBezTo>
                  <a:cubicBezTo>
                    <a:pt x="385" y="138"/>
                    <a:pt x="387" y="136"/>
                    <a:pt x="388" y="138"/>
                  </a:cubicBezTo>
                  <a:cubicBezTo>
                    <a:pt x="389" y="139"/>
                    <a:pt x="392" y="139"/>
                    <a:pt x="394" y="138"/>
                  </a:cubicBezTo>
                  <a:cubicBezTo>
                    <a:pt x="396" y="137"/>
                    <a:pt x="400" y="133"/>
                    <a:pt x="396" y="133"/>
                  </a:cubicBezTo>
                  <a:cubicBezTo>
                    <a:pt x="392" y="133"/>
                    <a:pt x="391" y="132"/>
                    <a:pt x="393" y="131"/>
                  </a:cubicBezTo>
                  <a:cubicBezTo>
                    <a:pt x="396" y="130"/>
                    <a:pt x="394" y="125"/>
                    <a:pt x="390" y="125"/>
                  </a:cubicBezTo>
                  <a:cubicBezTo>
                    <a:pt x="387" y="125"/>
                    <a:pt x="388" y="123"/>
                    <a:pt x="390" y="121"/>
                  </a:cubicBezTo>
                  <a:cubicBezTo>
                    <a:pt x="392" y="119"/>
                    <a:pt x="387" y="116"/>
                    <a:pt x="385" y="114"/>
                  </a:cubicBezTo>
                  <a:cubicBezTo>
                    <a:pt x="383" y="113"/>
                    <a:pt x="387" y="112"/>
                    <a:pt x="388" y="112"/>
                  </a:cubicBezTo>
                  <a:cubicBezTo>
                    <a:pt x="390" y="111"/>
                    <a:pt x="389" y="103"/>
                    <a:pt x="390" y="101"/>
                  </a:cubicBezTo>
                  <a:cubicBezTo>
                    <a:pt x="390" y="99"/>
                    <a:pt x="393" y="99"/>
                    <a:pt x="392" y="101"/>
                  </a:cubicBezTo>
                  <a:cubicBezTo>
                    <a:pt x="391" y="103"/>
                    <a:pt x="389" y="106"/>
                    <a:pt x="392" y="109"/>
                  </a:cubicBezTo>
                  <a:cubicBezTo>
                    <a:pt x="394" y="112"/>
                    <a:pt x="395" y="114"/>
                    <a:pt x="394" y="118"/>
                  </a:cubicBezTo>
                  <a:cubicBezTo>
                    <a:pt x="393" y="123"/>
                    <a:pt x="395" y="122"/>
                    <a:pt x="397" y="116"/>
                  </a:cubicBezTo>
                  <a:cubicBezTo>
                    <a:pt x="400" y="111"/>
                    <a:pt x="400" y="106"/>
                    <a:pt x="398" y="106"/>
                  </a:cubicBezTo>
                  <a:cubicBezTo>
                    <a:pt x="397" y="105"/>
                    <a:pt x="397" y="100"/>
                    <a:pt x="399" y="102"/>
                  </a:cubicBezTo>
                  <a:cubicBezTo>
                    <a:pt x="401" y="105"/>
                    <a:pt x="402" y="105"/>
                    <a:pt x="405" y="102"/>
                  </a:cubicBezTo>
                  <a:cubicBezTo>
                    <a:pt x="408" y="99"/>
                    <a:pt x="411" y="93"/>
                    <a:pt x="409" y="92"/>
                  </a:cubicBezTo>
                  <a:cubicBezTo>
                    <a:pt x="407" y="91"/>
                    <a:pt x="410" y="89"/>
                    <a:pt x="413" y="90"/>
                  </a:cubicBezTo>
                  <a:cubicBezTo>
                    <a:pt x="417" y="90"/>
                    <a:pt x="425" y="87"/>
                    <a:pt x="425" y="86"/>
                  </a:cubicBezTo>
                  <a:cubicBezTo>
                    <a:pt x="427" y="83"/>
                    <a:pt x="413" y="88"/>
                    <a:pt x="413" y="86"/>
                  </a:cubicBezTo>
                  <a:cubicBezTo>
                    <a:pt x="413" y="84"/>
                    <a:pt x="422" y="82"/>
                    <a:pt x="426" y="82"/>
                  </a:cubicBezTo>
                  <a:cubicBezTo>
                    <a:pt x="430" y="82"/>
                    <a:pt x="428" y="76"/>
                    <a:pt x="430" y="79"/>
                  </a:cubicBezTo>
                  <a:cubicBezTo>
                    <a:pt x="431" y="81"/>
                    <a:pt x="434" y="80"/>
                    <a:pt x="436" y="79"/>
                  </a:cubicBezTo>
                  <a:cubicBezTo>
                    <a:pt x="439" y="78"/>
                    <a:pt x="437" y="74"/>
                    <a:pt x="434" y="73"/>
                  </a:cubicBezTo>
                  <a:cubicBezTo>
                    <a:pt x="432" y="72"/>
                    <a:pt x="436" y="70"/>
                    <a:pt x="435" y="69"/>
                  </a:cubicBezTo>
                  <a:cubicBezTo>
                    <a:pt x="435" y="67"/>
                    <a:pt x="437" y="61"/>
                    <a:pt x="441" y="60"/>
                  </a:cubicBezTo>
                  <a:cubicBezTo>
                    <a:pt x="444" y="59"/>
                    <a:pt x="442" y="57"/>
                    <a:pt x="445" y="57"/>
                  </a:cubicBezTo>
                  <a:cubicBezTo>
                    <a:pt x="448" y="57"/>
                    <a:pt x="449" y="54"/>
                    <a:pt x="451" y="51"/>
                  </a:cubicBezTo>
                  <a:cubicBezTo>
                    <a:pt x="454" y="49"/>
                    <a:pt x="457" y="55"/>
                    <a:pt x="461" y="52"/>
                  </a:cubicBezTo>
                  <a:cubicBezTo>
                    <a:pt x="463" y="50"/>
                    <a:pt x="465" y="49"/>
                    <a:pt x="467" y="47"/>
                  </a:cubicBezTo>
                  <a:cubicBezTo>
                    <a:pt x="458" y="35"/>
                    <a:pt x="461" y="27"/>
                    <a:pt x="460" y="25"/>
                  </a:cubicBezTo>
                  <a:close/>
                </a:path>
              </a:pathLst>
            </a:custGeom>
            <a:solidFill>
              <a:schemeClr val="accent1"/>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8" name="Google Shape;428;p25"/>
            <p:cNvSpPr/>
            <p:nvPr/>
          </p:nvSpPr>
          <p:spPr>
            <a:xfrm>
              <a:off x="798513" y="2690813"/>
              <a:ext cx="33338" cy="36513"/>
            </a:xfrm>
            <a:custGeom>
              <a:avLst/>
              <a:gdLst/>
              <a:ahLst/>
              <a:cxnLst/>
              <a:rect l="l" t="t" r="r" b="b"/>
              <a:pathLst>
                <a:path w="12" h="13" extrusionOk="0">
                  <a:moveTo>
                    <a:pt x="5" y="1"/>
                  </a:moveTo>
                  <a:cubicBezTo>
                    <a:pt x="0" y="2"/>
                    <a:pt x="3" y="13"/>
                    <a:pt x="5" y="11"/>
                  </a:cubicBezTo>
                  <a:cubicBezTo>
                    <a:pt x="7" y="10"/>
                    <a:pt x="10" y="9"/>
                    <a:pt x="11" y="8"/>
                  </a:cubicBezTo>
                  <a:cubicBezTo>
                    <a:pt x="12" y="5"/>
                    <a:pt x="9" y="0"/>
                    <a:pt x="5" y="1"/>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9" name="Google Shape;429;p25"/>
            <p:cNvSpPr/>
            <p:nvPr/>
          </p:nvSpPr>
          <p:spPr>
            <a:xfrm>
              <a:off x="530225" y="1177925"/>
              <a:ext cx="873125" cy="601663"/>
            </a:xfrm>
            <a:custGeom>
              <a:avLst/>
              <a:gdLst/>
              <a:ahLst/>
              <a:cxnLst/>
              <a:rect l="l" t="t" r="r" b="b"/>
              <a:pathLst>
                <a:path w="313" h="216" extrusionOk="0">
                  <a:moveTo>
                    <a:pt x="307" y="204"/>
                  </a:moveTo>
                  <a:cubicBezTo>
                    <a:pt x="309" y="201"/>
                    <a:pt x="309" y="199"/>
                    <a:pt x="300" y="195"/>
                  </a:cubicBezTo>
                  <a:cubicBezTo>
                    <a:pt x="291" y="192"/>
                    <a:pt x="292" y="189"/>
                    <a:pt x="286" y="178"/>
                  </a:cubicBezTo>
                  <a:cubicBezTo>
                    <a:pt x="279" y="168"/>
                    <a:pt x="268" y="163"/>
                    <a:pt x="268" y="159"/>
                  </a:cubicBezTo>
                  <a:cubicBezTo>
                    <a:pt x="268" y="155"/>
                    <a:pt x="257" y="155"/>
                    <a:pt x="257" y="158"/>
                  </a:cubicBezTo>
                  <a:cubicBezTo>
                    <a:pt x="257" y="161"/>
                    <a:pt x="252" y="162"/>
                    <a:pt x="250" y="164"/>
                  </a:cubicBezTo>
                  <a:cubicBezTo>
                    <a:pt x="247" y="166"/>
                    <a:pt x="246" y="163"/>
                    <a:pt x="244" y="160"/>
                  </a:cubicBezTo>
                  <a:cubicBezTo>
                    <a:pt x="241" y="157"/>
                    <a:pt x="236" y="154"/>
                    <a:pt x="236" y="152"/>
                  </a:cubicBezTo>
                  <a:cubicBezTo>
                    <a:pt x="236" y="150"/>
                    <a:pt x="234" y="146"/>
                    <a:pt x="230" y="148"/>
                  </a:cubicBezTo>
                  <a:cubicBezTo>
                    <a:pt x="226" y="150"/>
                    <a:pt x="224" y="148"/>
                    <a:pt x="223" y="149"/>
                  </a:cubicBezTo>
                  <a:cubicBezTo>
                    <a:pt x="222" y="151"/>
                    <a:pt x="218" y="148"/>
                    <a:pt x="218" y="148"/>
                  </a:cubicBezTo>
                  <a:cubicBezTo>
                    <a:pt x="218" y="25"/>
                    <a:pt x="218" y="25"/>
                    <a:pt x="218" y="25"/>
                  </a:cubicBezTo>
                  <a:cubicBezTo>
                    <a:pt x="217" y="25"/>
                    <a:pt x="216" y="25"/>
                    <a:pt x="215" y="24"/>
                  </a:cubicBezTo>
                  <a:cubicBezTo>
                    <a:pt x="210" y="22"/>
                    <a:pt x="202" y="19"/>
                    <a:pt x="198" y="20"/>
                  </a:cubicBezTo>
                  <a:cubicBezTo>
                    <a:pt x="194" y="21"/>
                    <a:pt x="186" y="22"/>
                    <a:pt x="183" y="20"/>
                  </a:cubicBezTo>
                  <a:cubicBezTo>
                    <a:pt x="180" y="19"/>
                    <a:pt x="176" y="18"/>
                    <a:pt x="170" y="18"/>
                  </a:cubicBezTo>
                  <a:cubicBezTo>
                    <a:pt x="164" y="19"/>
                    <a:pt x="160" y="15"/>
                    <a:pt x="153" y="13"/>
                  </a:cubicBezTo>
                  <a:cubicBezTo>
                    <a:pt x="145" y="12"/>
                    <a:pt x="135" y="14"/>
                    <a:pt x="132" y="15"/>
                  </a:cubicBezTo>
                  <a:cubicBezTo>
                    <a:pt x="130" y="16"/>
                    <a:pt x="130" y="12"/>
                    <a:pt x="127" y="13"/>
                  </a:cubicBezTo>
                  <a:cubicBezTo>
                    <a:pt x="124" y="13"/>
                    <a:pt x="127" y="11"/>
                    <a:pt x="125" y="8"/>
                  </a:cubicBezTo>
                  <a:cubicBezTo>
                    <a:pt x="123" y="6"/>
                    <a:pt x="114" y="8"/>
                    <a:pt x="111" y="9"/>
                  </a:cubicBezTo>
                  <a:cubicBezTo>
                    <a:pt x="108" y="9"/>
                    <a:pt x="107" y="7"/>
                    <a:pt x="107" y="5"/>
                  </a:cubicBezTo>
                  <a:cubicBezTo>
                    <a:pt x="107" y="4"/>
                    <a:pt x="104" y="4"/>
                    <a:pt x="103" y="6"/>
                  </a:cubicBezTo>
                  <a:cubicBezTo>
                    <a:pt x="102" y="9"/>
                    <a:pt x="98" y="9"/>
                    <a:pt x="97" y="8"/>
                  </a:cubicBezTo>
                  <a:cubicBezTo>
                    <a:pt x="95" y="6"/>
                    <a:pt x="100" y="6"/>
                    <a:pt x="100" y="4"/>
                  </a:cubicBezTo>
                  <a:cubicBezTo>
                    <a:pt x="100" y="2"/>
                    <a:pt x="95" y="1"/>
                    <a:pt x="93" y="1"/>
                  </a:cubicBezTo>
                  <a:cubicBezTo>
                    <a:pt x="92" y="0"/>
                    <a:pt x="89" y="3"/>
                    <a:pt x="85" y="6"/>
                  </a:cubicBezTo>
                  <a:cubicBezTo>
                    <a:pt x="81" y="9"/>
                    <a:pt x="76" y="9"/>
                    <a:pt x="72" y="9"/>
                  </a:cubicBezTo>
                  <a:cubicBezTo>
                    <a:pt x="69" y="8"/>
                    <a:pt x="65" y="9"/>
                    <a:pt x="65" y="11"/>
                  </a:cubicBezTo>
                  <a:cubicBezTo>
                    <a:pt x="65" y="13"/>
                    <a:pt x="69" y="13"/>
                    <a:pt x="67" y="15"/>
                  </a:cubicBezTo>
                  <a:cubicBezTo>
                    <a:pt x="64" y="18"/>
                    <a:pt x="63" y="12"/>
                    <a:pt x="61" y="15"/>
                  </a:cubicBezTo>
                  <a:cubicBezTo>
                    <a:pt x="58" y="17"/>
                    <a:pt x="51" y="17"/>
                    <a:pt x="49" y="17"/>
                  </a:cubicBezTo>
                  <a:cubicBezTo>
                    <a:pt x="47" y="16"/>
                    <a:pt x="41" y="23"/>
                    <a:pt x="39" y="25"/>
                  </a:cubicBezTo>
                  <a:cubicBezTo>
                    <a:pt x="38" y="26"/>
                    <a:pt x="41" y="28"/>
                    <a:pt x="36" y="33"/>
                  </a:cubicBezTo>
                  <a:cubicBezTo>
                    <a:pt x="31" y="38"/>
                    <a:pt x="18" y="37"/>
                    <a:pt x="16" y="37"/>
                  </a:cubicBezTo>
                  <a:cubicBezTo>
                    <a:pt x="13" y="37"/>
                    <a:pt x="15" y="40"/>
                    <a:pt x="14" y="42"/>
                  </a:cubicBezTo>
                  <a:cubicBezTo>
                    <a:pt x="12" y="44"/>
                    <a:pt x="15" y="46"/>
                    <a:pt x="23" y="48"/>
                  </a:cubicBezTo>
                  <a:cubicBezTo>
                    <a:pt x="30" y="50"/>
                    <a:pt x="35" y="60"/>
                    <a:pt x="36" y="62"/>
                  </a:cubicBezTo>
                  <a:cubicBezTo>
                    <a:pt x="37" y="64"/>
                    <a:pt x="46" y="62"/>
                    <a:pt x="49" y="62"/>
                  </a:cubicBezTo>
                  <a:cubicBezTo>
                    <a:pt x="53" y="63"/>
                    <a:pt x="49" y="68"/>
                    <a:pt x="52" y="69"/>
                  </a:cubicBezTo>
                  <a:cubicBezTo>
                    <a:pt x="55" y="71"/>
                    <a:pt x="60" y="69"/>
                    <a:pt x="61" y="71"/>
                  </a:cubicBezTo>
                  <a:cubicBezTo>
                    <a:pt x="61" y="74"/>
                    <a:pt x="54" y="71"/>
                    <a:pt x="51" y="74"/>
                  </a:cubicBezTo>
                  <a:cubicBezTo>
                    <a:pt x="47" y="76"/>
                    <a:pt x="46" y="78"/>
                    <a:pt x="44" y="76"/>
                  </a:cubicBezTo>
                  <a:cubicBezTo>
                    <a:pt x="43" y="74"/>
                    <a:pt x="37" y="75"/>
                    <a:pt x="34" y="75"/>
                  </a:cubicBezTo>
                  <a:cubicBezTo>
                    <a:pt x="31" y="76"/>
                    <a:pt x="34" y="72"/>
                    <a:pt x="34" y="70"/>
                  </a:cubicBezTo>
                  <a:cubicBezTo>
                    <a:pt x="34" y="68"/>
                    <a:pt x="30" y="67"/>
                    <a:pt x="24" y="70"/>
                  </a:cubicBezTo>
                  <a:cubicBezTo>
                    <a:pt x="18" y="74"/>
                    <a:pt x="20" y="72"/>
                    <a:pt x="19" y="75"/>
                  </a:cubicBezTo>
                  <a:cubicBezTo>
                    <a:pt x="19" y="78"/>
                    <a:pt x="16" y="73"/>
                    <a:pt x="12" y="76"/>
                  </a:cubicBezTo>
                  <a:cubicBezTo>
                    <a:pt x="9" y="78"/>
                    <a:pt x="3" y="80"/>
                    <a:pt x="1" y="82"/>
                  </a:cubicBezTo>
                  <a:cubicBezTo>
                    <a:pt x="0" y="84"/>
                    <a:pt x="10" y="86"/>
                    <a:pt x="13" y="87"/>
                  </a:cubicBezTo>
                  <a:cubicBezTo>
                    <a:pt x="17" y="87"/>
                    <a:pt x="9" y="90"/>
                    <a:pt x="12" y="90"/>
                  </a:cubicBezTo>
                  <a:cubicBezTo>
                    <a:pt x="15" y="91"/>
                    <a:pt x="13" y="94"/>
                    <a:pt x="18" y="96"/>
                  </a:cubicBezTo>
                  <a:cubicBezTo>
                    <a:pt x="22" y="99"/>
                    <a:pt x="32" y="96"/>
                    <a:pt x="35" y="96"/>
                  </a:cubicBezTo>
                  <a:cubicBezTo>
                    <a:pt x="38" y="96"/>
                    <a:pt x="40" y="100"/>
                    <a:pt x="42" y="97"/>
                  </a:cubicBezTo>
                  <a:cubicBezTo>
                    <a:pt x="44" y="95"/>
                    <a:pt x="52" y="89"/>
                    <a:pt x="56" y="92"/>
                  </a:cubicBezTo>
                  <a:cubicBezTo>
                    <a:pt x="61" y="96"/>
                    <a:pt x="52" y="95"/>
                    <a:pt x="54" y="98"/>
                  </a:cubicBezTo>
                  <a:cubicBezTo>
                    <a:pt x="56" y="100"/>
                    <a:pt x="59" y="106"/>
                    <a:pt x="55" y="108"/>
                  </a:cubicBezTo>
                  <a:cubicBezTo>
                    <a:pt x="51" y="111"/>
                    <a:pt x="47" y="109"/>
                    <a:pt x="45" y="109"/>
                  </a:cubicBezTo>
                  <a:cubicBezTo>
                    <a:pt x="43" y="109"/>
                    <a:pt x="44" y="113"/>
                    <a:pt x="41" y="116"/>
                  </a:cubicBezTo>
                  <a:cubicBezTo>
                    <a:pt x="38" y="118"/>
                    <a:pt x="35" y="113"/>
                    <a:pt x="31" y="113"/>
                  </a:cubicBezTo>
                  <a:cubicBezTo>
                    <a:pt x="26" y="113"/>
                    <a:pt x="27" y="118"/>
                    <a:pt x="28" y="121"/>
                  </a:cubicBezTo>
                  <a:cubicBezTo>
                    <a:pt x="28" y="124"/>
                    <a:pt x="21" y="121"/>
                    <a:pt x="20" y="127"/>
                  </a:cubicBezTo>
                  <a:cubicBezTo>
                    <a:pt x="18" y="133"/>
                    <a:pt x="11" y="128"/>
                    <a:pt x="16" y="134"/>
                  </a:cubicBezTo>
                  <a:cubicBezTo>
                    <a:pt x="20" y="140"/>
                    <a:pt x="19" y="136"/>
                    <a:pt x="23" y="139"/>
                  </a:cubicBezTo>
                  <a:cubicBezTo>
                    <a:pt x="26" y="141"/>
                    <a:pt x="19" y="146"/>
                    <a:pt x="23" y="147"/>
                  </a:cubicBezTo>
                  <a:cubicBezTo>
                    <a:pt x="26" y="147"/>
                    <a:pt x="30" y="154"/>
                    <a:pt x="33" y="156"/>
                  </a:cubicBezTo>
                  <a:cubicBezTo>
                    <a:pt x="35" y="158"/>
                    <a:pt x="38" y="155"/>
                    <a:pt x="42" y="155"/>
                  </a:cubicBezTo>
                  <a:cubicBezTo>
                    <a:pt x="46" y="154"/>
                    <a:pt x="44" y="149"/>
                    <a:pt x="46" y="151"/>
                  </a:cubicBezTo>
                  <a:cubicBezTo>
                    <a:pt x="48" y="153"/>
                    <a:pt x="51" y="159"/>
                    <a:pt x="49" y="160"/>
                  </a:cubicBezTo>
                  <a:cubicBezTo>
                    <a:pt x="47" y="162"/>
                    <a:pt x="49" y="166"/>
                    <a:pt x="49" y="168"/>
                  </a:cubicBezTo>
                  <a:cubicBezTo>
                    <a:pt x="48" y="171"/>
                    <a:pt x="57" y="170"/>
                    <a:pt x="57" y="167"/>
                  </a:cubicBezTo>
                  <a:cubicBezTo>
                    <a:pt x="58" y="165"/>
                    <a:pt x="65" y="164"/>
                    <a:pt x="68" y="168"/>
                  </a:cubicBezTo>
                  <a:cubicBezTo>
                    <a:pt x="72" y="172"/>
                    <a:pt x="73" y="173"/>
                    <a:pt x="73" y="170"/>
                  </a:cubicBezTo>
                  <a:cubicBezTo>
                    <a:pt x="73" y="167"/>
                    <a:pt x="77" y="163"/>
                    <a:pt x="77" y="166"/>
                  </a:cubicBezTo>
                  <a:cubicBezTo>
                    <a:pt x="77" y="168"/>
                    <a:pt x="80" y="169"/>
                    <a:pt x="85" y="167"/>
                  </a:cubicBezTo>
                  <a:cubicBezTo>
                    <a:pt x="91" y="164"/>
                    <a:pt x="89" y="167"/>
                    <a:pt x="86" y="170"/>
                  </a:cubicBezTo>
                  <a:cubicBezTo>
                    <a:pt x="82" y="175"/>
                    <a:pt x="86" y="182"/>
                    <a:pt x="83" y="183"/>
                  </a:cubicBezTo>
                  <a:cubicBezTo>
                    <a:pt x="80" y="184"/>
                    <a:pt x="78" y="191"/>
                    <a:pt x="73" y="192"/>
                  </a:cubicBezTo>
                  <a:cubicBezTo>
                    <a:pt x="68" y="192"/>
                    <a:pt x="61" y="201"/>
                    <a:pt x="59" y="202"/>
                  </a:cubicBezTo>
                  <a:cubicBezTo>
                    <a:pt x="58" y="204"/>
                    <a:pt x="48" y="200"/>
                    <a:pt x="47" y="204"/>
                  </a:cubicBezTo>
                  <a:cubicBezTo>
                    <a:pt x="46" y="208"/>
                    <a:pt x="40" y="211"/>
                    <a:pt x="41" y="212"/>
                  </a:cubicBezTo>
                  <a:cubicBezTo>
                    <a:pt x="42" y="214"/>
                    <a:pt x="50" y="209"/>
                    <a:pt x="51" y="207"/>
                  </a:cubicBezTo>
                  <a:cubicBezTo>
                    <a:pt x="51" y="205"/>
                    <a:pt x="52" y="206"/>
                    <a:pt x="54" y="207"/>
                  </a:cubicBezTo>
                  <a:cubicBezTo>
                    <a:pt x="55" y="209"/>
                    <a:pt x="59" y="206"/>
                    <a:pt x="60" y="205"/>
                  </a:cubicBezTo>
                  <a:cubicBezTo>
                    <a:pt x="62" y="204"/>
                    <a:pt x="64" y="204"/>
                    <a:pt x="66" y="204"/>
                  </a:cubicBezTo>
                  <a:cubicBezTo>
                    <a:pt x="68" y="204"/>
                    <a:pt x="68" y="202"/>
                    <a:pt x="73" y="201"/>
                  </a:cubicBezTo>
                  <a:cubicBezTo>
                    <a:pt x="78" y="201"/>
                    <a:pt x="77" y="199"/>
                    <a:pt x="78" y="197"/>
                  </a:cubicBezTo>
                  <a:cubicBezTo>
                    <a:pt x="79" y="194"/>
                    <a:pt x="90" y="189"/>
                    <a:pt x="93" y="188"/>
                  </a:cubicBezTo>
                  <a:cubicBezTo>
                    <a:pt x="95" y="188"/>
                    <a:pt x="94" y="184"/>
                    <a:pt x="96" y="184"/>
                  </a:cubicBezTo>
                  <a:cubicBezTo>
                    <a:pt x="98" y="184"/>
                    <a:pt x="102" y="181"/>
                    <a:pt x="105" y="178"/>
                  </a:cubicBezTo>
                  <a:cubicBezTo>
                    <a:pt x="108" y="176"/>
                    <a:pt x="109" y="177"/>
                    <a:pt x="111" y="176"/>
                  </a:cubicBezTo>
                  <a:cubicBezTo>
                    <a:pt x="113" y="175"/>
                    <a:pt x="111" y="171"/>
                    <a:pt x="114" y="170"/>
                  </a:cubicBezTo>
                  <a:cubicBezTo>
                    <a:pt x="116" y="170"/>
                    <a:pt x="118" y="168"/>
                    <a:pt x="118" y="166"/>
                  </a:cubicBezTo>
                  <a:cubicBezTo>
                    <a:pt x="118" y="164"/>
                    <a:pt x="112" y="164"/>
                    <a:pt x="111" y="163"/>
                  </a:cubicBezTo>
                  <a:cubicBezTo>
                    <a:pt x="111" y="162"/>
                    <a:pt x="116" y="157"/>
                    <a:pt x="118" y="157"/>
                  </a:cubicBezTo>
                  <a:cubicBezTo>
                    <a:pt x="120" y="157"/>
                    <a:pt x="123" y="155"/>
                    <a:pt x="123" y="152"/>
                  </a:cubicBezTo>
                  <a:cubicBezTo>
                    <a:pt x="123" y="149"/>
                    <a:pt x="126" y="149"/>
                    <a:pt x="129" y="146"/>
                  </a:cubicBezTo>
                  <a:cubicBezTo>
                    <a:pt x="131" y="144"/>
                    <a:pt x="130" y="142"/>
                    <a:pt x="133" y="142"/>
                  </a:cubicBezTo>
                  <a:cubicBezTo>
                    <a:pt x="135" y="141"/>
                    <a:pt x="137" y="138"/>
                    <a:pt x="140" y="137"/>
                  </a:cubicBezTo>
                  <a:cubicBezTo>
                    <a:pt x="142" y="135"/>
                    <a:pt x="140" y="139"/>
                    <a:pt x="145" y="139"/>
                  </a:cubicBezTo>
                  <a:cubicBezTo>
                    <a:pt x="149" y="139"/>
                    <a:pt x="148" y="143"/>
                    <a:pt x="145" y="142"/>
                  </a:cubicBezTo>
                  <a:cubicBezTo>
                    <a:pt x="141" y="140"/>
                    <a:pt x="140" y="140"/>
                    <a:pt x="136" y="143"/>
                  </a:cubicBezTo>
                  <a:cubicBezTo>
                    <a:pt x="133" y="146"/>
                    <a:pt x="136" y="147"/>
                    <a:pt x="133" y="151"/>
                  </a:cubicBezTo>
                  <a:cubicBezTo>
                    <a:pt x="131" y="154"/>
                    <a:pt x="130" y="156"/>
                    <a:pt x="134" y="157"/>
                  </a:cubicBezTo>
                  <a:cubicBezTo>
                    <a:pt x="137" y="157"/>
                    <a:pt x="134" y="159"/>
                    <a:pt x="131" y="160"/>
                  </a:cubicBezTo>
                  <a:cubicBezTo>
                    <a:pt x="128" y="161"/>
                    <a:pt x="130" y="163"/>
                    <a:pt x="134" y="163"/>
                  </a:cubicBezTo>
                  <a:cubicBezTo>
                    <a:pt x="138" y="163"/>
                    <a:pt x="144" y="157"/>
                    <a:pt x="150" y="154"/>
                  </a:cubicBezTo>
                  <a:cubicBezTo>
                    <a:pt x="156" y="151"/>
                    <a:pt x="160" y="154"/>
                    <a:pt x="161" y="154"/>
                  </a:cubicBezTo>
                  <a:cubicBezTo>
                    <a:pt x="163" y="153"/>
                    <a:pt x="160" y="150"/>
                    <a:pt x="162" y="149"/>
                  </a:cubicBezTo>
                  <a:cubicBezTo>
                    <a:pt x="164" y="149"/>
                    <a:pt x="159" y="148"/>
                    <a:pt x="158" y="145"/>
                  </a:cubicBezTo>
                  <a:cubicBezTo>
                    <a:pt x="157" y="141"/>
                    <a:pt x="160" y="143"/>
                    <a:pt x="161" y="141"/>
                  </a:cubicBezTo>
                  <a:cubicBezTo>
                    <a:pt x="161" y="138"/>
                    <a:pt x="163" y="139"/>
                    <a:pt x="165" y="140"/>
                  </a:cubicBezTo>
                  <a:cubicBezTo>
                    <a:pt x="167" y="142"/>
                    <a:pt x="169" y="139"/>
                    <a:pt x="171" y="143"/>
                  </a:cubicBezTo>
                  <a:cubicBezTo>
                    <a:pt x="173" y="146"/>
                    <a:pt x="174" y="142"/>
                    <a:pt x="177" y="144"/>
                  </a:cubicBezTo>
                  <a:cubicBezTo>
                    <a:pt x="180" y="146"/>
                    <a:pt x="177" y="146"/>
                    <a:pt x="174" y="147"/>
                  </a:cubicBezTo>
                  <a:cubicBezTo>
                    <a:pt x="171" y="147"/>
                    <a:pt x="172" y="151"/>
                    <a:pt x="175" y="149"/>
                  </a:cubicBezTo>
                  <a:cubicBezTo>
                    <a:pt x="177" y="148"/>
                    <a:pt x="179" y="146"/>
                    <a:pt x="181" y="148"/>
                  </a:cubicBezTo>
                  <a:cubicBezTo>
                    <a:pt x="183" y="150"/>
                    <a:pt x="184" y="149"/>
                    <a:pt x="186" y="148"/>
                  </a:cubicBezTo>
                  <a:cubicBezTo>
                    <a:pt x="188" y="146"/>
                    <a:pt x="188" y="148"/>
                    <a:pt x="188" y="149"/>
                  </a:cubicBezTo>
                  <a:cubicBezTo>
                    <a:pt x="188" y="151"/>
                    <a:pt x="191" y="151"/>
                    <a:pt x="197" y="152"/>
                  </a:cubicBezTo>
                  <a:cubicBezTo>
                    <a:pt x="202" y="153"/>
                    <a:pt x="212" y="152"/>
                    <a:pt x="214" y="151"/>
                  </a:cubicBezTo>
                  <a:cubicBezTo>
                    <a:pt x="217" y="151"/>
                    <a:pt x="216" y="155"/>
                    <a:pt x="221" y="156"/>
                  </a:cubicBezTo>
                  <a:cubicBezTo>
                    <a:pt x="227" y="157"/>
                    <a:pt x="228" y="151"/>
                    <a:pt x="231" y="153"/>
                  </a:cubicBezTo>
                  <a:cubicBezTo>
                    <a:pt x="234" y="155"/>
                    <a:pt x="231" y="156"/>
                    <a:pt x="230" y="158"/>
                  </a:cubicBezTo>
                  <a:cubicBezTo>
                    <a:pt x="228" y="160"/>
                    <a:pt x="231" y="160"/>
                    <a:pt x="234" y="161"/>
                  </a:cubicBezTo>
                  <a:cubicBezTo>
                    <a:pt x="236" y="162"/>
                    <a:pt x="241" y="163"/>
                    <a:pt x="243" y="166"/>
                  </a:cubicBezTo>
                  <a:cubicBezTo>
                    <a:pt x="245" y="168"/>
                    <a:pt x="247" y="170"/>
                    <a:pt x="252" y="173"/>
                  </a:cubicBezTo>
                  <a:cubicBezTo>
                    <a:pt x="258" y="176"/>
                    <a:pt x="253" y="166"/>
                    <a:pt x="257" y="169"/>
                  </a:cubicBezTo>
                  <a:cubicBezTo>
                    <a:pt x="262" y="173"/>
                    <a:pt x="260" y="169"/>
                    <a:pt x="263" y="173"/>
                  </a:cubicBezTo>
                  <a:cubicBezTo>
                    <a:pt x="267" y="176"/>
                    <a:pt x="266" y="171"/>
                    <a:pt x="264" y="166"/>
                  </a:cubicBezTo>
                  <a:cubicBezTo>
                    <a:pt x="263" y="161"/>
                    <a:pt x="266" y="164"/>
                    <a:pt x="267" y="167"/>
                  </a:cubicBezTo>
                  <a:cubicBezTo>
                    <a:pt x="269" y="169"/>
                    <a:pt x="269" y="174"/>
                    <a:pt x="268" y="177"/>
                  </a:cubicBezTo>
                  <a:cubicBezTo>
                    <a:pt x="267" y="180"/>
                    <a:pt x="262" y="178"/>
                    <a:pt x="262" y="176"/>
                  </a:cubicBezTo>
                  <a:cubicBezTo>
                    <a:pt x="263" y="174"/>
                    <a:pt x="257" y="175"/>
                    <a:pt x="257" y="177"/>
                  </a:cubicBezTo>
                  <a:cubicBezTo>
                    <a:pt x="256" y="180"/>
                    <a:pt x="260" y="185"/>
                    <a:pt x="263" y="185"/>
                  </a:cubicBezTo>
                  <a:cubicBezTo>
                    <a:pt x="266" y="186"/>
                    <a:pt x="264" y="190"/>
                    <a:pt x="266" y="191"/>
                  </a:cubicBezTo>
                  <a:cubicBezTo>
                    <a:pt x="268" y="191"/>
                    <a:pt x="268" y="196"/>
                    <a:pt x="269" y="195"/>
                  </a:cubicBezTo>
                  <a:cubicBezTo>
                    <a:pt x="271" y="195"/>
                    <a:pt x="270" y="189"/>
                    <a:pt x="269" y="187"/>
                  </a:cubicBezTo>
                  <a:cubicBezTo>
                    <a:pt x="267" y="184"/>
                    <a:pt x="268" y="181"/>
                    <a:pt x="270" y="181"/>
                  </a:cubicBezTo>
                  <a:cubicBezTo>
                    <a:pt x="272" y="182"/>
                    <a:pt x="270" y="186"/>
                    <a:pt x="271" y="187"/>
                  </a:cubicBezTo>
                  <a:cubicBezTo>
                    <a:pt x="272" y="188"/>
                    <a:pt x="273" y="186"/>
                    <a:pt x="276" y="184"/>
                  </a:cubicBezTo>
                  <a:cubicBezTo>
                    <a:pt x="278" y="183"/>
                    <a:pt x="275" y="179"/>
                    <a:pt x="276" y="177"/>
                  </a:cubicBezTo>
                  <a:cubicBezTo>
                    <a:pt x="277" y="174"/>
                    <a:pt x="279" y="178"/>
                    <a:pt x="280" y="182"/>
                  </a:cubicBezTo>
                  <a:cubicBezTo>
                    <a:pt x="281" y="186"/>
                    <a:pt x="278" y="186"/>
                    <a:pt x="278" y="188"/>
                  </a:cubicBezTo>
                  <a:cubicBezTo>
                    <a:pt x="278" y="190"/>
                    <a:pt x="274" y="189"/>
                    <a:pt x="273" y="190"/>
                  </a:cubicBezTo>
                  <a:cubicBezTo>
                    <a:pt x="272" y="191"/>
                    <a:pt x="273" y="198"/>
                    <a:pt x="274" y="198"/>
                  </a:cubicBezTo>
                  <a:cubicBezTo>
                    <a:pt x="276" y="198"/>
                    <a:pt x="277" y="192"/>
                    <a:pt x="277" y="195"/>
                  </a:cubicBezTo>
                  <a:cubicBezTo>
                    <a:pt x="278" y="198"/>
                    <a:pt x="282" y="191"/>
                    <a:pt x="283" y="194"/>
                  </a:cubicBezTo>
                  <a:cubicBezTo>
                    <a:pt x="283" y="197"/>
                    <a:pt x="288" y="200"/>
                    <a:pt x="289" y="200"/>
                  </a:cubicBezTo>
                  <a:cubicBezTo>
                    <a:pt x="291" y="199"/>
                    <a:pt x="289" y="196"/>
                    <a:pt x="286" y="196"/>
                  </a:cubicBezTo>
                  <a:cubicBezTo>
                    <a:pt x="284" y="196"/>
                    <a:pt x="284" y="191"/>
                    <a:pt x="286" y="191"/>
                  </a:cubicBezTo>
                  <a:cubicBezTo>
                    <a:pt x="289" y="191"/>
                    <a:pt x="293" y="197"/>
                    <a:pt x="293" y="199"/>
                  </a:cubicBezTo>
                  <a:cubicBezTo>
                    <a:pt x="292" y="201"/>
                    <a:pt x="290" y="201"/>
                    <a:pt x="288" y="203"/>
                  </a:cubicBezTo>
                  <a:cubicBezTo>
                    <a:pt x="286" y="206"/>
                    <a:pt x="284" y="200"/>
                    <a:pt x="281" y="200"/>
                  </a:cubicBezTo>
                  <a:cubicBezTo>
                    <a:pt x="279" y="200"/>
                    <a:pt x="281" y="204"/>
                    <a:pt x="283" y="206"/>
                  </a:cubicBezTo>
                  <a:cubicBezTo>
                    <a:pt x="284" y="209"/>
                    <a:pt x="280" y="212"/>
                    <a:pt x="283" y="214"/>
                  </a:cubicBezTo>
                  <a:cubicBezTo>
                    <a:pt x="286" y="216"/>
                    <a:pt x="285" y="213"/>
                    <a:pt x="285" y="211"/>
                  </a:cubicBezTo>
                  <a:cubicBezTo>
                    <a:pt x="286" y="210"/>
                    <a:pt x="288" y="212"/>
                    <a:pt x="290" y="213"/>
                  </a:cubicBezTo>
                  <a:cubicBezTo>
                    <a:pt x="291" y="214"/>
                    <a:pt x="292" y="210"/>
                    <a:pt x="292" y="209"/>
                  </a:cubicBezTo>
                  <a:cubicBezTo>
                    <a:pt x="292" y="207"/>
                    <a:pt x="294" y="208"/>
                    <a:pt x="296" y="210"/>
                  </a:cubicBezTo>
                  <a:cubicBezTo>
                    <a:pt x="297" y="212"/>
                    <a:pt x="297" y="208"/>
                    <a:pt x="300" y="208"/>
                  </a:cubicBezTo>
                  <a:cubicBezTo>
                    <a:pt x="302" y="208"/>
                    <a:pt x="300" y="212"/>
                    <a:pt x="300" y="214"/>
                  </a:cubicBezTo>
                  <a:cubicBezTo>
                    <a:pt x="300" y="216"/>
                    <a:pt x="304" y="212"/>
                    <a:pt x="304" y="214"/>
                  </a:cubicBezTo>
                  <a:cubicBezTo>
                    <a:pt x="304" y="215"/>
                    <a:pt x="304" y="215"/>
                    <a:pt x="304" y="215"/>
                  </a:cubicBezTo>
                  <a:cubicBezTo>
                    <a:pt x="306" y="214"/>
                    <a:pt x="308" y="212"/>
                    <a:pt x="309" y="211"/>
                  </a:cubicBezTo>
                  <a:cubicBezTo>
                    <a:pt x="313" y="209"/>
                    <a:pt x="306" y="207"/>
                    <a:pt x="307" y="204"/>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0" name="Google Shape;430;p25"/>
            <p:cNvSpPr/>
            <p:nvPr/>
          </p:nvSpPr>
          <p:spPr>
            <a:xfrm>
              <a:off x="828675" y="1649413"/>
              <a:ext cx="66675" cy="63500"/>
            </a:xfrm>
            <a:custGeom>
              <a:avLst/>
              <a:gdLst/>
              <a:ahLst/>
              <a:cxnLst/>
              <a:rect l="l" t="t" r="r" b="b"/>
              <a:pathLst>
                <a:path w="24" h="23" extrusionOk="0">
                  <a:moveTo>
                    <a:pt x="20" y="2"/>
                  </a:moveTo>
                  <a:cubicBezTo>
                    <a:pt x="20" y="0"/>
                    <a:pt x="18" y="0"/>
                    <a:pt x="14" y="5"/>
                  </a:cubicBezTo>
                  <a:cubicBezTo>
                    <a:pt x="10" y="9"/>
                    <a:pt x="7" y="11"/>
                    <a:pt x="7" y="13"/>
                  </a:cubicBezTo>
                  <a:cubicBezTo>
                    <a:pt x="6" y="15"/>
                    <a:pt x="2" y="12"/>
                    <a:pt x="1" y="15"/>
                  </a:cubicBezTo>
                  <a:cubicBezTo>
                    <a:pt x="0" y="17"/>
                    <a:pt x="2" y="23"/>
                    <a:pt x="4" y="21"/>
                  </a:cubicBezTo>
                  <a:cubicBezTo>
                    <a:pt x="7" y="19"/>
                    <a:pt x="7" y="21"/>
                    <a:pt x="9" y="21"/>
                  </a:cubicBezTo>
                  <a:cubicBezTo>
                    <a:pt x="10" y="21"/>
                    <a:pt x="18" y="16"/>
                    <a:pt x="19" y="14"/>
                  </a:cubicBezTo>
                  <a:cubicBezTo>
                    <a:pt x="21" y="11"/>
                    <a:pt x="16" y="10"/>
                    <a:pt x="16" y="9"/>
                  </a:cubicBezTo>
                  <a:cubicBezTo>
                    <a:pt x="16" y="7"/>
                    <a:pt x="20" y="7"/>
                    <a:pt x="22" y="6"/>
                  </a:cubicBezTo>
                  <a:cubicBezTo>
                    <a:pt x="24" y="5"/>
                    <a:pt x="20" y="4"/>
                    <a:pt x="20" y="2"/>
                  </a:cubicBezTo>
                  <a:close/>
                </a:path>
              </a:pathLst>
            </a:custGeom>
            <a:solidFill>
              <a:srgbClr val="D8D8D8"/>
            </a:solidFill>
            <a:ln w="9525" cap="flat" cmpd="sng">
              <a:solidFill>
                <a:srgbClr val="FFFFFF"/>
              </a:solidFill>
              <a:prstDash val="solid"/>
              <a:miter lim="800000"/>
              <a:headEnd type="none" w="sm" len="sm"/>
              <a:tailEnd type="none" w="sm" len="sm"/>
            </a:ln>
          </p:spPr>
          <p:txBody>
            <a:bodyPr spcFirstLastPara="1" wrap="square" lIns="82275" tIns="41125" rIns="82275" bIns="41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aphicFrame>
        <p:nvGraphicFramePr>
          <p:cNvPr id="431" name="Google Shape;431;p25"/>
          <p:cNvGraphicFramePr/>
          <p:nvPr/>
        </p:nvGraphicFramePr>
        <p:xfrm>
          <a:off x="679875" y="3511688"/>
          <a:ext cx="2294000" cy="1211550"/>
        </p:xfrm>
        <a:graphic>
          <a:graphicData uri="http://schemas.openxmlformats.org/drawingml/2006/table">
            <a:tbl>
              <a:tblPr>
                <a:noFill/>
              </a:tblPr>
              <a:tblGrid>
                <a:gridCol w="1093800">
                  <a:extLst>
                    <a:ext uri="{9D8B030D-6E8A-4147-A177-3AD203B41FA5}">
                      <a16:colId xmlns:a16="http://schemas.microsoft.com/office/drawing/2014/main" val="20000"/>
                    </a:ext>
                  </a:extLst>
                </a:gridCol>
                <a:gridCol w="1200200">
                  <a:extLst>
                    <a:ext uri="{9D8B030D-6E8A-4147-A177-3AD203B41FA5}">
                      <a16:colId xmlns:a16="http://schemas.microsoft.com/office/drawing/2014/main" val="20001"/>
                    </a:ext>
                  </a:extLst>
                </a:gridCol>
              </a:tblGrid>
              <a:tr h="1211550">
                <a:tc>
                  <a:txBody>
                    <a:bodyPr/>
                    <a:lstStyle/>
                    <a:p>
                      <a:pPr marL="0" lvl="0" indent="0" algn="l" rtl="0">
                        <a:lnSpc>
                          <a:spcPct val="115000"/>
                        </a:lnSpc>
                        <a:spcBef>
                          <a:spcPts val="0"/>
                        </a:spcBef>
                        <a:spcAft>
                          <a:spcPts val="0"/>
                        </a:spcAft>
                        <a:buClr>
                          <a:srgbClr val="000000"/>
                        </a:buClr>
                        <a:buSzPts val="1100"/>
                        <a:buFont typeface="Arial"/>
                        <a:buNone/>
                      </a:pPr>
                      <a:r>
                        <a:rPr lang="en-SG" sz="1000" b="1" dirty="0">
                          <a:solidFill>
                            <a:srgbClr val="000000"/>
                          </a:solidFill>
                          <a:latin typeface="Inter"/>
                          <a:ea typeface="Inter"/>
                          <a:cs typeface="Inter"/>
                          <a:sym typeface="Inter"/>
                        </a:rPr>
                        <a:t>North America</a:t>
                      </a:r>
                      <a:endParaRPr sz="1000" b="1" dirty="0">
                        <a:solidFill>
                          <a:srgbClr val="000000"/>
                        </a:solidFill>
                        <a:latin typeface="Inter"/>
                        <a:ea typeface="Inter"/>
                        <a:cs typeface="Inter"/>
                        <a:sym typeface="Inter"/>
                      </a:endParaRPr>
                    </a:p>
                    <a:p>
                      <a:pPr marL="0" lvl="0" indent="0" algn="l" rtl="0">
                        <a:lnSpc>
                          <a:spcPct val="115000"/>
                        </a:lnSpc>
                        <a:spcBef>
                          <a:spcPts val="0"/>
                        </a:spcBef>
                        <a:spcAft>
                          <a:spcPts val="0"/>
                        </a:spcAft>
                        <a:buClr>
                          <a:srgbClr val="000000"/>
                        </a:buClr>
                        <a:buSzPts val="1100"/>
                        <a:buFont typeface="Arial"/>
                        <a:buNone/>
                      </a:pPr>
                      <a:r>
                        <a:rPr lang="en-SG" sz="1000" b="1" dirty="0">
                          <a:solidFill>
                            <a:srgbClr val="000000"/>
                          </a:solidFill>
                          <a:latin typeface="Inter"/>
                          <a:ea typeface="Inter"/>
                          <a:cs typeface="Inter"/>
                          <a:sym typeface="Inter"/>
                        </a:rPr>
                        <a:t>Asia Pacific</a:t>
                      </a:r>
                      <a:endParaRPr sz="1000" b="1" dirty="0">
                        <a:solidFill>
                          <a:srgbClr val="000000"/>
                        </a:solidFill>
                        <a:latin typeface="Inter"/>
                        <a:ea typeface="Inter"/>
                        <a:cs typeface="Inter"/>
                        <a:sym typeface="Inter"/>
                      </a:endParaRPr>
                    </a:p>
                    <a:p>
                      <a:pPr marL="0" lvl="0" indent="0" algn="l" rtl="0">
                        <a:lnSpc>
                          <a:spcPct val="115000"/>
                        </a:lnSpc>
                        <a:spcBef>
                          <a:spcPts val="0"/>
                        </a:spcBef>
                        <a:spcAft>
                          <a:spcPts val="0"/>
                        </a:spcAft>
                        <a:buClr>
                          <a:srgbClr val="000000"/>
                        </a:buClr>
                        <a:buSzPts val="1100"/>
                        <a:buFont typeface="Arial"/>
                        <a:buNone/>
                      </a:pPr>
                      <a:r>
                        <a:rPr lang="en-SG" sz="1000" b="1" dirty="0">
                          <a:solidFill>
                            <a:srgbClr val="000000"/>
                          </a:solidFill>
                          <a:latin typeface="Inter"/>
                          <a:ea typeface="Inter"/>
                          <a:cs typeface="Inter"/>
                          <a:sym typeface="Inter"/>
                        </a:rPr>
                        <a:t>Europe</a:t>
                      </a:r>
                      <a:endParaRPr sz="1000" b="1" dirty="0">
                        <a:solidFill>
                          <a:srgbClr val="000000"/>
                        </a:solidFill>
                        <a:latin typeface="Inter"/>
                        <a:ea typeface="Inter"/>
                        <a:cs typeface="Inter"/>
                        <a:sym typeface="Inter"/>
                      </a:endParaRPr>
                    </a:p>
                    <a:p>
                      <a:pPr marL="0" lvl="0" indent="0" algn="l" rtl="0">
                        <a:lnSpc>
                          <a:spcPct val="115000"/>
                        </a:lnSpc>
                        <a:spcBef>
                          <a:spcPts val="0"/>
                        </a:spcBef>
                        <a:spcAft>
                          <a:spcPts val="0"/>
                        </a:spcAft>
                        <a:buClr>
                          <a:srgbClr val="000000"/>
                        </a:buClr>
                        <a:buSzPts val="1100"/>
                        <a:buFont typeface="Arial"/>
                        <a:buNone/>
                      </a:pPr>
                      <a:r>
                        <a:rPr lang="en-SG" sz="1000" b="1" dirty="0">
                          <a:solidFill>
                            <a:srgbClr val="000000"/>
                          </a:solidFill>
                          <a:latin typeface="Inter"/>
                          <a:ea typeface="Inter"/>
                          <a:cs typeface="Inter"/>
                          <a:sym typeface="Inter"/>
                        </a:rPr>
                        <a:t>MEAP*</a:t>
                      </a:r>
                      <a:endParaRPr sz="1000" b="1" dirty="0">
                        <a:solidFill>
                          <a:srgbClr val="000000"/>
                        </a:solidFill>
                        <a:latin typeface="Inter"/>
                        <a:ea typeface="Inter"/>
                        <a:cs typeface="Inter"/>
                        <a:sym typeface="Inter"/>
                      </a:endParaRPr>
                    </a:p>
                    <a:p>
                      <a:pPr marL="0" lvl="0" indent="0" algn="l" rtl="0">
                        <a:lnSpc>
                          <a:spcPct val="115000"/>
                        </a:lnSpc>
                        <a:spcBef>
                          <a:spcPts val="0"/>
                        </a:spcBef>
                        <a:spcAft>
                          <a:spcPts val="0"/>
                        </a:spcAft>
                        <a:buNone/>
                      </a:pPr>
                      <a:r>
                        <a:rPr lang="en-SG" sz="1000" b="1" dirty="0">
                          <a:solidFill>
                            <a:srgbClr val="000000"/>
                          </a:solidFill>
                          <a:latin typeface="Inter"/>
                          <a:ea typeface="Inter"/>
                          <a:cs typeface="Inter"/>
                          <a:sym typeface="Inter"/>
                        </a:rPr>
                        <a:t>Latin America</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100"/>
                        <a:buFont typeface="Arial"/>
                        <a:buNone/>
                      </a:pPr>
                      <a:endParaRPr sz="1000" dirty="0">
                        <a:solidFill>
                          <a:srgbClr val="000000"/>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32" name="Google Shape;432;p25"/>
          <p:cNvSpPr txBox="1"/>
          <p:nvPr/>
        </p:nvSpPr>
        <p:spPr>
          <a:xfrm>
            <a:off x="304800" y="4680400"/>
            <a:ext cx="3000000" cy="307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60"/>
              </a:spcBef>
              <a:spcAft>
                <a:spcPts val="0"/>
              </a:spcAft>
              <a:buClr>
                <a:srgbClr val="000000"/>
              </a:buClr>
              <a:buSzTx/>
              <a:buFont typeface="Arial"/>
              <a:buNone/>
              <a:tabLst/>
              <a:defRPr/>
            </a:pPr>
            <a:r>
              <a:rPr kumimoji="0" lang="en-SG" sz="800" b="0" i="0" u="none" strike="noStrike" kern="0" cap="none" spc="0" normalizeH="0" baseline="0" noProof="0" dirty="0">
                <a:ln>
                  <a:noFill/>
                </a:ln>
                <a:solidFill>
                  <a:srgbClr val="000000"/>
                </a:solidFill>
                <a:effectLst/>
                <a:uLnTx/>
                <a:uFillTx/>
                <a:latin typeface="Inter"/>
                <a:ea typeface="Inter"/>
                <a:cs typeface="Inter"/>
                <a:sym typeface="Inter"/>
              </a:rPr>
              <a:t>*MEAP: Middle East, Africa and Pakistan</a:t>
            </a:r>
            <a:endParaRPr kumimoji="0" sz="800" b="0" i="0" u="none" strike="noStrike" kern="0" cap="none" spc="0" normalizeH="0" baseline="0" noProof="0" dirty="0">
              <a:ln>
                <a:noFill/>
              </a:ln>
              <a:solidFill>
                <a:srgbClr val="000000"/>
              </a:solidFill>
              <a:effectLst/>
              <a:uLnTx/>
              <a:uFillTx/>
              <a:latin typeface="Inter"/>
              <a:ea typeface="Inter"/>
              <a:cs typeface="Inter"/>
              <a:sym typeface="Inter"/>
            </a:endParaRPr>
          </a:p>
        </p:txBody>
      </p:sp>
      <p:sp>
        <p:nvSpPr>
          <p:cNvPr id="433" name="Google Shape;433;p25"/>
          <p:cNvSpPr/>
          <p:nvPr/>
        </p:nvSpPr>
        <p:spPr>
          <a:xfrm>
            <a:off x="533400" y="3611800"/>
            <a:ext cx="114900" cy="115200"/>
          </a:xfrm>
          <a:prstGeom prst="ellipse">
            <a:avLst/>
          </a:prstGeom>
          <a:solidFill>
            <a:srgbClr val="6E3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4" name="Google Shape;434;p25"/>
          <p:cNvSpPr/>
          <p:nvPr/>
        </p:nvSpPr>
        <p:spPr>
          <a:xfrm>
            <a:off x="533400" y="3797825"/>
            <a:ext cx="114900" cy="115200"/>
          </a:xfrm>
          <a:prstGeom prst="ellipse">
            <a:avLst/>
          </a:prstGeom>
          <a:solidFill>
            <a:srgbClr val="32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5" name="Google Shape;435;p25"/>
          <p:cNvSpPr/>
          <p:nvPr/>
        </p:nvSpPr>
        <p:spPr>
          <a:xfrm>
            <a:off x="533400" y="3971475"/>
            <a:ext cx="114900" cy="115200"/>
          </a:xfrm>
          <a:prstGeom prst="ellipse">
            <a:avLst/>
          </a:prstGeom>
          <a:solidFill>
            <a:srgbClr val="FF94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6" name="Google Shape;436;p25"/>
          <p:cNvSpPr/>
          <p:nvPr/>
        </p:nvSpPr>
        <p:spPr>
          <a:xfrm>
            <a:off x="533400" y="4145125"/>
            <a:ext cx="114900" cy="115200"/>
          </a:xfrm>
          <a:prstGeom prst="ellipse">
            <a:avLst/>
          </a:prstGeom>
          <a:solidFill>
            <a:srgbClr val="F409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7" name="Google Shape;437;p25"/>
          <p:cNvSpPr/>
          <p:nvPr/>
        </p:nvSpPr>
        <p:spPr>
          <a:xfrm>
            <a:off x="533400" y="4318775"/>
            <a:ext cx="114900" cy="115200"/>
          </a:xfrm>
          <a:prstGeom prst="ellipse">
            <a:avLst/>
          </a:prstGeom>
          <a:solidFill>
            <a:srgbClr val="2765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6"/>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000"/>
              <a:buNone/>
            </a:pPr>
            <a:r>
              <a:rPr lang="en-SG" dirty="0"/>
              <a:t>Online methodology</a:t>
            </a:r>
            <a:endParaRPr dirty="0"/>
          </a:p>
        </p:txBody>
      </p:sp>
      <p:sp>
        <p:nvSpPr>
          <p:cNvPr id="444" name="Google Shape;444;p26"/>
          <p:cNvSpPr txBox="1">
            <a:spLocks noGrp="1"/>
          </p:cNvSpPr>
          <p:nvPr>
            <p:ph type="subTitle" idx="3"/>
          </p:nvPr>
        </p:nvSpPr>
        <p:spPr>
          <a:xfrm>
            <a:off x="400050" y="723900"/>
            <a:ext cx="8286900" cy="504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SG" dirty="0"/>
              <a:t>Key Takeaways on Web Surveys</a:t>
            </a:r>
            <a:endParaRPr dirty="0"/>
          </a:p>
        </p:txBody>
      </p:sp>
      <p:sp>
        <p:nvSpPr>
          <p:cNvPr id="445" name="Google Shape;445;p26"/>
          <p:cNvSpPr txBox="1">
            <a:spLocks noGrp="1"/>
          </p:cNvSpPr>
          <p:nvPr>
            <p:ph type="body" idx="2"/>
          </p:nvPr>
        </p:nvSpPr>
        <p:spPr>
          <a:xfrm>
            <a:off x="660300" y="1076400"/>
            <a:ext cx="8129400" cy="33402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SzPts val="1400"/>
              <a:buNone/>
            </a:pPr>
            <a:endParaRPr sz="1900" dirty="0"/>
          </a:p>
          <a:p>
            <a:pPr marL="596900" lvl="0" indent="-355600" algn="l" rtl="0">
              <a:lnSpc>
                <a:spcPct val="90000"/>
              </a:lnSpc>
              <a:spcBef>
                <a:spcPts val="1000"/>
              </a:spcBef>
              <a:spcAft>
                <a:spcPts val="0"/>
              </a:spcAft>
              <a:buClr>
                <a:srgbClr val="222222"/>
              </a:buClr>
              <a:buSzPts val="2000"/>
              <a:buFont typeface="Arial"/>
              <a:buChar char="●"/>
            </a:pPr>
            <a:r>
              <a:rPr lang="en-SG" sz="1900" dirty="0"/>
              <a:t>There is a time and a place for web surveys</a:t>
            </a:r>
            <a:br>
              <a:rPr lang="en-SG" sz="1900" dirty="0"/>
            </a:br>
            <a:endParaRPr sz="1900" dirty="0"/>
          </a:p>
          <a:p>
            <a:pPr marL="596900" lvl="0" indent="-355600" algn="l" rtl="0">
              <a:lnSpc>
                <a:spcPct val="90000"/>
              </a:lnSpc>
              <a:spcBef>
                <a:spcPts val="0"/>
              </a:spcBef>
              <a:spcAft>
                <a:spcPts val="0"/>
              </a:spcAft>
              <a:buClr>
                <a:srgbClr val="222222"/>
              </a:buClr>
              <a:buSzPts val="2000"/>
              <a:buFont typeface="Arial"/>
              <a:buChar char="●"/>
            </a:pPr>
            <a:r>
              <a:rPr lang="en-SG" sz="1900" dirty="0"/>
              <a:t>Many organizations are starting to embrace online data collection within their probability-based framework</a:t>
            </a:r>
            <a:br>
              <a:rPr lang="en-SG" sz="1900" dirty="0"/>
            </a:br>
            <a:endParaRPr sz="1900" dirty="0"/>
          </a:p>
          <a:p>
            <a:pPr marL="596900" lvl="0" indent="-355600" algn="l" rtl="0">
              <a:lnSpc>
                <a:spcPct val="90000"/>
              </a:lnSpc>
              <a:spcBef>
                <a:spcPts val="0"/>
              </a:spcBef>
              <a:spcAft>
                <a:spcPts val="0"/>
              </a:spcAft>
              <a:buClr>
                <a:srgbClr val="222222"/>
              </a:buClr>
              <a:buSzPts val="2000"/>
              <a:buFont typeface="Arial"/>
              <a:buChar char="●"/>
            </a:pPr>
            <a:r>
              <a:rPr lang="en-SG" sz="1900" dirty="0"/>
              <a:t>For standalone web surveys, it’s important to consider the use case and different sources of error</a:t>
            </a:r>
            <a:endParaRPr sz="23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7"/>
          <p:cNvSpPr txBox="1">
            <a:spLocks noGrp="1"/>
          </p:cNvSpPr>
          <p:nvPr>
            <p:ph type="title"/>
          </p:nvPr>
        </p:nvSpPr>
        <p:spPr>
          <a:xfrm>
            <a:off x="400050" y="227525"/>
            <a:ext cx="8286900" cy="57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500"/>
              <a:buFont typeface="Archivo Narrow"/>
              <a:buNone/>
            </a:pPr>
            <a:r>
              <a:rPr lang="en-SG" sz="2500" b="1" i="0" u="none" strike="noStrike" cap="none" dirty="0">
                <a:solidFill>
                  <a:schemeClr val="dk1"/>
                </a:solidFill>
                <a:latin typeface="Archivo Narrow"/>
                <a:ea typeface="Archivo Narrow"/>
                <a:cs typeface="Archivo Narrow"/>
                <a:sym typeface="Archivo Narrow"/>
              </a:rPr>
              <a:t>WHAT IS DATA FUSION?</a:t>
            </a:r>
            <a:endParaRPr sz="2500" b="1" i="0" u="none" strike="noStrike" cap="none" dirty="0">
              <a:solidFill>
                <a:schemeClr val="dk1"/>
              </a:solidFill>
              <a:latin typeface="Archivo Narrow"/>
              <a:ea typeface="Archivo Narrow"/>
              <a:cs typeface="Archivo Narrow"/>
              <a:sym typeface="Archivo Narrow"/>
            </a:endParaRPr>
          </a:p>
        </p:txBody>
      </p:sp>
      <p:sp>
        <p:nvSpPr>
          <p:cNvPr id="451" name="Google Shape;451;p27"/>
          <p:cNvSpPr txBox="1">
            <a:spLocks noGrp="1"/>
          </p:cNvSpPr>
          <p:nvPr>
            <p:ph type="subTitle" idx="1"/>
          </p:nvPr>
        </p:nvSpPr>
        <p:spPr>
          <a:xfrm>
            <a:off x="400050" y="723900"/>
            <a:ext cx="8286900" cy="50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SG" sz="1200" b="0" i="0" u="none" strike="noStrike" cap="none" dirty="0">
                <a:solidFill>
                  <a:schemeClr val="dk1"/>
                </a:solidFill>
                <a:latin typeface="Arial"/>
                <a:ea typeface="Arial"/>
                <a:cs typeface="Arial"/>
                <a:sym typeface="Arial"/>
              </a:rPr>
              <a:t>Statistical analytics and modelling in order to create a single data set that incorporates the attributes from </a:t>
            </a:r>
            <a:r>
              <a:rPr lang="en-SG" sz="1200" dirty="0">
                <a:latin typeface="Arial"/>
                <a:ea typeface="Arial"/>
                <a:cs typeface="Arial"/>
                <a:sym typeface="Arial"/>
              </a:rPr>
              <a:t>multiple sources</a:t>
            </a:r>
            <a:endParaRPr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grpSp>
        <p:nvGrpSpPr>
          <p:cNvPr id="452" name="Google Shape;452;p27"/>
          <p:cNvGrpSpPr/>
          <p:nvPr/>
        </p:nvGrpSpPr>
        <p:grpSpPr>
          <a:xfrm>
            <a:off x="1096021" y="1615882"/>
            <a:ext cx="3509605" cy="2593286"/>
            <a:chOff x="1096021" y="1996882"/>
            <a:chExt cx="3509605" cy="2593286"/>
          </a:xfrm>
        </p:grpSpPr>
        <p:grpSp>
          <p:nvGrpSpPr>
            <p:cNvPr id="453" name="Google Shape;453;p27"/>
            <p:cNvGrpSpPr/>
            <p:nvPr/>
          </p:nvGrpSpPr>
          <p:grpSpPr>
            <a:xfrm>
              <a:off x="1096021" y="1996882"/>
              <a:ext cx="3383836" cy="990194"/>
              <a:chOff x="1096021" y="1996882"/>
              <a:chExt cx="3383836" cy="990194"/>
            </a:xfrm>
          </p:grpSpPr>
          <p:pic>
            <p:nvPicPr>
              <p:cNvPr id="454" name="Google Shape;454;p27"/>
              <p:cNvPicPr preferRelativeResize="0"/>
              <p:nvPr/>
            </p:nvPicPr>
            <p:blipFill rotWithShape="1">
              <a:blip r:embed="rId3">
                <a:alphaModFix/>
              </a:blip>
              <a:srcRect/>
              <a:stretch/>
            </p:blipFill>
            <p:spPr>
              <a:xfrm>
                <a:off x="3223073" y="1996882"/>
                <a:ext cx="1256784" cy="990194"/>
              </a:xfrm>
              <a:prstGeom prst="rect">
                <a:avLst/>
              </a:prstGeom>
              <a:noFill/>
              <a:ln>
                <a:noFill/>
              </a:ln>
              <a:effectLst>
                <a:outerShdw blurRad="50800" dist="38100" dir="8100000" algn="tr" rotWithShape="0">
                  <a:srgbClr val="000000">
                    <a:alpha val="40000"/>
                  </a:srgbClr>
                </a:outerShdw>
              </a:effectLst>
            </p:spPr>
          </p:pic>
          <p:pic>
            <p:nvPicPr>
              <p:cNvPr id="455" name="Google Shape;455;p27"/>
              <p:cNvPicPr preferRelativeResize="0"/>
              <p:nvPr/>
            </p:nvPicPr>
            <p:blipFill rotWithShape="1">
              <a:blip r:embed="rId4">
                <a:alphaModFix/>
              </a:blip>
              <a:srcRect/>
              <a:stretch/>
            </p:blipFill>
            <p:spPr>
              <a:xfrm>
                <a:off x="3262185" y="2057482"/>
                <a:ext cx="903415" cy="903415"/>
              </a:xfrm>
              <a:prstGeom prst="rect">
                <a:avLst/>
              </a:prstGeom>
              <a:noFill/>
              <a:ln>
                <a:noFill/>
              </a:ln>
            </p:spPr>
          </p:pic>
          <p:sp>
            <p:nvSpPr>
              <p:cNvPr id="456" name="Google Shape;456;p27"/>
              <p:cNvSpPr txBox="1"/>
              <p:nvPr/>
            </p:nvSpPr>
            <p:spPr>
              <a:xfrm>
                <a:off x="1316218" y="2120293"/>
                <a:ext cx="1926300" cy="408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1" i="0" u="none" strike="noStrike" kern="0" cap="none" spc="0" normalizeH="0" baseline="0" noProof="0" dirty="0">
                    <a:ln>
                      <a:noFill/>
                    </a:ln>
                    <a:solidFill>
                      <a:srgbClr val="00B0F0"/>
                    </a:solidFill>
                    <a:effectLst/>
                    <a:uLnTx/>
                    <a:uFillTx/>
                    <a:latin typeface="Arial"/>
                    <a:ea typeface="Arial"/>
                    <a:cs typeface="Arial"/>
                    <a:sym typeface="Arial"/>
                  </a:rPr>
                  <a:t>Data Set 1: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(recipient)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Print Title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Reading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 Platform</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57" name="Google Shape;457;p27"/>
              <p:cNvPicPr preferRelativeResize="0"/>
              <p:nvPr/>
            </p:nvPicPr>
            <p:blipFill rotWithShape="1">
              <a:blip r:embed="rId5">
                <a:alphaModFix/>
              </a:blip>
              <a:srcRect/>
              <a:stretch/>
            </p:blipFill>
            <p:spPr>
              <a:xfrm>
                <a:off x="1096021" y="2170720"/>
                <a:ext cx="511800" cy="348301"/>
              </a:xfrm>
              <a:prstGeom prst="rect">
                <a:avLst/>
              </a:prstGeom>
              <a:noFill/>
              <a:ln>
                <a:noFill/>
              </a:ln>
            </p:spPr>
          </p:pic>
        </p:grpSp>
        <p:grpSp>
          <p:nvGrpSpPr>
            <p:cNvPr id="458" name="Google Shape;458;p27"/>
            <p:cNvGrpSpPr/>
            <p:nvPr/>
          </p:nvGrpSpPr>
          <p:grpSpPr>
            <a:xfrm>
              <a:off x="1110607" y="3390509"/>
              <a:ext cx="3495019" cy="1199659"/>
              <a:chOff x="1110607" y="3390509"/>
              <a:chExt cx="3495019" cy="1199659"/>
            </a:xfrm>
          </p:grpSpPr>
          <p:pic>
            <p:nvPicPr>
              <p:cNvPr id="459" name="Google Shape;459;p27"/>
              <p:cNvPicPr preferRelativeResize="0"/>
              <p:nvPr/>
            </p:nvPicPr>
            <p:blipFill rotWithShape="1">
              <a:blip r:embed="rId6">
                <a:alphaModFix/>
              </a:blip>
              <a:srcRect/>
              <a:stretch/>
            </p:blipFill>
            <p:spPr>
              <a:xfrm>
                <a:off x="2987040" y="3390509"/>
                <a:ext cx="1618586" cy="1199659"/>
              </a:xfrm>
              <a:prstGeom prst="rect">
                <a:avLst/>
              </a:prstGeom>
              <a:noFill/>
              <a:ln>
                <a:noFill/>
              </a:ln>
              <a:effectLst>
                <a:outerShdw blurRad="50800" dist="38100" dir="8100000" algn="tr" rotWithShape="0">
                  <a:srgbClr val="000000">
                    <a:alpha val="40000"/>
                  </a:srgbClr>
                </a:outerShdw>
              </a:effectLst>
            </p:spPr>
          </p:pic>
          <p:pic>
            <p:nvPicPr>
              <p:cNvPr id="460" name="Google Shape;460;p27"/>
              <p:cNvPicPr preferRelativeResize="0"/>
              <p:nvPr/>
            </p:nvPicPr>
            <p:blipFill rotWithShape="1">
              <a:blip r:embed="rId4">
                <a:alphaModFix/>
              </a:blip>
              <a:srcRect/>
              <a:stretch/>
            </p:blipFill>
            <p:spPr>
              <a:xfrm>
                <a:off x="3058985" y="3469722"/>
                <a:ext cx="1055815" cy="1055815"/>
              </a:xfrm>
              <a:prstGeom prst="rect">
                <a:avLst/>
              </a:prstGeom>
              <a:noFill/>
              <a:ln>
                <a:noFill/>
              </a:ln>
            </p:spPr>
          </p:pic>
          <p:sp>
            <p:nvSpPr>
              <p:cNvPr id="461" name="Google Shape;461;p27"/>
              <p:cNvSpPr txBox="1"/>
              <p:nvPr/>
            </p:nvSpPr>
            <p:spPr>
              <a:xfrm>
                <a:off x="1267944" y="3534126"/>
                <a:ext cx="2037300" cy="408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1" i="0" u="none" strike="noStrike" kern="0" cap="none" spc="0" normalizeH="0" baseline="0" noProof="0" dirty="0">
                    <a:ln>
                      <a:noFill/>
                    </a:ln>
                    <a:solidFill>
                      <a:srgbClr val="00B0F0"/>
                    </a:solidFill>
                    <a:effectLst/>
                    <a:uLnTx/>
                    <a:uFillTx/>
                    <a:latin typeface="Arial"/>
                    <a:ea typeface="Arial"/>
                    <a:cs typeface="Arial"/>
                    <a:sym typeface="Arial"/>
                  </a:rPr>
                  <a:t>Data Set 2:</a:t>
                </a:r>
                <a:endParaRPr kumimoji="0" sz="1400" b="1" i="0" u="none" strike="noStrike" kern="0" cap="none" spc="0" normalizeH="0" baseline="0" noProof="0" dirty="0">
                  <a:ln>
                    <a:noFill/>
                  </a:ln>
                  <a:solidFill>
                    <a:srgbClr val="00B0F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(donor)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FMCG brand consumption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62" name="Google Shape;462;p27"/>
              <p:cNvPicPr preferRelativeResize="0"/>
              <p:nvPr/>
            </p:nvPicPr>
            <p:blipFill rotWithShape="1">
              <a:blip r:embed="rId7">
                <a:alphaModFix/>
              </a:blip>
              <a:srcRect/>
              <a:stretch/>
            </p:blipFill>
            <p:spPr>
              <a:xfrm>
                <a:off x="1110607" y="3616676"/>
                <a:ext cx="511799" cy="355799"/>
              </a:xfrm>
              <a:prstGeom prst="rect">
                <a:avLst/>
              </a:prstGeom>
              <a:noFill/>
              <a:ln>
                <a:noFill/>
              </a:ln>
            </p:spPr>
          </p:pic>
        </p:grpSp>
      </p:grpSp>
      <p:grpSp>
        <p:nvGrpSpPr>
          <p:cNvPr id="463" name="Google Shape;463;p27"/>
          <p:cNvGrpSpPr/>
          <p:nvPr/>
        </p:nvGrpSpPr>
        <p:grpSpPr>
          <a:xfrm>
            <a:off x="4374560" y="1885858"/>
            <a:ext cx="4119269" cy="1580503"/>
            <a:chOff x="4374560" y="2266858"/>
            <a:chExt cx="4119269" cy="1580503"/>
          </a:xfrm>
        </p:grpSpPr>
        <p:pic>
          <p:nvPicPr>
            <p:cNvPr id="464" name="Google Shape;464;p27"/>
            <p:cNvPicPr preferRelativeResize="0"/>
            <p:nvPr/>
          </p:nvPicPr>
          <p:blipFill rotWithShape="1">
            <a:blip r:embed="rId8">
              <a:alphaModFix/>
            </a:blip>
            <a:srcRect/>
            <a:stretch/>
          </p:blipFill>
          <p:spPr>
            <a:xfrm>
              <a:off x="4374560" y="2266858"/>
              <a:ext cx="1599544" cy="1580503"/>
            </a:xfrm>
            <a:prstGeom prst="rect">
              <a:avLst/>
            </a:prstGeom>
            <a:noFill/>
            <a:ln>
              <a:noFill/>
            </a:ln>
            <a:effectLst>
              <a:outerShdw blurRad="50800" dist="38100" dir="8100000" algn="tr" rotWithShape="0">
                <a:srgbClr val="000000">
                  <a:alpha val="40000"/>
                </a:srgbClr>
              </a:outerShdw>
            </a:effectLst>
          </p:spPr>
        </p:pic>
        <p:grpSp>
          <p:nvGrpSpPr>
            <p:cNvPr id="465" name="Google Shape;465;p27"/>
            <p:cNvGrpSpPr/>
            <p:nvPr/>
          </p:nvGrpSpPr>
          <p:grpSpPr>
            <a:xfrm>
              <a:off x="4434880" y="2323133"/>
              <a:ext cx="4058949" cy="1463268"/>
              <a:chOff x="4434880" y="2323133"/>
              <a:chExt cx="4058949" cy="1463268"/>
            </a:xfrm>
          </p:grpSpPr>
          <p:sp>
            <p:nvSpPr>
              <p:cNvPr id="466" name="Google Shape;466;p27"/>
              <p:cNvSpPr txBox="1"/>
              <p:nvPr/>
            </p:nvSpPr>
            <p:spPr>
              <a:xfrm>
                <a:off x="5128729" y="2473487"/>
                <a:ext cx="3365100" cy="408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1" i="0" u="none" strike="noStrike" kern="0" cap="none" spc="0" normalizeH="0" baseline="0" noProof="0" dirty="0">
                    <a:ln>
                      <a:noFill/>
                    </a:ln>
                    <a:solidFill>
                      <a:srgbClr val="EA0000"/>
                    </a:solidFill>
                    <a:effectLst/>
                    <a:uLnTx/>
                    <a:uFillTx/>
                    <a:latin typeface="Arial"/>
                    <a:ea typeface="Arial"/>
                    <a:cs typeface="Arial"/>
                    <a:sym typeface="Arial"/>
                  </a:rPr>
                  <a:t>Data Set 3:</a:t>
                </a:r>
                <a:endParaRPr kumimoji="0" sz="1400" b="1" i="0" u="none" strike="noStrike" kern="0" cap="none" spc="0" normalizeH="0" baseline="0" noProof="0" dirty="0">
                  <a:ln>
                    <a:noFill/>
                  </a:ln>
                  <a:solidFill>
                    <a:srgbClr val="EA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(integrated)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Print Title FMCG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consumption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Open Sans"/>
                  <a:buNone/>
                  <a:tabLst/>
                  <a:defRPr/>
                </a:pPr>
                <a:r>
                  <a:rPr kumimoji="0" lang="en-SG" sz="1400" b="0" i="0" u="none" strike="noStrike" kern="0" cap="none" spc="0" normalizeH="0" baseline="0" noProof="0" dirty="0">
                    <a:ln>
                      <a:noFill/>
                    </a:ln>
                    <a:solidFill>
                      <a:srgbClr val="000000"/>
                    </a:solidFill>
                    <a:effectLst/>
                    <a:uLnTx/>
                    <a:uFillTx/>
                    <a:latin typeface="Arial"/>
                    <a:ea typeface="Arial"/>
                    <a:cs typeface="Arial"/>
                    <a:sym typeface="Arial"/>
                  </a:rPr>
                  <a:t>profile by platform</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67" name="Google Shape;467;p27"/>
              <p:cNvPicPr preferRelativeResize="0"/>
              <p:nvPr/>
            </p:nvPicPr>
            <p:blipFill rotWithShape="1">
              <a:blip r:embed="rId5">
                <a:alphaModFix/>
              </a:blip>
              <a:srcRect/>
              <a:stretch/>
            </p:blipFill>
            <p:spPr>
              <a:xfrm>
                <a:off x="7726678" y="2612596"/>
                <a:ext cx="511800" cy="348301"/>
              </a:xfrm>
              <a:prstGeom prst="rect">
                <a:avLst/>
              </a:prstGeom>
              <a:noFill/>
              <a:ln>
                <a:noFill/>
              </a:ln>
            </p:spPr>
          </p:pic>
          <p:pic>
            <p:nvPicPr>
              <p:cNvPr id="468" name="Google Shape;468;p27"/>
              <p:cNvPicPr preferRelativeResize="0"/>
              <p:nvPr/>
            </p:nvPicPr>
            <p:blipFill rotWithShape="1">
              <a:blip r:embed="rId7">
                <a:alphaModFix/>
              </a:blip>
              <a:srcRect/>
              <a:stretch/>
            </p:blipFill>
            <p:spPr>
              <a:xfrm>
                <a:off x="7722239" y="3122435"/>
                <a:ext cx="511799" cy="355799"/>
              </a:xfrm>
              <a:prstGeom prst="rect">
                <a:avLst/>
              </a:prstGeom>
              <a:noFill/>
              <a:ln>
                <a:noFill/>
              </a:ln>
            </p:spPr>
          </p:pic>
          <p:pic>
            <p:nvPicPr>
              <p:cNvPr id="469" name="Google Shape;469;p27"/>
              <p:cNvPicPr preferRelativeResize="0"/>
              <p:nvPr/>
            </p:nvPicPr>
            <p:blipFill rotWithShape="1">
              <a:blip r:embed="rId4">
                <a:alphaModFix/>
              </a:blip>
              <a:srcRect/>
              <a:stretch/>
            </p:blipFill>
            <p:spPr>
              <a:xfrm>
                <a:off x="4434880" y="2323133"/>
                <a:ext cx="1463268" cy="1463268"/>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26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8"/>
          <p:cNvSpPr txBox="1">
            <a:spLocks noGrp="1"/>
          </p:cNvSpPr>
          <p:nvPr>
            <p:ph type="title"/>
          </p:nvPr>
        </p:nvSpPr>
        <p:spPr>
          <a:xfrm>
            <a:off x="400050" y="227525"/>
            <a:ext cx="82869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000"/>
              <a:buNone/>
            </a:pPr>
            <a:r>
              <a:rPr lang="en-SG" dirty="0"/>
              <a:t>Fusion in Practice</a:t>
            </a:r>
            <a:endParaRPr dirty="0"/>
          </a:p>
        </p:txBody>
      </p:sp>
      <p:sp>
        <p:nvSpPr>
          <p:cNvPr id="476" name="Google Shape;476;p28"/>
          <p:cNvSpPr txBox="1">
            <a:spLocks noGrp="1"/>
          </p:cNvSpPr>
          <p:nvPr>
            <p:ph type="subTitle" idx="2"/>
          </p:nvPr>
        </p:nvSpPr>
        <p:spPr>
          <a:xfrm>
            <a:off x="400050" y="723900"/>
            <a:ext cx="8286900" cy="504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endParaRPr dirty="0"/>
          </a:p>
        </p:txBody>
      </p:sp>
      <p:sp>
        <p:nvSpPr>
          <p:cNvPr id="477" name="Google Shape;477;p28"/>
          <p:cNvSpPr txBox="1">
            <a:spLocks noGrp="1"/>
          </p:cNvSpPr>
          <p:nvPr>
            <p:ph type="title" idx="3"/>
          </p:nvPr>
        </p:nvSpPr>
        <p:spPr>
          <a:xfrm>
            <a:off x="387900" y="4679025"/>
            <a:ext cx="8286900" cy="16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500"/>
              <a:buNone/>
            </a:pPr>
            <a:endParaRPr dirty="0"/>
          </a:p>
        </p:txBody>
      </p:sp>
      <p:sp>
        <p:nvSpPr>
          <p:cNvPr id="478" name="Google Shape;478;p28"/>
          <p:cNvSpPr txBox="1"/>
          <p:nvPr/>
        </p:nvSpPr>
        <p:spPr>
          <a:xfrm>
            <a:off x="457200" y="1426067"/>
            <a:ext cx="2020500" cy="124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SG" sz="1600" b="0" i="0" u="none" strike="noStrike" kern="0" cap="none" spc="0" normalizeH="0" baseline="0" noProof="0" dirty="0">
                <a:ln>
                  <a:noFill/>
                </a:ln>
                <a:solidFill>
                  <a:srgbClr val="000000"/>
                </a:solidFill>
                <a:effectLst/>
                <a:uLnTx/>
                <a:uFillTx/>
                <a:latin typeface="Arial"/>
                <a:ea typeface="Arial"/>
                <a:cs typeface="Arial"/>
                <a:sym typeface="Arial"/>
              </a:rPr>
              <a:t>The importance of linking variables</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479" name="Google Shape;479;p28"/>
          <p:cNvGrpSpPr/>
          <p:nvPr/>
        </p:nvGrpSpPr>
        <p:grpSpPr>
          <a:xfrm>
            <a:off x="2588690" y="1559233"/>
            <a:ext cx="4442426" cy="2955007"/>
            <a:chOff x="2588690" y="1559233"/>
            <a:chExt cx="4442426" cy="2955007"/>
          </a:xfrm>
        </p:grpSpPr>
        <p:pic>
          <p:nvPicPr>
            <p:cNvPr id="480" name="Google Shape;480;p28"/>
            <p:cNvPicPr preferRelativeResize="0"/>
            <p:nvPr/>
          </p:nvPicPr>
          <p:blipFill rotWithShape="1">
            <a:blip r:embed="rId3">
              <a:alphaModFix/>
            </a:blip>
            <a:srcRect/>
            <a:stretch/>
          </p:blipFill>
          <p:spPr>
            <a:xfrm>
              <a:off x="2588690" y="1559233"/>
              <a:ext cx="4442426" cy="2955007"/>
            </a:xfrm>
            <a:prstGeom prst="rect">
              <a:avLst/>
            </a:prstGeom>
            <a:noFill/>
            <a:ln>
              <a:noFill/>
            </a:ln>
          </p:spPr>
        </p:pic>
        <p:sp>
          <p:nvSpPr>
            <p:cNvPr id="481" name="Google Shape;481;p28"/>
            <p:cNvSpPr txBox="1"/>
            <p:nvPr/>
          </p:nvSpPr>
          <p:spPr>
            <a:xfrm>
              <a:off x="3416108" y="1740105"/>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OWNS A HOME</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2" name="Google Shape;482;p28"/>
            <p:cNvSpPr txBox="1"/>
            <p:nvPr/>
          </p:nvSpPr>
          <p:spPr>
            <a:xfrm>
              <a:off x="2718232" y="2243050"/>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DRINKS WINE</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3" name="Google Shape;483;p28"/>
            <p:cNvSpPr txBox="1"/>
            <p:nvPr/>
          </p:nvSpPr>
          <p:spPr>
            <a:xfrm>
              <a:off x="2807381" y="2988295"/>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LIKES TO TRAVEL</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4" name="Google Shape;484;p28"/>
            <p:cNvSpPr txBox="1"/>
            <p:nvPr/>
          </p:nvSpPr>
          <p:spPr>
            <a:xfrm>
              <a:off x="3210129" y="3658858"/>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SHOPS ONLINE</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5" name="Google Shape;485;p28"/>
            <p:cNvSpPr txBox="1"/>
            <p:nvPr/>
          </p:nvSpPr>
          <p:spPr>
            <a:xfrm>
              <a:off x="5281625" y="1718700"/>
              <a:ext cx="8499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WATCHES TV</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6" name="Google Shape;486;p28"/>
            <p:cNvSpPr txBox="1"/>
            <p:nvPr/>
          </p:nvSpPr>
          <p:spPr>
            <a:xfrm>
              <a:off x="5711939" y="2169840"/>
              <a:ext cx="11781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SUBSCRIBES TO THE DAILY DISPATCH</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7" name="Google Shape;487;p28"/>
            <p:cNvSpPr txBox="1"/>
            <p:nvPr/>
          </p:nvSpPr>
          <p:spPr>
            <a:xfrm>
              <a:off x="5818797" y="2827422"/>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READS MAGAZINE</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8" name="Google Shape;488;p28"/>
            <p:cNvSpPr txBox="1"/>
            <p:nvPr/>
          </p:nvSpPr>
          <p:spPr>
            <a:xfrm>
              <a:off x="5309014" y="3844540"/>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FOLLOWS RUGBY</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
          <p:nvSpPr>
            <p:cNvPr id="489" name="Google Shape;489;p28"/>
            <p:cNvSpPr txBox="1"/>
            <p:nvPr/>
          </p:nvSpPr>
          <p:spPr>
            <a:xfrm>
              <a:off x="4317429" y="2169616"/>
              <a:ext cx="9561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GENDER</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0" name="Google Shape;490;p28"/>
            <p:cNvSpPr txBox="1"/>
            <p:nvPr/>
          </p:nvSpPr>
          <p:spPr>
            <a:xfrm>
              <a:off x="4454079" y="2728416"/>
              <a:ext cx="6828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RACE</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1" name="Google Shape;491;p28"/>
            <p:cNvSpPr txBox="1"/>
            <p:nvPr/>
          </p:nvSpPr>
          <p:spPr>
            <a:xfrm>
              <a:off x="4530279" y="1890216"/>
              <a:ext cx="5304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AGE</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2" name="Google Shape;492;p28"/>
            <p:cNvSpPr txBox="1"/>
            <p:nvPr/>
          </p:nvSpPr>
          <p:spPr>
            <a:xfrm>
              <a:off x="4297329" y="3566616"/>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LOCATION</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3" name="Google Shape;493;p28"/>
            <p:cNvSpPr txBox="1"/>
            <p:nvPr/>
          </p:nvSpPr>
          <p:spPr>
            <a:xfrm>
              <a:off x="4297329" y="3287216"/>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INCOME</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4" name="Google Shape;494;p28"/>
            <p:cNvSpPr txBox="1"/>
            <p:nvPr/>
          </p:nvSpPr>
          <p:spPr>
            <a:xfrm>
              <a:off x="4206429" y="2449016"/>
              <a:ext cx="11781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OCCUPATION</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sp>
          <p:nvSpPr>
            <p:cNvPr id="495" name="Google Shape;495;p28"/>
            <p:cNvSpPr txBox="1"/>
            <p:nvPr/>
          </p:nvSpPr>
          <p:spPr>
            <a:xfrm>
              <a:off x="4297329" y="3007816"/>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rPr>
                <a:t>EDUCATION</a:t>
              </a:r>
              <a:endParaRPr kumimoji="0" sz="1200" b="1" i="0" u="none" strike="noStrike" kern="0" cap="none" spc="0" normalizeH="0" baseline="0" noProof="0" dirty="0">
                <a:ln>
                  <a:noFill/>
                </a:ln>
                <a:solidFill>
                  <a:srgbClr val="000000"/>
                </a:solidFill>
                <a:effectLst/>
                <a:uLnTx/>
                <a:uFillTx/>
                <a:latin typeface="Archivo Narrow"/>
                <a:ea typeface="Archivo Narrow"/>
                <a:cs typeface="Archivo Narrow"/>
                <a:sym typeface="Archivo Narrow"/>
              </a:endParaRPr>
            </a:p>
          </p:txBody>
        </p:sp>
      </p:grpSp>
      <p:sp>
        <p:nvSpPr>
          <p:cNvPr id="496" name="Google Shape;496;p28"/>
          <p:cNvSpPr txBox="1"/>
          <p:nvPr/>
        </p:nvSpPr>
        <p:spPr>
          <a:xfrm>
            <a:off x="5613814" y="3321968"/>
            <a:ext cx="996300" cy="274200"/>
          </a:xfrm>
          <a:prstGeom prst="rect">
            <a:avLst/>
          </a:prstGeom>
          <a:noFill/>
          <a:ln>
            <a:noFill/>
          </a:ln>
          <a:effectLst>
            <a:outerShdw blurRad="50800" dist="38100" dir="8100000" algn="tr" rotWithShape="0">
              <a:srgbClr val="000000">
                <a:alpha val="40000"/>
              </a:srgbClr>
            </a:outerShdw>
          </a:effectLst>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SG"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rPr>
              <a:t>LISTENS TO RADIO</a:t>
            </a:r>
            <a:endParaRPr kumimoji="0" sz="1200" b="1" i="0" u="none" strike="noStrike" kern="0" cap="none" spc="0" normalizeH="0" baseline="0" noProof="0" dirty="0">
              <a:ln>
                <a:noFill/>
              </a:ln>
              <a:solidFill>
                <a:srgbClr val="FFFFFF"/>
              </a:solidFill>
              <a:effectLst/>
              <a:uLnTx/>
              <a:uFillTx/>
              <a:latin typeface="Archivo Narrow"/>
              <a:ea typeface="Archivo Narrow"/>
              <a:cs typeface="Archivo Narrow"/>
              <a:sym typeface="Archivo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457200" y="915566"/>
            <a:ext cx="8229600" cy="56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SG" sz="2800" b="1" i="0" u="none" strike="noStrike" cap="none" dirty="0">
                <a:solidFill>
                  <a:schemeClr val="dk1"/>
                </a:solidFill>
                <a:latin typeface="Calibri"/>
                <a:ea typeface="Calibri"/>
                <a:cs typeface="Calibri"/>
                <a:sym typeface="Calibri"/>
              </a:rPr>
              <a:t>Platforms &amp; Overlap</a:t>
            </a:r>
            <a:endParaRPr sz="1400" b="0" i="0" u="none" strike="noStrike" cap="none" dirty="0">
              <a:solidFill>
                <a:srgbClr val="000000"/>
              </a:solidFill>
              <a:latin typeface="Arial"/>
              <a:ea typeface="Arial"/>
              <a:cs typeface="Arial"/>
              <a:sym typeface="Arial"/>
            </a:endParaRPr>
          </a:p>
        </p:txBody>
      </p:sp>
      <p:grpSp>
        <p:nvGrpSpPr>
          <p:cNvPr id="175" name="Google Shape;175;p6"/>
          <p:cNvGrpSpPr/>
          <p:nvPr/>
        </p:nvGrpSpPr>
        <p:grpSpPr>
          <a:xfrm>
            <a:off x="129195" y="1895966"/>
            <a:ext cx="2104500" cy="2104500"/>
            <a:chOff x="4768000" y="1719700"/>
            <a:chExt cx="2104500" cy="2104500"/>
          </a:xfrm>
        </p:grpSpPr>
        <p:sp>
          <p:nvSpPr>
            <p:cNvPr id="176" name="Google Shape;176;p6"/>
            <p:cNvSpPr/>
            <p:nvPr/>
          </p:nvSpPr>
          <p:spPr>
            <a:xfrm>
              <a:off x="4768000" y="1719700"/>
              <a:ext cx="2104500" cy="2104500"/>
            </a:xfrm>
            <a:prstGeom prst="ellipse">
              <a:avLst/>
            </a:prstGeom>
            <a:noFill/>
            <a:ln w="28575" cap="flat" cmpd="sng">
              <a:solidFill>
                <a:srgbClr val="B21DA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77" name="Google Shape;177;p6"/>
            <p:cNvSpPr txBox="1"/>
            <p:nvPr/>
          </p:nvSpPr>
          <p:spPr>
            <a:xfrm>
              <a:off x="5139250" y="2354850"/>
              <a:ext cx="13239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SG" sz="1800" b="1" i="0" u="none" strike="noStrike" cap="none" dirty="0">
                  <a:solidFill>
                    <a:srgbClr val="B21DAC"/>
                  </a:solidFill>
                  <a:latin typeface="Calibri"/>
                  <a:ea typeface="Calibri"/>
                  <a:cs typeface="Calibri"/>
                  <a:sym typeface="Calibri"/>
                </a:rPr>
                <a:t>TV</a:t>
              </a:r>
              <a:endParaRPr sz="1800" b="1" i="0" u="none" strike="noStrike" cap="none" dirty="0">
                <a:solidFill>
                  <a:srgbClr val="B21DAC"/>
                </a:solidFill>
                <a:latin typeface="Calibri"/>
                <a:ea typeface="Calibri"/>
                <a:cs typeface="Calibri"/>
                <a:sym typeface="Calibri"/>
              </a:endParaRPr>
            </a:p>
          </p:txBody>
        </p:sp>
        <p:sp>
          <p:nvSpPr>
            <p:cNvPr id="178" name="Google Shape;178;p6"/>
            <p:cNvSpPr txBox="1"/>
            <p:nvPr/>
          </p:nvSpPr>
          <p:spPr>
            <a:xfrm>
              <a:off x="4824438" y="2573450"/>
              <a:ext cx="1993200" cy="674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TAMS Data</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Online TV</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Time-Shifted TV</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OTT/Streaming </a:t>
              </a:r>
              <a:endParaRPr sz="900" b="1" i="0" u="none" strike="noStrike" cap="none" dirty="0">
                <a:solidFill>
                  <a:srgbClr val="000000"/>
                </a:solidFill>
                <a:latin typeface="Calibri"/>
                <a:ea typeface="Calibri"/>
                <a:cs typeface="Calibri"/>
                <a:sym typeface="Calibri"/>
              </a:endParaRPr>
            </a:p>
          </p:txBody>
        </p:sp>
        <p:pic>
          <p:nvPicPr>
            <p:cNvPr id="179" name="Google Shape;179;p6"/>
            <p:cNvPicPr preferRelativeResize="0"/>
            <p:nvPr/>
          </p:nvPicPr>
          <p:blipFill rotWithShape="1">
            <a:blip r:embed="rId3">
              <a:alphaModFix/>
            </a:blip>
            <a:srcRect/>
            <a:stretch/>
          </p:blipFill>
          <p:spPr>
            <a:xfrm>
              <a:off x="5528481" y="1923432"/>
              <a:ext cx="545440" cy="390222"/>
            </a:xfrm>
            <a:prstGeom prst="rect">
              <a:avLst/>
            </a:prstGeom>
            <a:noFill/>
            <a:ln>
              <a:noFill/>
            </a:ln>
          </p:spPr>
        </p:pic>
      </p:grpSp>
      <p:grpSp>
        <p:nvGrpSpPr>
          <p:cNvPr id="180" name="Google Shape;180;p6"/>
          <p:cNvGrpSpPr/>
          <p:nvPr/>
        </p:nvGrpSpPr>
        <p:grpSpPr>
          <a:xfrm>
            <a:off x="6917126" y="1895966"/>
            <a:ext cx="2104500" cy="2104500"/>
            <a:chOff x="2520100" y="1719700"/>
            <a:chExt cx="2104500" cy="2104500"/>
          </a:xfrm>
        </p:grpSpPr>
        <p:sp>
          <p:nvSpPr>
            <p:cNvPr id="181" name="Google Shape;181;p6"/>
            <p:cNvSpPr/>
            <p:nvPr/>
          </p:nvSpPr>
          <p:spPr>
            <a:xfrm>
              <a:off x="2520100" y="1719700"/>
              <a:ext cx="2104500" cy="2104500"/>
            </a:xfrm>
            <a:prstGeom prst="ellipse">
              <a:avLst/>
            </a:prstGeom>
            <a:noFill/>
            <a:ln w="28575" cap="flat" cmpd="sng">
              <a:solidFill>
                <a:srgbClr val="B21DA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82" name="Google Shape;182;p6"/>
            <p:cNvSpPr txBox="1"/>
            <p:nvPr/>
          </p:nvSpPr>
          <p:spPr>
            <a:xfrm>
              <a:off x="2910400" y="2354850"/>
              <a:ext cx="13239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SG" sz="1800" b="1" i="0" u="none" strike="noStrike" cap="none" dirty="0">
                  <a:solidFill>
                    <a:srgbClr val="B21DAC"/>
                  </a:solidFill>
                  <a:latin typeface="Calibri"/>
                  <a:ea typeface="Calibri"/>
                  <a:cs typeface="Calibri"/>
                  <a:sym typeface="Calibri"/>
                </a:rPr>
                <a:t>Radio</a:t>
              </a:r>
              <a:endParaRPr sz="1800" b="1" i="0" u="none" strike="noStrike" cap="none" dirty="0">
                <a:solidFill>
                  <a:srgbClr val="B21DAC"/>
                </a:solidFill>
                <a:latin typeface="Calibri"/>
                <a:ea typeface="Calibri"/>
                <a:cs typeface="Calibri"/>
                <a:sym typeface="Calibri"/>
              </a:endParaRPr>
            </a:p>
          </p:txBody>
        </p:sp>
        <p:sp>
          <p:nvSpPr>
            <p:cNvPr id="183" name="Google Shape;183;p6"/>
            <p:cNvSpPr txBox="1"/>
            <p:nvPr/>
          </p:nvSpPr>
          <p:spPr>
            <a:xfrm>
              <a:off x="2710288" y="2788650"/>
              <a:ext cx="1724100" cy="54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Live Radio Listening</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Online Radio</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Streaming</a:t>
              </a:r>
              <a:endParaRPr sz="1200" b="1" i="0" u="none" strike="noStrike" cap="none" dirty="0">
                <a:solidFill>
                  <a:srgbClr val="000000"/>
                </a:solidFill>
                <a:latin typeface="Calibri"/>
                <a:ea typeface="Calibri"/>
                <a:cs typeface="Calibri"/>
                <a:sym typeface="Calibri"/>
              </a:endParaRPr>
            </a:p>
          </p:txBody>
        </p:sp>
        <p:pic>
          <p:nvPicPr>
            <p:cNvPr id="184" name="Google Shape;184;p6"/>
            <p:cNvPicPr preferRelativeResize="0"/>
            <p:nvPr/>
          </p:nvPicPr>
          <p:blipFill rotWithShape="1">
            <a:blip r:embed="rId4">
              <a:alphaModFix/>
            </a:blip>
            <a:srcRect/>
            <a:stretch/>
          </p:blipFill>
          <p:spPr>
            <a:xfrm>
              <a:off x="3299644" y="1946157"/>
              <a:ext cx="545399" cy="367500"/>
            </a:xfrm>
            <a:prstGeom prst="rect">
              <a:avLst/>
            </a:prstGeom>
            <a:noFill/>
            <a:ln>
              <a:noFill/>
            </a:ln>
          </p:spPr>
        </p:pic>
      </p:grpSp>
      <p:grpSp>
        <p:nvGrpSpPr>
          <p:cNvPr id="185" name="Google Shape;185;p6"/>
          <p:cNvGrpSpPr/>
          <p:nvPr/>
        </p:nvGrpSpPr>
        <p:grpSpPr>
          <a:xfrm>
            <a:off x="4654483" y="1895966"/>
            <a:ext cx="2104500" cy="2104500"/>
            <a:chOff x="272200" y="1719700"/>
            <a:chExt cx="2104500" cy="2104500"/>
          </a:xfrm>
        </p:grpSpPr>
        <p:sp>
          <p:nvSpPr>
            <p:cNvPr id="186" name="Google Shape;186;p6"/>
            <p:cNvSpPr/>
            <p:nvPr/>
          </p:nvSpPr>
          <p:spPr>
            <a:xfrm>
              <a:off x="272200" y="1719700"/>
              <a:ext cx="2104500" cy="2104500"/>
            </a:xfrm>
            <a:prstGeom prst="ellipse">
              <a:avLst/>
            </a:prstGeom>
            <a:noFill/>
            <a:ln w="28575" cap="flat" cmpd="sng">
              <a:solidFill>
                <a:srgbClr val="B21DA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87" name="Google Shape;187;p6"/>
            <p:cNvSpPr txBox="1"/>
            <p:nvPr/>
          </p:nvSpPr>
          <p:spPr>
            <a:xfrm>
              <a:off x="662500" y="2354850"/>
              <a:ext cx="13239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SG" sz="1800" b="1" i="0" u="none" strike="noStrike" cap="none" dirty="0">
                  <a:solidFill>
                    <a:srgbClr val="B21DAC"/>
                  </a:solidFill>
                  <a:latin typeface="Calibri"/>
                  <a:ea typeface="Calibri"/>
                  <a:cs typeface="Calibri"/>
                  <a:sym typeface="Calibri"/>
                </a:rPr>
                <a:t>Digital</a:t>
              </a:r>
              <a:endParaRPr sz="1800" b="1" i="0" u="none" strike="noStrike" cap="none" dirty="0">
                <a:solidFill>
                  <a:srgbClr val="B21DAC"/>
                </a:solidFill>
                <a:latin typeface="Calibri"/>
                <a:ea typeface="Calibri"/>
                <a:cs typeface="Calibri"/>
                <a:sym typeface="Calibri"/>
              </a:endParaRPr>
            </a:p>
          </p:txBody>
        </p:sp>
        <p:sp>
          <p:nvSpPr>
            <p:cNvPr id="188" name="Google Shape;188;p6"/>
            <p:cNvSpPr txBox="1"/>
            <p:nvPr/>
          </p:nvSpPr>
          <p:spPr>
            <a:xfrm>
              <a:off x="481438" y="2788650"/>
              <a:ext cx="1724100" cy="54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Internet usage</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Social Media</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Devices/Apps</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Tech in Home</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FF0000"/>
                </a:solidFill>
                <a:latin typeface="Calibri"/>
                <a:ea typeface="Calibri"/>
                <a:cs typeface="Calibri"/>
                <a:sym typeface="Calibri"/>
              </a:endParaRPr>
            </a:p>
          </p:txBody>
        </p:sp>
        <p:pic>
          <p:nvPicPr>
            <p:cNvPr id="189" name="Google Shape;189;p6"/>
            <p:cNvPicPr preferRelativeResize="0"/>
            <p:nvPr/>
          </p:nvPicPr>
          <p:blipFill rotWithShape="1">
            <a:blip r:embed="rId5">
              <a:alphaModFix/>
            </a:blip>
            <a:srcRect/>
            <a:stretch/>
          </p:blipFill>
          <p:spPr>
            <a:xfrm>
              <a:off x="1024001" y="1980922"/>
              <a:ext cx="639000" cy="331799"/>
            </a:xfrm>
            <a:prstGeom prst="rect">
              <a:avLst/>
            </a:prstGeom>
            <a:noFill/>
            <a:ln>
              <a:noFill/>
            </a:ln>
          </p:spPr>
        </p:pic>
      </p:grpSp>
      <p:grpSp>
        <p:nvGrpSpPr>
          <p:cNvPr id="190" name="Google Shape;190;p6"/>
          <p:cNvGrpSpPr/>
          <p:nvPr/>
        </p:nvGrpSpPr>
        <p:grpSpPr>
          <a:xfrm>
            <a:off x="2391839" y="1895966"/>
            <a:ext cx="2104500" cy="2104500"/>
            <a:chOff x="6977800" y="1719700"/>
            <a:chExt cx="2104500" cy="2104500"/>
          </a:xfrm>
        </p:grpSpPr>
        <p:sp>
          <p:nvSpPr>
            <p:cNvPr id="191" name="Google Shape;191;p6"/>
            <p:cNvSpPr/>
            <p:nvPr/>
          </p:nvSpPr>
          <p:spPr>
            <a:xfrm>
              <a:off x="6977800" y="1719700"/>
              <a:ext cx="2104500" cy="2104500"/>
            </a:xfrm>
            <a:prstGeom prst="ellipse">
              <a:avLst/>
            </a:prstGeom>
            <a:noFill/>
            <a:ln w="28575" cap="flat" cmpd="sng">
              <a:solidFill>
                <a:srgbClr val="B21DAC"/>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92" name="Google Shape;192;p6"/>
            <p:cNvSpPr txBox="1"/>
            <p:nvPr/>
          </p:nvSpPr>
          <p:spPr>
            <a:xfrm>
              <a:off x="7406200" y="2354850"/>
              <a:ext cx="1323900" cy="43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SG" sz="1800" b="1" i="0" u="none" strike="noStrike" cap="none" dirty="0">
                  <a:solidFill>
                    <a:srgbClr val="B21DAC"/>
                  </a:solidFill>
                  <a:latin typeface="Calibri"/>
                  <a:ea typeface="Calibri"/>
                  <a:cs typeface="Calibri"/>
                  <a:sym typeface="Calibri"/>
                </a:rPr>
                <a:t>Print</a:t>
              </a:r>
              <a:endParaRPr sz="1800" b="1" i="0" u="none" strike="noStrike" cap="none" dirty="0">
                <a:solidFill>
                  <a:srgbClr val="B21DAC"/>
                </a:solidFill>
                <a:latin typeface="Calibri"/>
                <a:ea typeface="Calibri"/>
                <a:cs typeface="Calibri"/>
                <a:sym typeface="Calibri"/>
              </a:endParaRPr>
            </a:p>
          </p:txBody>
        </p:sp>
        <p:sp>
          <p:nvSpPr>
            <p:cNvPr id="193" name="Google Shape;193;p6"/>
            <p:cNvSpPr txBox="1"/>
            <p:nvPr/>
          </p:nvSpPr>
          <p:spPr>
            <a:xfrm>
              <a:off x="7129888" y="2788650"/>
              <a:ext cx="1812300" cy="54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Newspaper/Magazines</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Paper</a:t>
              </a:r>
              <a:endParaRPr sz="1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SG" sz="1200" b="1" i="0" u="none" strike="noStrike" cap="none" dirty="0">
                  <a:solidFill>
                    <a:srgbClr val="000000"/>
                  </a:solidFill>
                  <a:latin typeface="Calibri"/>
                  <a:ea typeface="Calibri"/>
                  <a:cs typeface="Calibri"/>
                  <a:sym typeface="Calibri"/>
                </a:rPr>
                <a:t>Digital</a:t>
              </a:r>
              <a:endParaRPr sz="1200" b="1" i="0" u="none" strike="noStrike" cap="none" dirty="0">
                <a:solidFill>
                  <a:srgbClr val="000000"/>
                </a:solidFill>
                <a:latin typeface="Calibri"/>
                <a:ea typeface="Calibri"/>
                <a:cs typeface="Calibri"/>
                <a:sym typeface="Calibri"/>
              </a:endParaRPr>
            </a:p>
          </p:txBody>
        </p:sp>
        <p:pic>
          <p:nvPicPr>
            <p:cNvPr id="194" name="Google Shape;194;p6"/>
            <p:cNvPicPr preferRelativeResize="0"/>
            <p:nvPr/>
          </p:nvPicPr>
          <p:blipFill rotWithShape="1">
            <a:blip r:embed="rId6">
              <a:alphaModFix/>
            </a:blip>
            <a:srcRect/>
            <a:stretch/>
          </p:blipFill>
          <p:spPr>
            <a:xfrm>
              <a:off x="7795444" y="1941623"/>
              <a:ext cx="545400" cy="371099"/>
            </a:xfrm>
            <a:prstGeom prst="rect">
              <a:avLst/>
            </a:prstGeom>
            <a:noFill/>
            <a:ln>
              <a:noFill/>
            </a:ln>
          </p:spPr>
        </p:pic>
      </p:grpSp>
      <p:sp>
        <p:nvSpPr>
          <p:cNvPr id="195" name="Google Shape;195;p6"/>
          <p:cNvSpPr/>
          <p:nvPr/>
        </p:nvSpPr>
        <p:spPr>
          <a:xfrm>
            <a:off x="723150" y="4395387"/>
            <a:ext cx="7820100" cy="274200"/>
          </a:xfrm>
          <a:prstGeom prst="rect">
            <a:avLst/>
          </a:prstGeom>
          <a:solidFill>
            <a:srgbClr val="B21DA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highlight>
                <a:srgbClr val="B21DAC"/>
              </a:highlight>
              <a:latin typeface="Calibri"/>
              <a:ea typeface="Calibri"/>
              <a:cs typeface="Calibri"/>
              <a:sym typeface="Calibri"/>
            </a:endParaRPr>
          </a:p>
        </p:txBody>
      </p:sp>
      <p:sp>
        <p:nvSpPr>
          <p:cNvPr id="196" name="Google Shape;196;p6"/>
          <p:cNvSpPr txBox="1"/>
          <p:nvPr/>
        </p:nvSpPr>
        <p:spPr>
          <a:xfrm>
            <a:off x="1593650" y="4327962"/>
            <a:ext cx="6168000" cy="5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SG" sz="1400" b="1" i="0" u="none" strike="noStrike" cap="none" dirty="0">
                <a:solidFill>
                  <a:srgbClr val="FFFFFF"/>
                </a:solidFill>
                <a:latin typeface="Calibri"/>
                <a:ea typeface="Calibri"/>
                <a:cs typeface="Calibri"/>
                <a:sym typeface="Calibri"/>
              </a:rPr>
              <a:t>Different Devices and Media Throughout the Day</a:t>
            </a:r>
            <a:endParaRPr sz="14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FFFFFF"/>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9"/>
          <p:cNvSpPr/>
          <p:nvPr/>
        </p:nvSpPr>
        <p:spPr>
          <a:xfrm>
            <a:off x="2533137" y="2086029"/>
            <a:ext cx="2982300" cy="2982300"/>
          </a:xfrm>
          <a:prstGeom prst="blockArc">
            <a:avLst>
              <a:gd name="adj1" fmla="val 7374322"/>
              <a:gd name="adj2" fmla="val 18174322"/>
              <a:gd name="adj3" fmla="val 4446"/>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2" name="Google Shape;502;p29"/>
          <p:cNvSpPr/>
          <p:nvPr/>
        </p:nvSpPr>
        <p:spPr>
          <a:xfrm>
            <a:off x="1925274" y="1983709"/>
            <a:ext cx="2856000" cy="2856000"/>
          </a:xfrm>
          <a:prstGeom prst="blockArc">
            <a:avLst>
              <a:gd name="adj1" fmla="val 1138398"/>
              <a:gd name="adj2" fmla="val 5698732"/>
              <a:gd name="adj3" fmla="val 4643"/>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03" name="Google Shape;503;p29"/>
          <p:cNvGrpSpPr/>
          <p:nvPr/>
        </p:nvGrpSpPr>
        <p:grpSpPr>
          <a:xfrm>
            <a:off x="3892505" y="2405086"/>
            <a:ext cx="1315500" cy="1315500"/>
            <a:chOff x="3054305" y="1948835"/>
            <a:chExt cx="1315500" cy="1315500"/>
          </a:xfrm>
        </p:grpSpPr>
        <p:sp>
          <p:nvSpPr>
            <p:cNvPr id="504" name="Google Shape;504;p29"/>
            <p:cNvSpPr/>
            <p:nvPr/>
          </p:nvSpPr>
          <p:spPr>
            <a:xfrm>
              <a:off x="3054305" y="1948835"/>
              <a:ext cx="1315500" cy="13155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5" name="Google Shape;505;p29"/>
            <p:cNvSpPr txBox="1"/>
            <p:nvPr/>
          </p:nvSpPr>
          <p:spPr>
            <a:xfrm>
              <a:off x="3054305" y="1948835"/>
              <a:ext cx="1315500" cy="1315500"/>
            </a:xfrm>
            <a:prstGeom prst="rect">
              <a:avLst/>
            </a:prstGeom>
            <a:noFill/>
            <a:ln>
              <a:noFill/>
            </a:ln>
          </p:spPr>
          <p:txBody>
            <a:bodyPr spcFirstLastPara="1" wrap="square" lIns="35550" tIns="35550" rIns="35550" bIns="355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Calibri"/>
                <a:buNone/>
                <a:tabLst/>
                <a:defRPr/>
              </a:pPr>
              <a:r>
                <a:rPr kumimoji="0" lang="en-SG" sz="2800" b="0" i="0" u="none" strike="noStrike" kern="0" cap="none" spc="0" normalizeH="0" baseline="0" noProof="0" dirty="0">
                  <a:ln>
                    <a:noFill/>
                  </a:ln>
                  <a:solidFill>
                    <a:srgbClr val="FFFFFF"/>
                  </a:solidFill>
                  <a:effectLst/>
                  <a:uLnTx/>
                  <a:uFillTx/>
                  <a:latin typeface="Calibri"/>
                  <a:ea typeface="Calibri"/>
                  <a:cs typeface="Calibri"/>
                  <a:sym typeface="Calibri"/>
                </a:rPr>
                <a:t>READ PRC</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06" name="Google Shape;506;p29"/>
          <p:cNvGrpSpPr/>
          <p:nvPr/>
        </p:nvGrpSpPr>
        <p:grpSpPr>
          <a:xfrm>
            <a:off x="1571846" y="3042800"/>
            <a:ext cx="921000" cy="921000"/>
            <a:chOff x="1240157" y="2137793"/>
            <a:chExt cx="921000" cy="921000"/>
          </a:xfrm>
        </p:grpSpPr>
        <p:sp>
          <p:nvSpPr>
            <p:cNvPr id="507" name="Google Shape;507;p29"/>
            <p:cNvSpPr/>
            <p:nvPr/>
          </p:nvSpPr>
          <p:spPr>
            <a:xfrm>
              <a:off x="1240157" y="2137793"/>
              <a:ext cx="921000" cy="921000"/>
            </a:xfrm>
            <a:prstGeom prst="ellipse">
              <a:avLst/>
            </a:prstGeom>
            <a:solidFill>
              <a:srgbClr val="F1C23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8" name="Google Shape;508;p29"/>
            <p:cNvSpPr txBox="1"/>
            <p:nvPr/>
          </p:nvSpPr>
          <p:spPr>
            <a:xfrm>
              <a:off x="1240157" y="2137793"/>
              <a:ext cx="921000" cy="921000"/>
            </a:xfrm>
            <a:prstGeom prst="rect">
              <a:avLst/>
            </a:prstGeom>
            <a:no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CPS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Nielsen</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509" name="Google Shape;509;p29"/>
          <p:cNvSpPr txBox="1"/>
          <p:nvPr/>
        </p:nvSpPr>
        <p:spPr>
          <a:xfrm>
            <a:off x="457200" y="814629"/>
            <a:ext cx="8229600" cy="6279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000"/>
              <a:buFont typeface="Calibri"/>
              <a:buNone/>
              <a:tabLst/>
              <a:defRPr/>
            </a:pPr>
            <a:r>
              <a:rPr kumimoji="0" lang="en-SG" sz="2800" b="1" i="0" u="none" strike="noStrike" kern="0" cap="none" spc="0" normalizeH="0" baseline="0" noProof="0" dirty="0">
                <a:ln>
                  <a:noFill/>
                </a:ln>
                <a:solidFill>
                  <a:srgbClr val="000000"/>
                </a:solidFill>
                <a:effectLst/>
                <a:uLnTx/>
                <a:uFillTx/>
                <a:latin typeface="Calibri"/>
                <a:ea typeface="Calibri"/>
                <a:cs typeface="Calibri"/>
                <a:sym typeface="Calibri"/>
              </a:rPr>
              <a:t>Fusion components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10" name="Google Shape;510;p29"/>
          <p:cNvSpPr txBox="1"/>
          <p:nvPr/>
        </p:nvSpPr>
        <p:spPr>
          <a:xfrm>
            <a:off x="3625856" y="1674102"/>
            <a:ext cx="3269100" cy="562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70C0"/>
              </a:buClr>
              <a:buSzPts val="1600"/>
              <a:buFont typeface="Calibri"/>
              <a:buNone/>
              <a:tabLst/>
              <a:defRPr/>
            </a:pPr>
            <a:r>
              <a:rPr kumimoji="0" lang="en-SG" sz="1600" b="0" i="0" u="none" strike="noStrike" kern="0" cap="none" spc="0" normalizeH="0" baseline="0" noProof="0" dirty="0">
                <a:ln>
                  <a:noFill/>
                </a:ln>
                <a:solidFill>
                  <a:srgbClr val="0070C0"/>
                </a:solidFill>
                <a:effectLst/>
                <a:uLnTx/>
                <a:uFillTx/>
                <a:latin typeface="Calibri"/>
                <a:ea typeface="Calibri"/>
                <a:cs typeface="Calibri"/>
                <a:sym typeface="Calibri"/>
              </a:rPr>
              <a:t>Data Set 1:  </a:t>
            </a:r>
            <a:br>
              <a:rPr kumimoji="0" lang="en-SG" sz="1600" b="0" i="1" u="none" strike="noStrike" kern="0" cap="none" spc="0" normalizeH="0" baseline="0" noProof="0" dirty="0">
                <a:ln>
                  <a:noFill/>
                </a:ln>
                <a:solidFill>
                  <a:srgbClr val="0070C0"/>
                </a:solidFill>
                <a:effectLst/>
                <a:uLnTx/>
                <a:uFillTx/>
                <a:latin typeface="Calibri"/>
                <a:ea typeface="Calibri"/>
                <a:cs typeface="Calibri"/>
                <a:sym typeface="Calibri"/>
              </a:rPr>
            </a:br>
            <a:r>
              <a:rPr kumimoji="0" lang="en-SG" sz="1600" b="0" i="0" u="none" strike="noStrike" kern="0" cap="none" spc="0" normalizeH="0" baseline="0" noProof="0" dirty="0">
                <a:ln>
                  <a:noFill/>
                </a:ln>
                <a:solidFill>
                  <a:srgbClr val="0070C0"/>
                </a:solidFill>
                <a:effectLst/>
                <a:uLnTx/>
                <a:uFillTx/>
                <a:latin typeface="Calibri"/>
                <a:ea typeface="Calibri"/>
                <a:cs typeface="Calibri"/>
                <a:sym typeface="Calibri"/>
              </a:rPr>
              <a:t>Demos &amp; Publications by platform</a:t>
            </a:r>
            <a:endParaRPr kumimoji="0" sz="1600" b="0" i="0" u="none" strike="noStrike" kern="0" cap="none" spc="0" normalizeH="0" baseline="0" noProof="0" dirty="0">
              <a:ln>
                <a:noFill/>
              </a:ln>
              <a:solidFill>
                <a:srgbClr val="0070C0"/>
              </a:solidFill>
              <a:effectLst/>
              <a:uLnTx/>
              <a:uFillTx/>
              <a:latin typeface="Calibri"/>
              <a:ea typeface="Calibri"/>
              <a:cs typeface="Calibri"/>
              <a:sym typeface="Calibri"/>
            </a:endParaRPr>
          </a:p>
        </p:txBody>
      </p:sp>
      <p:sp>
        <p:nvSpPr>
          <p:cNvPr id="511" name="Google Shape;511;p29"/>
          <p:cNvSpPr txBox="1"/>
          <p:nvPr/>
        </p:nvSpPr>
        <p:spPr>
          <a:xfrm>
            <a:off x="1114966" y="3993619"/>
            <a:ext cx="2216700"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6AA84F"/>
              </a:buClr>
              <a:buSzPts val="1800"/>
              <a:buFont typeface="Calibri"/>
              <a:buNone/>
              <a:tabLst/>
              <a:defRPr/>
            </a:pPr>
            <a:r>
              <a:rPr kumimoji="0" lang="en-SG" sz="1800" b="0" i="0" u="none" strike="noStrike" kern="0" cap="none" spc="0" normalizeH="0" baseline="0" noProof="0" dirty="0">
                <a:ln>
                  <a:noFill/>
                </a:ln>
                <a:solidFill>
                  <a:srgbClr val="000000"/>
                </a:solidFill>
                <a:effectLst/>
                <a:uLnTx/>
                <a:uFillTx/>
                <a:latin typeface="Calibri"/>
                <a:ea typeface="Calibri"/>
                <a:cs typeface="Calibri"/>
                <a:sym typeface="Calibri"/>
              </a:rPr>
              <a:t>Digital </a:t>
            </a:r>
            <a:br>
              <a:rPr kumimoji="0" lang="en-SG" sz="18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SG" sz="1800" b="0" i="0" u="none" strike="noStrike" kern="0" cap="none" spc="0" normalizeH="0" baseline="0" noProof="0" dirty="0">
                <a:ln>
                  <a:noFill/>
                </a:ln>
                <a:solidFill>
                  <a:srgbClr val="000000"/>
                </a:solidFill>
                <a:effectLst/>
                <a:uLnTx/>
                <a:uFillTx/>
                <a:latin typeface="Calibri"/>
                <a:ea typeface="Calibri"/>
                <a:cs typeface="Calibri"/>
                <a:sym typeface="Calibri"/>
              </a:rPr>
              <a:t>Consumer Survey</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2" name="Google Shape;512;p29"/>
          <p:cNvSpPr txBox="1"/>
          <p:nvPr/>
        </p:nvSpPr>
        <p:spPr>
          <a:xfrm>
            <a:off x="317293" y="3109962"/>
            <a:ext cx="2362500"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1C232"/>
              </a:buClr>
              <a:buSzPts val="1800"/>
              <a:buFont typeface="Calibri"/>
              <a:buNone/>
              <a:tabLst/>
              <a:defRPr/>
            </a:pPr>
            <a:r>
              <a:rPr kumimoji="0" lang="en-SG" sz="1800" b="0" i="0" u="none" strike="noStrike" kern="0" cap="none" spc="0" normalizeH="0" baseline="0" noProof="0" dirty="0">
                <a:ln>
                  <a:noFill/>
                </a:ln>
                <a:solidFill>
                  <a:srgbClr val="F8BF17"/>
                </a:solidFill>
                <a:effectLst/>
                <a:uLnTx/>
                <a:uFillTx/>
                <a:latin typeface="Calibri"/>
                <a:ea typeface="Calibri"/>
                <a:cs typeface="Calibri"/>
                <a:sym typeface="Calibri"/>
              </a:rPr>
              <a:t>FMCG </a:t>
            </a:r>
            <a:br>
              <a:rPr kumimoji="0" lang="en-SG" sz="1800" b="0" i="0" u="none" strike="noStrike" kern="0" cap="none" spc="0" normalizeH="0" baseline="0" noProof="0" dirty="0">
                <a:ln>
                  <a:noFill/>
                </a:ln>
                <a:solidFill>
                  <a:srgbClr val="F8BF17"/>
                </a:solidFill>
                <a:effectLst/>
                <a:uLnTx/>
                <a:uFillTx/>
                <a:latin typeface="Calibri"/>
                <a:ea typeface="Calibri"/>
                <a:cs typeface="Calibri"/>
                <a:sym typeface="Calibri"/>
              </a:rPr>
            </a:br>
            <a:r>
              <a:rPr kumimoji="0" lang="en-SG" sz="1800" b="0" i="0" u="none" strike="noStrike" kern="0" cap="none" spc="0" normalizeH="0" baseline="0" noProof="0" dirty="0">
                <a:ln>
                  <a:noFill/>
                </a:ln>
                <a:solidFill>
                  <a:srgbClr val="F8BF17"/>
                </a:solidFill>
                <a:effectLst/>
                <a:uLnTx/>
                <a:uFillTx/>
                <a:latin typeface="Calibri"/>
                <a:ea typeface="Calibri"/>
                <a:cs typeface="Calibri"/>
                <a:sym typeface="Calibri"/>
              </a:rPr>
              <a:t>brand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1C232"/>
              </a:buClr>
              <a:buSzPts val="1800"/>
              <a:buFont typeface="Calibri"/>
              <a:buNone/>
              <a:tabLst/>
              <a:defRPr/>
            </a:pPr>
            <a:r>
              <a:rPr kumimoji="0" lang="en-SG" sz="1800" b="0" i="0" u="none" strike="noStrike" kern="0" cap="none" spc="0" normalizeH="0" baseline="0" noProof="0" dirty="0">
                <a:ln>
                  <a:noFill/>
                </a:ln>
                <a:solidFill>
                  <a:srgbClr val="F8BF17"/>
                </a:solidFill>
                <a:effectLst/>
                <a:uLnTx/>
                <a:uFillTx/>
                <a:latin typeface="Calibri"/>
                <a:ea typeface="Calibri"/>
                <a:cs typeface="Calibri"/>
                <a:sym typeface="Calibri"/>
              </a:rPr>
              <a:t>consumption</a:t>
            </a:r>
            <a:endParaRPr kumimoji="0" sz="1800" b="0" i="0" u="none" strike="noStrike" kern="0" cap="none" spc="0" normalizeH="0" baseline="0" noProof="0" dirty="0">
              <a:ln>
                <a:noFill/>
              </a:ln>
              <a:solidFill>
                <a:srgbClr val="F8BF17"/>
              </a:solidFill>
              <a:effectLst/>
              <a:uLnTx/>
              <a:uFillTx/>
              <a:latin typeface="Calibri"/>
              <a:ea typeface="Calibri"/>
              <a:cs typeface="Calibri"/>
              <a:sym typeface="Calibri"/>
            </a:endParaRPr>
          </a:p>
        </p:txBody>
      </p:sp>
      <p:sp>
        <p:nvSpPr>
          <p:cNvPr id="513" name="Google Shape;513;p29"/>
          <p:cNvSpPr txBox="1"/>
          <p:nvPr/>
        </p:nvSpPr>
        <p:spPr>
          <a:xfrm>
            <a:off x="890470" y="1405077"/>
            <a:ext cx="2362500"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E06666"/>
              </a:buClr>
              <a:buSzPts val="1800"/>
              <a:buFont typeface="Calibri"/>
              <a:buNone/>
              <a:tabLst/>
              <a:defRPr/>
            </a:pPr>
            <a:r>
              <a:rPr kumimoji="0" lang="en-SG" sz="1800" b="0" i="0" u="none" strike="noStrike" kern="0" cap="none" spc="0" normalizeH="0" baseline="0" noProof="0" dirty="0">
                <a:ln>
                  <a:noFill/>
                </a:ln>
                <a:solidFill>
                  <a:srgbClr val="67AC3E"/>
                </a:solidFill>
                <a:effectLst/>
                <a:uLnTx/>
                <a:uFillTx/>
                <a:latin typeface="Calibri"/>
                <a:ea typeface="Calibri"/>
                <a:cs typeface="Calibri"/>
                <a:sym typeface="Calibri"/>
              </a:rPr>
              <a:t>Television viewing </a:t>
            </a:r>
            <a:br>
              <a:rPr kumimoji="0" lang="en-SG" sz="1800" b="0" i="0" u="none" strike="noStrike" kern="0" cap="none" spc="0" normalizeH="0" baseline="0" noProof="0" dirty="0">
                <a:ln>
                  <a:noFill/>
                </a:ln>
                <a:solidFill>
                  <a:srgbClr val="67AC3E"/>
                </a:solidFill>
                <a:effectLst/>
                <a:uLnTx/>
                <a:uFillTx/>
                <a:latin typeface="Calibri"/>
                <a:ea typeface="Calibri"/>
                <a:cs typeface="Calibri"/>
                <a:sym typeface="Calibri"/>
              </a:rPr>
            </a:br>
            <a:r>
              <a:rPr kumimoji="0" lang="en-SG" sz="1800" b="0" i="0" u="none" strike="noStrike" kern="0" cap="none" spc="0" normalizeH="0" baseline="0" noProof="0" dirty="0">
                <a:ln>
                  <a:noFill/>
                </a:ln>
                <a:solidFill>
                  <a:srgbClr val="67AC3E"/>
                </a:solidFill>
                <a:effectLst/>
                <a:uLnTx/>
                <a:uFillTx/>
                <a:latin typeface="Calibri"/>
                <a:ea typeface="Calibri"/>
                <a:cs typeface="Calibri"/>
                <a:sym typeface="Calibri"/>
              </a:rPr>
              <a:t>behaviour</a:t>
            </a:r>
            <a:endParaRPr kumimoji="0" sz="1800" b="0" i="0" u="none" strike="noStrike" kern="0" cap="none" spc="0" normalizeH="0" baseline="0" noProof="0" dirty="0">
              <a:ln>
                <a:noFill/>
              </a:ln>
              <a:solidFill>
                <a:srgbClr val="67AC3E"/>
              </a:solidFill>
              <a:effectLst/>
              <a:uLnTx/>
              <a:uFillTx/>
              <a:latin typeface="Calibri"/>
              <a:ea typeface="Calibri"/>
              <a:cs typeface="Calibri"/>
              <a:sym typeface="Calibri"/>
            </a:endParaRPr>
          </a:p>
        </p:txBody>
      </p:sp>
      <p:grpSp>
        <p:nvGrpSpPr>
          <p:cNvPr id="514" name="Google Shape;514;p29"/>
          <p:cNvGrpSpPr/>
          <p:nvPr/>
        </p:nvGrpSpPr>
        <p:grpSpPr>
          <a:xfrm>
            <a:off x="2715135" y="1442436"/>
            <a:ext cx="921000" cy="823558"/>
            <a:chOff x="1231778" y="598197"/>
            <a:chExt cx="921000" cy="921000"/>
          </a:xfrm>
        </p:grpSpPr>
        <p:sp>
          <p:nvSpPr>
            <p:cNvPr id="515" name="Google Shape;515;p29"/>
            <p:cNvSpPr/>
            <p:nvPr/>
          </p:nvSpPr>
          <p:spPr>
            <a:xfrm>
              <a:off x="1231778" y="598197"/>
              <a:ext cx="921000" cy="921000"/>
            </a:xfrm>
            <a:prstGeom prst="ellipse">
              <a:avLst/>
            </a:prstGeom>
            <a:solidFill>
              <a:srgbClr val="67A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6" name="Google Shape;516;p29"/>
            <p:cNvSpPr txBox="1"/>
            <p:nvPr/>
          </p:nvSpPr>
          <p:spPr>
            <a:xfrm>
              <a:off x="1231778" y="598197"/>
              <a:ext cx="921000" cy="921000"/>
            </a:xfrm>
            <a:prstGeom prst="rect">
              <a:avLst/>
            </a:prstGeom>
            <a:solidFill>
              <a:srgbClr val="67AC3E"/>
            </a:solid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TAMS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BRC</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cxnSp>
        <p:nvCxnSpPr>
          <p:cNvPr id="517" name="Google Shape;517;p29"/>
          <p:cNvCxnSpPr>
            <a:stCxn id="516" idx="2"/>
          </p:cNvCxnSpPr>
          <p:nvPr/>
        </p:nvCxnSpPr>
        <p:spPr>
          <a:xfrm>
            <a:off x="3175635" y="2265994"/>
            <a:ext cx="812700" cy="485400"/>
          </a:xfrm>
          <a:prstGeom prst="straightConnector1">
            <a:avLst/>
          </a:prstGeom>
          <a:noFill/>
          <a:ln w="28575" cap="flat" cmpd="sng">
            <a:solidFill>
              <a:srgbClr val="67AC3E"/>
            </a:solidFill>
            <a:prstDash val="solid"/>
            <a:round/>
            <a:headEnd type="none" w="sm" len="sm"/>
            <a:tailEnd type="triangle" w="med" len="med"/>
          </a:ln>
        </p:spPr>
      </p:cxnSp>
      <p:cxnSp>
        <p:nvCxnSpPr>
          <p:cNvPr id="518" name="Google Shape;518;p29"/>
          <p:cNvCxnSpPr/>
          <p:nvPr/>
        </p:nvCxnSpPr>
        <p:spPr>
          <a:xfrm rot="10800000" flipH="1">
            <a:off x="2380616" y="3176639"/>
            <a:ext cx="1539900" cy="259500"/>
          </a:xfrm>
          <a:prstGeom prst="straightConnector1">
            <a:avLst/>
          </a:prstGeom>
          <a:noFill/>
          <a:ln w="28575" cap="flat" cmpd="sng">
            <a:solidFill>
              <a:srgbClr val="F1C232"/>
            </a:solidFill>
            <a:prstDash val="solid"/>
            <a:round/>
            <a:headEnd type="none" w="sm" len="sm"/>
            <a:tailEnd type="triangle" w="med" len="med"/>
          </a:ln>
        </p:spPr>
      </p:cxnSp>
      <p:cxnSp>
        <p:nvCxnSpPr>
          <p:cNvPr id="519" name="Google Shape;519;p29"/>
          <p:cNvCxnSpPr/>
          <p:nvPr/>
        </p:nvCxnSpPr>
        <p:spPr>
          <a:xfrm rot="10800000" flipH="1">
            <a:off x="3601593" y="3510292"/>
            <a:ext cx="466200" cy="413100"/>
          </a:xfrm>
          <a:prstGeom prst="straightConnector1">
            <a:avLst/>
          </a:prstGeom>
          <a:noFill/>
          <a:ln w="28575" cap="flat" cmpd="sng">
            <a:solidFill>
              <a:srgbClr val="595959"/>
            </a:solidFill>
            <a:prstDash val="solid"/>
            <a:round/>
            <a:headEnd type="none" w="sm" len="sm"/>
            <a:tailEnd type="triangle" w="med" len="med"/>
          </a:ln>
        </p:spPr>
      </p:cxnSp>
      <p:sp>
        <p:nvSpPr>
          <p:cNvPr id="520" name="Google Shape;520;p29"/>
          <p:cNvSpPr txBox="1"/>
          <p:nvPr/>
        </p:nvSpPr>
        <p:spPr>
          <a:xfrm>
            <a:off x="961150" y="4499726"/>
            <a:ext cx="1411200" cy="66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Calibri"/>
              <a:buNone/>
              <a:tabLst/>
              <a:defRPr/>
            </a:pPr>
            <a:r>
              <a:rPr kumimoji="0" lang="en-SG" sz="2600" b="1" i="0" u="none" strike="noStrike" kern="0" cap="none" spc="0" normalizeH="0" baseline="0" noProof="0" dirty="0">
                <a:ln>
                  <a:noFill/>
                </a:ln>
                <a:solidFill>
                  <a:srgbClr val="000000"/>
                </a:solidFill>
                <a:effectLst/>
                <a:uLnTx/>
                <a:uFillTx/>
                <a:latin typeface="Calibri"/>
                <a:ea typeface="Calibri"/>
                <a:cs typeface="Calibri"/>
                <a:sym typeface="Calibri"/>
              </a:rPr>
              <a:t>DONOR</a:t>
            </a:r>
            <a:endParaRPr kumimoji="0" sz="2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1" name="Google Shape;521;p29"/>
          <p:cNvSpPr txBox="1"/>
          <p:nvPr/>
        </p:nvSpPr>
        <p:spPr>
          <a:xfrm>
            <a:off x="3673300" y="4499726"/>
            <a:ext cx="1854300" cy="66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Calibri"/>
              <a:buNone/>
              <a:tabLst/>
              <a:defRPr/>
            </a:pPr>
            <a:r>
              <a:rPr kumimoji="0" lang="en-SG" sz="2600" b="1" i="0" u="none" strike="noStrike" kern="0" cap="none" spc="0" normalizeH="0" baseline="0" noProof="0" dirty="0">
                <a:ln>
                  <a:noFill/>
                </a:ln>
                <a:solidFill>
                  <a:srgbClr val="000000"/>
                </a:solidFill>
                <a:effectLst/>
                <a:uLnTx/>
                <a:uFillTx/>
                <a:latin typeface="Calibri"/>
                <a:ea typeface="Calibri"/>
                <a:cs typeface="Calibri"/>
                <a:sym typeface="Calibri"/>
              </a:rPr>
              <a:t>RECIPIENT</a:t>
            </a:r>
            <a:endParaRPr kumimoji="0" sz="2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2" name="Google Shape;522;p29"/>
          <p:cNvSpPr txBox="1"/>
          <p:nvPr/>
        </p:nvSpPr>
        <p:spPr>
          <a:xfrm>
            <a:off x="6828550" y="4499726"/>
            <a:ext cx="1854300" cy="66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Calibri"/>
              <a:buNone/>
              <a:tabLst/>
              <a:defRPr/>
            </a:pPr>
            <a:r>
              <a:rPr kumimoji="0" lang="en-SG" sz="2600" b="1" i="0" u="none" strike="noStrike" kern="0" cap="none" spc="0" normalizeH="0" baseline="0" noProof="0" dirty="0">
                <a:ln>
                  <a:noFill/>
                </a:ln>
                <a:solidFill>
                  <a:srgbClr val="000000"/>
                </a:solidFill>
                <a:effectLst/>
                <a:uLnTx/>
                <a:uFillTx/>
                <a:latin typeface="Calibri"/>
                <a:ea typeface="Calibri"/>
                <a:cs typeface="Calibri"/>
                <a:sym typeface="Calibri"/>
              </a:rPr>
              <a:t>FUSION</a:t>
            </a:r>
            <a:endParaRPr kumimoji="0" sz="26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3" name="Google Shape;523;p29"/>
          <p:cNvSpPr txBox="1"/>
          <p:nvPr/>
        </p:nvSpPr>
        <p:spPr>
          <a:xfrm>
            <a:off x="2665825" y="4499726"/>
            <a:ext cx="714000" cy="669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Calibri"/>
              <a:buNone/>
              <a:tabLst/>
              <a:defRPr/>
            </a:pPr>
            <a:r>
              <a:rPr kumimoji="0" lang="en-SG" sz="2100" b="1"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4" name="Google Shape;524;p29"/>
          <p:cNvSpPr txBox="1"/>
          <p:nvPr/>
        </p:nvSpPr>
        <p:spPr>
          <a:xfrm>
            <a:off x="5821075" y="4499726"/>
            <a:ext cx="714000" cy="669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Calibri"/>
              <a:buNone/>
              <a:tabLst/>
              <a:defRPr/>
            </a:pPr>
            <a:r>
              <a:rPr kumimoji="0" lang="en-SG" sz="2100" b="1"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21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5" name="Google Shape;525;p29"/>
          <p:cNvSpPr txBox="1"/>
          <p:nvPr/>
        </p:nvSpPr>
        <p:spPr>
          <a:xfrm>
            <a:off x="3934358" y="3778666"/>
            <a:ext cx="2147700" cy="66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70C0"/>
              </a:buClr>
              <a:buSzPts val="1500"/>
              <a:buFont typeface="Calibri"/>
              <a:buNone/>
              <a:tabLst/>
              <a:defRPr/>
            </a:pPr>
            <a:r>
              <a:rPr kumimoji="0" lang="en-SG" sz="1500" b="0" i="0" u="none" strike="noStrike" kern="0" cap="none" spc="0" normalizeH="0" baseline="0" noProof="0" dirty="0">
                <a:ln>
                  <a:noFill/>
                </a:ln>
                <a:solidFill>
                  <a:srgbClr val="0070C0"/>
                </a:solidFill>
                <a:effectLst/>
                <a:uLnTx/>
                <a:uFillTx/>
                <a:latin typeface="Calibri"/>
                <a:ea typeface="Calibri"/>
                <a:cs typeface="Calibri"/>
                <a:sym typeface="Calibri"/>
              </a:rPr>
              <a:t>(14 730 Respondents).</a:t>
            </a:r>
            <a:endParaRPr kumimoji="0" sz="1500" b="0" i="0" u="none" strike="noStrike" kern="0" cap="none" spc="0" normalizeH="0" baseline="0" noProof="0" dirty="0">
              <a:ln>
                <a:noFill/>
              </a:ln>
              <a:solidFill>
                <a:srgbClr val="0070C0"/>
              </a:solidFill>
              <a:effectLst/>
              <a:uLnTx/>
              <a:uFillTx/>
              <a:latin typeface="Calibri"/>
              <a:ea typeface="Calibri"/>
              <a:cs typeface="Calibri"/>
              <a:sym typeface="Calibri"/>
            </a:endParaRPr>
          </a:p>
        </p:txBody>
      </p:sp>
      <p:sp>
        <p:nvSpPr>
          <p:cNvPr id="526" name="Google Shape;526;p29"/>
          <p:cNvSpPr txBox="1"/>
          <p:nvPr/>
        </p:nvSpPr>
        <p:spPr>
          <a:xfrm>
            <a:off x="6568900" y="3661526"/>
            <a:ext cx="2216700" cy="66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Calibri"/>
              <a:buNone/>
              <a:tabLst/>
              <a:defRPr/>
            </a:pPr>
            <a:r>
              <a:rPr kumimoji="0" lang="en-SG" sz="1500" b="0" i="0" u="none" strike="noStrike" kern="0" cap="none" spc="0" normalizeH="0" baseline="0" noProof="0" dirty="0">
                <a:ln>
                  <a:noFill/>
                </a:ln>
                <a:solidFill>
                  <a:srgbClr val="000000"/>
                </a:solidFill>
                <a:effectLst/>
                <a:uLnTx/>
                <a:uFillTx/>
                <a:latin typeface="Calibri"/>
                <a:ea typeface="Calibri"/>
                <a:cs typeface="Calibri"/>
                <a:sym typeface="Calibri"/>
              </a:rPr>
              <a:t>(56 219 Respondents)</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27" name="Google Shape;527;p29"/>
          <p:cNvPicPr preferRelativeResize="0"/>
          <p:nvPr/>
        </p:nvPicPr>
        <p:blipFill rotWithShape="1">
          <a:blip r:embed="rId3">
            <a:alphaModFix/>
          </a:blip>
          <a:srcRect/>
          <a:stretch/>
        </p:blipFill>
        <p:spPr>
          <a:xfrm>
            <a:off x="6948689" y="2853446"/>
            <a:ext cx="1457121" cy="661308"/>
          </a:xfrm>
          <a:prstGeom prst="rect">
            <a:avLst/>
          </a:prstGeom>
          <a:noFill/>
          <a:ln>
            <a:noFill/>
          </a:ln>
        </p:spPr>
      </p:pic>
      <p:sp>
        <p:nvSpPr>
          <p:cNvPr id="528" name="Google Shape;528;p29"/>
          <p:cNvSpPr/>
          <p:nvPr/>
        </p:nvSpPr>
        <p:spPr>
          <a:xfrm rot="-5400000">
            <a:off x="5853150" y="2736650"/>
            <a:ext cx="271200" cy="2999400"/>
          </a:xfrm>
          <a:prstGeom prst="leftBracket">
            <a:avLst>
              <a:gd name="adj" fmla="val 8333"/>
            </a:avLst>
          </a:prstGeom>
          <a:noFill/>
          <a:ln w="762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9" name="Google Shape;529;p29"/>
          <p:cNvSpPr/>
          <p:nvPr/>
        </p:nvSpPr>
        <p:spPr>
          <a:xfrm>
            <a:off x="2789937" y="3577179"/>
            <a:ext cx="1029900" cy="1026300"/>
          </a:xfrm>
          <a:prstGeom prst="ellipse">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DCS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Nielsen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30" name="Google Shape;530;p29"/>
          <p:cNvGrpSpPr/>
          <p:nvPr/>
        </p:nvGrpSpPr>
        <p:grpSpPr>
          <a:xfrm>
            <a:off x="1487817" y="2111171"/>
            <a:ext cx="921000" cy="775022"/>
            <a:chOff x="1231778" y="598197"/>
            <a:chExt cx="921000" cy="921000"/>
          </a:xfrm>
        </p:grpSpPr>
        <p:sp>
          <p:nvSpPr>
            <p:cNvPr id="531" name="Google Shape;531;p29"/>
            <p:cNvSpPr/>
            <p:nvPr/>
          </p:nvSpPr>
          <p:spPr>
            <a:xfrm>
              <a:off x="1231778" y="598197"/>
              <a:ext cx="921000" cy="921000"/>
            </a:xfrm>
            <a:prstGeom prst="ellipse">
              <a:avLst/>
            </a:prstGeom>
            <a:solidFill>
              <a:srgbClr val="67A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32" name="Google Shape;532;p29"/>
            <p:cNvSpPr txBox="1"/>
            <p:nvPr/>
          </p:nvSpPr>
          <p:spPr>
            <a:xfrm>
              <a:off x="1231778" y="598197"/>
              <a:ext cx="921000" cy="921000"/>
            </a:xfrm>
            <a:prstGeom prst="rect">
              <a:avLst/>
            </a:prstGeom>
            <a:solidFill>
              <a:srgbClr val="FF0000"/>
            </a:solidFill>
            <a:ln>
              <a:noFill/>
            </a:ln>
          </p:spPr>
          <p:txBody>
            <a:bodyPr spcFirstLastPara="1" wrap="square" lIns="20300" tIns="20300" rIns="20300" bIns="203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SG" sz="1600" b="0" i="0" u="none" strike="noStrike" kern="0" cap="none" spc="0" normalizeH="0" baseline="0" noProof="0" dirty="0">
                  <a:ln>
                    <a:noFill/>
                  </a:ln>
                  <a:solidFill>
                    <a:srgbClr val="FFFFFF"/>
                  </a:solidFill>
                  <a:effectLst/>
                  <a:uLnTx/>
                  <a:uFillTx/>
                  <a:latin typeface="Calibri"/>
                  <a:ea typeface="Calibri"/>
                  <a:cs typeface="Calibri"/>
                  <a:sym typeface="Calibri"/>
                </a:rPr>
                <a:t>RAMS</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560"/>
                </a:spcBef>
                <a:spcAft>
                  <a:spcPts val="0"/>
                </a:spcAft>
                <a:buClr>
                  <a:srgbClr val="FFFFFF"/>
                </a:buClr>
                <a:buSzPts val="1400"/>
                <a:buFont typeface="Calibri"/>
                <a:buNone/>
                <a:tabLst/>
                <a:defRPr/>
              </a:pPr>
              <a:r>
                <a:rPr kumimoji="0" lang="en-SG" sz="1400" b="0" i="0" u="none" strike="noStrike" kern="0" cap="none" spc="0" normalizeH="0" baseline="0" noProof="0" dirty="0">
                  <a:ln>
                    <a:noFill/>
                  </a:ln>
                  <a:solidFill>
                    <a:srgbClr val="FFFFFF"/>
                  </a:solidFill>
                  <a:effectLst/>
                  <a:uLnTx/>
                  <a:uFillTx/>
                  <a:latin typeface="Calibri"/>
                  <a:ea typeface="Calibri"/>
                  <a:cs typeface="Calibri"/>
                  <a:sym typeface="Calibri"/>
                </a:rPr>
                <a:t>BRC</a:t>
              </a: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cxnSp>
        <p:nvCxnSpPr>
          <p:cNvPr id="533" name="Google Shape;533;p29"/>
          <p:cNvCxnSpPr/>
          <p:nvPr/>
        </p:nvCxnSpPr>
        <p:spPr>
          <a:xfrm>
            <a:off x="2437544" y="2542406"/>
            <a:ext cx="1471500" cy="361200"/>
          </a:xfrm>
          <a:prstGeom prst="straightConnector1">
            <a:avLst/>
          </a:prstGeom>
          <a:noFill/>
          <a:ln w="28575" cap="flat" cmpd="sng">
            <a:solidFill>
              <a:srgbClr val="FF0000"/>
            </a:solidFill>
            <a:prstDash val="solid"/>
            <a:round/>
            <a:headEnd type="none" w="sm" len="sm"/>
            <a:tailEnd type="triangle" w="med" len="med"/>
          </a:ln>
        </p:spPr>
      </p:cxnSp>
      <p:sp>
        <p:nvSpPr>
          <p:cNvPr id="534" name="Google Shape;534;p29"/>
          <p:cNvSpPr txBox="1"/>
          <p:nvPr/>
        </p:nvSpPr>
        <p:spPr>
          <a:xfrm>
            <a:off x="469693" y="2089172"/>
            <a:ext cx="2362500" cy="584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1C232"/>
              </a:buClr>
              <a:buSzPts val="1800"/>
              <a:buFont typeface="Calibri"/>
              <a:buNone/>
              <a:tabLst/>
              <a:defRPr/>
            </a:pPr>
            <a:r>
              <a:rPr kumimoji="0" lang="en-SG" sz="1800" b="0" i="0" u="none" strike="noStrike" kern="0" cap="none" spc="0" normalizeH="0" baseline="0" noProof="0" dirty="0">
                <a:ln>
                  <a:noFill/>
                </a:ln>
                <a:solidFill>
                  <a:srgbClr val="FF0000"/>
                </a:solidFill>
                <a:effectLst/>
                <a:uLnTx/>
                <a:uFillTx/>
                <a:latin typeface="Calibri"/>
                <a:ea typeface="Calibri"/>
                <a:cs typeface="Calibri"/>
                <a:sym typeface="Calibri"/>
              </a:rPr>
              <a:t>RAMS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1C232"/>
              </a:buClr>
              <a:buSzPts val="1800"/>
              <a:buFont typeface="Calibri"/>
              <a:buNone/>
              <a:tabLst/>
              <a:defRPr/>
            </a:pPr>
            <a:r>
              <a:rPr kumimoji="0" lang="en-SG" sz="1800" b="0" i="0" u="none" strike="noStrike" kern="0" cap="none" spc="0" normalizeH="0" baseline="0" noProof="0" dirty="0">
                <a:ln>
                  <a:noFill/>
                </a:ln>
                <a:solidFill>
                  <a:srgbClr val="FF0000"/>
                </a:solidFill>
                <a:effectLst/>
                <a:uLnTx/>
                <a:uFillTx/>
                <a:latin typeface="Calibri"/>
                <a:ea typeface="Calibri"/>
                <a:cs typeface="Calibri"/>
                <a:sym typeface="Calibri"/>
              </a:rPr>
              <a:t>Radio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1C232"/>
              </a:buClr>
              <a:buSzPts val="1800"/>
              <a:buFont typeface="Calibri"/>
              <a:buNone/>
              <a:tabLst/>
              <a:defRPr/>
            </a:pPr>
            <a:r>
              <a:rPr kumimoji="0" lang="en-SG" sz="1800" b="0" i="0" u="none" strike="noStrike" kern="0" cap="none" spc="0" normalizeH="0" baseline="0" noProof="0" dirty="0">
                <a:ln>
                  <a:noFill/>
                </a:ln>
                <a:solidFill>
                  <a:srgbClr val="FF0000"/>
                </a:solidFill>
                <a:effectLst/>
                <a:uLnTx/>
                <a:uFillTx/>
                <a:latin typeface="Calibri"/>
                <a:ea typeface="Calibri"/>
                <a:cs typeface="Calibri"/>
                <a:sym typeface="Calibri"/>
              </a:rPr>
              <a:t>Listening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par>
                                <p:cTn id="8" presetID="10" presetClass="entr" presetSubtype="0" fill="hold"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1000"/>
                                        <p:tgtEl>
                                          <p:spTgt spid="511"/>
                                        </p:tgtEl>
                                      </p:cBhvr>
                                    </p:animEffect>
                                  </p:childTnLst>
                                </p:cTn>
                              </p:par>
                              <p:par>
                                <p:cTn id="11" presetID="10" presetClass="entr" presetSubtype="0" fill="hold" nodeType="withEffect">
                                  <p:stCondLst>
                                    <p:cond delay="0"/>
                                  </p:stCondLst>
                                  <p:childTnLst>
                                    <p:set>
                                      <p:cBhvr>
                                        <p:cTn id="12" dur="1" fill="hold">
                                          <p:stCondLst>
                                            <p:cond delay="0"/>
                                          </p:stCondLst>
                                        </p:cTn>
                                        <p:tgtEl>
                                          <p:spTgt spid="512"/>
                                        </p:tgtEl>
                                        <p:attrNameLst>
                                          <p:attrName>style.visibility</p:attrName>
                                        </p:attrNameLst>
                                      </p:cBhvr>
                                      <p:to>
                                        <p:strVal val="visible"/>
                                      </p:to>
                                    </p:set>
                                    <p:animEffect transition="in" filter="fade">
                                      <p:cBhvr>
                                        <p:cTn id="13" dur="1000"/>
                                        <p:tgtEl>
                                          <p:spTgt spid="512"/>
                                        </p:tgtEl>
                                      </p:cBhvr>
                                    </p:animEffect>
                                  </p:childTnLst>
                                </p:cTn>
                              </p:par>
                              <p:par>
                                <p:cTn id="14" presetID="10" presetClass="entr" presetSubtype="0" fill="hold" nodeType="withEffect">
                                  <p:stCondLst>
                                    <p:cond delay="0"/>
                                  </p:stCondLst>
                                  <p:childTnLst>
                                    <p:set>
                                      <p:cBhvr>
                                        <p:cTn id="15" dur="1" fill="hold">
                                          <p:stCondLst>
                                            <p:cond delay="0"/>
                                          </p:stCondLst>
                                        </p:cTn>
                                        <p:tgtEl>
                                          <p:spTgt spid="513"/>
                                        </p:tgtEl>
                                        <p:attrNameLst>
                                          <p:attrName>style.visibility</p:attrName>
                                        </p:attrNameLst>
                                      </p:cBhvr>
                                      <p:to>
                                        <p:strVal val="visible"/>
                                      </p:to>
                                    </p:set>
                                    <p:animEffect transition="in" filter="fade">
                                      <p:cBhvr>
                                        <p:cTn id="16" dur="1000"/>
                                        <p:tgtEl>
                                          <p:spTgt spid="513"/>
                                        </p:tgtEl>
                                      </p:cBhvr>
                                    </p:animEffect>
                                  </p:childTnLst>
                                </p:cTn>
                              </p:par>
                              <p:par>
                                <p:cTn id="17" presetID="10" presetClass="entr" presetSubtype="0" fill="hold" nodeType="withEffect">
                                  <p:stCondLst>
                                    <p:cond delay="0"/>
                                  </p:stCondLst>
                                  <p:childTnLst>
                                    <p:set>
                                      <p:cBhvr>
                                        <p:cTn id="18" dur="1" fill="hold">
                                          <p:stCondLst>
                                            <p:cond delay="0"/>
                                          </p:stCondLst>
                                        </p:cTn>
                                        <p:tgtEl>
                                          <p:spTgt spid="514"/>
                                        </p:tgtEl>
                                        <p:attrNameLst>
                                          <p:attrName>style.visibility</p:attrName>
                                        </p:attrNameLst>
                                      </p:cBhvr>
                                      <p:to>
                                        <p:strVal val="visible"/>
                                      </p:to>
                                    </p:set>
                                    <p:animEffect transition="in" filter="fade">
                                      <p:cBhvr>
                                        <p:cTn id="19" dur="1000"/>
                                        <p:tgtEl>
                                          <p:spTgt spid="514"/>
                                        </p:tgtEl>
                                      </p:cBhvr>
                                    </p:animEffect>
                                  </p:childTnLst>
                                </p:cTn>
                              </p:par>
                              <p:par>
                                <p:cTn id="20" presetID="10" presetClass="entr" presetSubtype="0" fill="hold" nodeType="withEffect">
                                  <p:stCondLst>
                                    <p:cond delay="0"/>
                                  </p:stCondLst>
                                  <p:childTnLst>
                                    <p:set>
                                      <p:cBhvr>
                                        <p:cTn id="21" dur="1" fill="hold">
                                          <p:stCondLst>
                                            <p:cond delay="0"/>
                                          </p:stCondLst>
                                        </p:cTn>
                                        <p:tgtEl>
                                          <p:spTgt spid="517"/>
                                        </p:tgtEl>
                                        <p:attrNameLst>
                                          <p:attrName>style.visibility</p:attrName>
                                        </p:attrNameLst>
                                      </p:cBhvr>
                                      <p:to>
                                        <p:strVal val="visible"/>
                                      </p:to>
                                    </p:set>
                                    <p:animEffect transition="in" filter="fade">
                                      <p:cBhvr>
                                        <p:cTn id="22" dur="1000"/>
                                        <p:tgtEl>
                                          <p:spTgt spid="517"/>
                                        </p:tgtEl>
                                      </p:cBhvr>
                                    </p:animEffect>
                                  </p:childTnLst>
                                </p:cTn>
                              </p:par>
                              <p:par>
                                <p:cTn id="23" presetID="10" presetClass="entr" presetSubtype="0" fill="hold" nodeType="withEffect">
                                  <p:stCondLst>
                                    <p:cond delay="0"/>
                                  </p:stCondLst>
                                  <p:childTnLst>
                                    <p:set>
                                      <p:cBhvr>
                                        <p:cTn id="24" dur="1" fill="hold">
                                          <p:stCondLst>
                                            <p:cond delay="0"/>
                                          </p:stCondLst>
                                        </p:cTn>
                                        <p:tgtEl>
                                          <p:spTgt spid="518"/>
                                        </p:tgtEl>
                                        <p:attrNameLst>
                                          <p:attrName>style.visibility</p:attrName>
                                        </p:attrNameLst>
                                      </p:cBhvr>
                                      <p:to>
                                        <p:strVal val="visible"/>
                                      </p:to>
                                    </p:set>
                                    <p:animEffect transition="in" filter="fade">
                                      <p:cBhvr>
                                        <p:cTn id="25" dur="1000"/>
                                        <p:tgtEl>
                                          <p:spTgt spid="518"/>
                                        </p:tgtEl>
                                      </p:cBhvr>
                                    </p:animEffect>
                                  </p:childTnLst>
                                </p:cTn>
                              </p:par>
                              <p:par>
                                <p:cTn id="26" presetID="10" presetClass="entr" presetSubtype="0" fill="hold" nodeType="withEffect">
                                  <p:stCondLst>
                                    <p:cond delay="0"/>
                                  </p:stCondLst>
                                  <p:childTnLst>
                                    <p:set>
                                      <p:cBhvr>
                                        <p:cTn id="27" dur="1" fill="hold">
                                          <p:stCondLst>
                                            <p:cond delay="0"/>
                                          </p:stCondLst>
                                        </p:cTn>
                                        <p:tgtEl>
                                          <p:spTgt spid="519"/>
                                        </p:tgtEl>
                                        <p:attrNameLst>
                                          <p:attrName>style.visibility</p:attrName>
                                        </p:attrNameLst>
                                      </p:cBhvr>
                                      <p:to>
                                        <p:strVal val="visible"/>
                                      </p:to>
                                    </p:set>
                                    <p:animEffect transition="in" filter="fade">
                                      <p:cBhvr>
                                        <p:cTn id="28" dur="1000"/>
                                        <p:tgtEl>
                                          <p:spTgt spid="519"/>
                                        </p:tgtEl>
                                      </p:cBhvr>
                                    </p:animEffect>
                                  </p:childTnLst>
                                </p:cTn>
                              </p:par>
                              <p:par>
                                <p:cTn id="29" presetID="10" presetClass="entr" presetSubtype="0" fill="hold" nodeType="withEffect">
                                  <p:stCondLst>
                                    <p:cond delay="0"/>
                                  </p:stCondLst>
                                  <p:childTnLst>
                                    <p:set>
                                      <p:cBhvr>
                                        <p:cTn id="30" dur="1" fill="hold">
                                          <p:stCondLst>
                                            <p:cond delay="0"/>
                                          </p:stCondLst>
                                        </p:cTn>
                                        <p:tgtEl>
                                          <p:spTgt spid="520"/>
                                        </p:tgtEl>
                                        <p:attrNameLst>
                                          <p:attrName>style.visibility</p:attrName>
                                        </p:attrNameLst>
                                      </p:cBhvr>
                                      <p:to>
                                        <p:strVal val="visible"/>
                                      </p:to>
                                    </p:set>
                                    <p:animEffect transition="in" filter="fade">
                                      <p:cBhvr>
                                        <p:cTn id="31" dur="1000"/>
                                        <p:tgtEl>
                                          <p:spTgt spid="520"/>
                                        </p:tgtEl>
                                      </p:cBhvr>
                                    </p:animEffect>
                                  </p:childTnLst>
                                </p:cTn>
                              </p:par>
                              <p:par>
                                <p:cTn id="32" presetID="10" presetClass="entr" presetSubtype="0" fill="hold" nodeType="withEffect">
                                  <p:stCondLst>
                                    <p:cond delay="0"/>
                                  </p:stCondLst>
                                  <p:childTnLst>
                                    <p:set>
                                      <p:cBhvr>
                                        <p:cTn id="33" dur="1" fill="hold">
                                          <p:stCondLst>
                                            <p:cond delay="0"/>
                                          </p:stCondLst>
                                        </p:cTn>
                                        <p:tgtEl>
                                          <p:spTgt spid="529"/>
                                        </p:tgtEl>
                                        <p:attrNameLst>
                                          <p:attrName>style.visibility</p:attrName>
                                        </p:attrNameLst>
                                      </p:cBhvr>
                                      <p:to>
                                        <p:strVal val="visible"/>
                                      </p:to>
                                    </p:set>
                                    <p:animEffect transition="in" filter="fade">
                                      <p:cBhvr>
                                        <p:cTn id="34" dur="1000"/>
                                        <p:tgtEl>
                                          <p:spTgt spid="529"/>
                                        </p:tgtEl>
                                      </p:cBhvr>
                                    </p:animEffect>
                                  </p:childTnLst>
                                </p:cTn>
                              </p:par>
                              <p:par>
                                <p:cTn id="35" presetID="10" presetClass="entr" presetSubtype="0" fill="hold" nodeType="withEffect">
                                  <p:stCondLst>
                                    <p:cond delay="0"/>
                                  </p:stCondLst>
                                  <p:childTnLst>
                                    <p:set>
                                      <p:cBhvr>
                                        <p:cTn id="36" dur="1" fill="hold">
                                          <p:stCondLst>
                                            <p:cond delay="0"/>
                                          </p:stCondLst>
                                        </p:cTn>
                                        <p:tgtEl>
                                          <p:spTgt spid="530"/>
                                        </p:tgtEl>
                                        <p:attrNameLst>
                                          <p:attrName>style.visibility</p:attrName>
                                        </p:attrNameLst>
                                      </p:cBhvr>
                                      <p:to>
                                        <p:strVal val="visible"/>
                                      </p:to>
                                    </p:set>
                                    <p:animEffect transition="in" filter="fade">
                                      <p:cBhvr>
                                        <p:cTn id="37" dur="1000"/>
                                        <p:tgtEl>
                                          <p:spTgt spid="530"/>
                                        </p:tgtEl>
                                      </p:cBhvr>
                                    </p:animEffect>
                                  </p:childTnLst>
                                </p:cTn>
                              </p:par>
                              <p:par>
                                <p:cTn id="38" presetID="10" presetClass="entr" presetSubtype="0" fill="hold" nodeType="withEffect">
                                  <p:stCondLst>
                                    <p:cond delay="0"/>
                                  </p:stCondLst>
                                  <p:childTnLst>
                                    <p:set>
                                      <p:cBhvr>
                                        <p:cTn id="39" dur="1" fill="hold">
                                          <p:stCondLst>
                                            <p:cond delay="0"/>
                                          </p:stCondLst>
                                        </p:cTn>
                                        <p:tgtEl>
                                          <p:spTgt spid="533"/>
                                        </p:tgtEl>
                                        <p:attrNameLst>
                                          <p:attrName>style.visibility</p:attrName>
                                        </p:attrNameLst>
                                      </p:cBhvr>
                                      <p:to>
                                        <p:strVal val="visible"/>
                                      </p:to>
                                    </p:set>
                                    <p:animEffect transition="in" filter="fade">
                                      <p:cBhvr>
                                        <p:cTn id="40" dur="1000"/>
                                        <p:tgtEl>
                                          <p:spTgt spid="533"/>
                                        </p:tgtEl>
                                      </p:cBhvr>
                                    </p:animEffect>
                                  </p:childTnLst>
                                </p:cTn>
                              </p:par>
                              <p:par>
                                <p:cTn id="41" presetID="10" presetClass="entr" presetSubtype="0" fill="hold" nodeType="withEffect">
                                  <p:stCondLst>
                                    <p:cond delay="0"/>
                                  </p:stCondLst>
                                  <p:childTnLst>
                                    <p:set>
                                      <p:cBhvr>
                                        <p:cTn id="42" dur="1" fill="hold">
                                          <p:stCondLst>
                                            <p:cond delay="0"/>
                                          </p:stCondLst>
                                        </p:cTn>
                                        <p:tgtEl>
                                          <p:spTgt spid="534"/>
                                        </p:tgtEl>
                                        <p:attrNameLst>
                                          <p:attrName>style.visibility</p:attrName>
                                        </p:attrNameLst>
                                      </p:cBhvr>
                                      <p:to>
                                        <p:strVal val="visible"/>
                                      </p:to>
                                    </p:set>
                                    <p:animEffect transition="in" filter="fade">
                                      <p:cBhvr>
                                        <p:cTn id="43" dur="1000"/>
                                        <p:tgtEl>
                                          <p:spTgt spid="534"/>
                                        </p:tgtEl>
                                      </p:cBhvr>
                                    </p:animEffect>
                                  </p:childTnLst>
                                </p:cTn>
                              </p:par>
                              <p:par>
                                <p:cTn id="44" presetID="10" presetClass="entr" presetSubtype="0" fill="hold" nodeType="withEffect">
                                  <p:stCondLst>
                                    <p:cond delay="0"/>
                                  </p:stCondLst>
                                  <p:childTnLst>
                                    <p:set>
                                      <p:cBhvr>
                                        <p:cTn id="45" dur="1" fill="hold">
                                          <p:stCondLst>
                                            <p:cond delay="0"/>
                                          </p:stCondLst>
                                        </p:cTn>
                                        <p:tgtEl>
                                          <p:spTgt spid="523"/>
                                        </p:tgtEl>
                                        <p:attrNameLst>
                                          <p:attrName>style.visibility</p:attrName>
                                        </p:attrNameLst>
                                      </p:cBhvr>
                                      <p:to>
                                        <p:strVal val="visible"/>
                                      </p:to>
                                    </p:set>
                                    <p:animEffect transition="in" filter="fade">
                                      <p:cBhvr>
                                        <p:cTn id="46" dur="1000"/>
                                        <p:tgtEl>
                                          <p:spTgt spid="5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22"/>
                                        </p:tgtEl>
                                        <p:attrNameLst>
                                          <p:attrName>style.visibility</p:attrName>
                                        </p:attrNameLst>
                                      </p:cBhvr>
                                      <p:to>
                                        <p:strVal val="visible"/>
                                      </p:to>
                                    </p:set>
                                    <p:animEffect transition="in" filter="fade">
                                      <p:cBhvr>
                                        <p:cTn id="51" dur="1000"/>
                                        <p:tgtEl>
                                          <p:spTgt spid="522"/>
                                        </p:tgtEl>
                                      </p:cBhvr>
                                    </p:animEffect>
                                  </p:childTnLst>
                                </p:cTn>
                              </p:par>
                              <p:par>
                                <p:cTn id="52" presetID="10" presetClass="entr" presetSubtype="0" fill="hold" nodeType="withEffect">
                                  <p:stCondLst>
                                    <p:cond delay="0"/>
                                  </p:stCondLst>
                                  <p:childTnLst>
                                    <p:set>
                                      <p:cBhvr>
                                        <p:cTn id="53" dur="1" fill="hold">
                                          <p:stCondLst>
                                            <p:cond delay="0"/>
                                          </p:stCondLst>
                                        </p:cTn>
                                        <p:tgtEl>
                                          <p:spTgt spid="524"/>
                                        </p:tgtEl>
                                        <p:attrNameLst>
                                          <p:attrName>style.visibility</p:attrName>
                                        </p:attrNameLst>
                                      </p:cBhvr>
                                      <p:to>
                                        <p:strVal val="visible"/>
                                      </p:to>
                                    </p:set>
                                    <p:animEffect transition="in" filter="fade">
                                      <p:cBhvr>
                                        <p:cTn id="54" dur="1000"/>
                                        <p:tgtEl>
                                          <p:spTgt spid="524"/>
                                        </p:tgtEl>
                                      </p:cBhvr>
                                    </p:animEffect>
                                  </p:childTnLst>
                                </p:cTn>
                              </p:par>
                              <p:par>
                                <p:cTn id="55" presetID="10" presetClass="entr" presetSubtype="0" fill="hold" nodeType="withEffect">
                                  <p:stCondLst>
                                    <p:cond delay="0"/>
                                  </p:stCondLst>
                                  <p:childTnLst>
                                    <p:set>
                                      <p:cBhvr>
                                        <p:cTn id="56" dur="1" fill="hold">
                                          <p:stCondLst>
                                            <p:cond delay="0"/>
                                          </p:stCondLst>
                                        </p:cTn>
                                        <p:tgtEl>
                                          <p:spTgt spid="526"/>
                                        </p:tgtEl>
                                        <p:attrNameLst>
                                          <p:attrName>style.visibility</p:attrName>
                                        </p:attrNameLst>
                                      </p:cBhvr>
                                      <p:to>
                                        <p:strVal val="visible"/>
                                      </p:to>
                                    </p:set>
                                    <p:animEffect transition="in" filter="fade">
                                      <p:cBhvr>
                                        <p:cTn id="57" dur="1000"/>
                                        <p:tgtEl>
                                          <p:spTgt spid="526"/>
                                        </p:tgtEl>
                                      </p:cBhvr>
                                    </p:animEffect>
                                  </p:childTnLst>
                                </p:cTn>
                              </p:par>
                              <p:par>
                                <p:cTn id="58" presetID="10" presetClass="entr" presetSubtype="0" fill="hold" nodeType="withEffect">
                                  <p:stCondLst>
                                    <p:cond delay="0"/>
                                  </p:stCondLst>
                                  <p:childTnLst>
                                    <p:set>
                                      <p:cBhvr>
                                        <p:cTn id="59" dur="1" fill="hold">
                                          <p:stCondLst>
                                            <p:cond delay="0"/>
                                          </p:stCondLst>
                                        </p:cTn>
                                        <p:tgtEl>
                                          <p:spTgt spid="528"/>
                                        </p:tgtEl>
                                        <p:attrNameLst>
                                          <p:attrName>style.visibility</p:attrName>
                                        </p:attrNameLst>
                                      </p:cBhvr>
                                      <p:to>
                                        <p:strVal val="visible"/>
                                      </p:to>
                                    </p:set>
                                    <p:animEffect transition="in" filter="fade">
                                      <p:cBhvr>
                                        <p:cTn id="60" dur="1000"/>
                                        <p:tgtEl>
                                          <p:spTgt spid="528"/>
                                        </p:tgtEl>
                                      </p:cBhvr>
                                    </p:animEffect>
                                  </p:childTnLst>
                                </p:cTn>
                              </p:par>
                              <p:par>
                                <p:cTn id="61" presetID="10" presetClass="entr" presetSubtype="0" fill="hold" nodeType="withEffect">
                                  <p:stCondLst>
                                    <p:cond delay="0"/>
                                  </p:stCondLst>
                                  <p:childTnLst>
                                    <p:set>
                                      <p:cBhvr>
                                        <p:cTn id="62" dur="1" fill="hold">
                                          <p:stCondLst>
                                            <p:cond delay="0"/>
                                          </p:stCondLst>
                                        </p:cTn>
                                        <p:tgtEl>
                                          <p:spTgt spid="527"/>
                                        </p:tgtEl>
                                        <p:attrNameLst>
                                          <p:attrName>style.visibility</p:attrName>
                                        </p:attrNameLst>
                                      </p:cBhvr>
                                      <p:to>
                                        <p:strVal val="visible"/>
                                      </p:to>
                                    </p:set>
                                    <p:animEffect transition="in" filter="fade">
                                      <p:cBhvr>
                                        <p:cTn id="63"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0"/>
          <p:cNvSpPr txBox="1"/>
          <p:nvPr/>
        </p:nvSpPr>
        <p:spPr>
          <a:xfrm>
            <a:off x="593725" y="4285443"/>
            <a:ext cx="8165700" cy="2742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80000"/>
              </a:lnSpc>
              <a:spcBef>
                <a:spcPts val="60"/>
              </a:spcBef>
              <a:spcAft>
                <a:spcPts val="0"/>
              </a:spcAft>
              <a:buClr>
                <a:srgbClr val="002041"/>
              </a:buClr>
              <a:buSzPts val="1018"/>
              <a:buFont typeface="Arial"/>
              <a:buNone/>
              <a:tabLst/>
              <a:defRPr/>
            </a:pPr>
            <a:r>
              <a:rPr kumimoji="0" lang="en-SG" sz="1040" b="1" i="0" u="none" strike="noStrike" kern="0" cap="none" spc="0" normalizeH="0" baseline="0" noProof="0" dirty="0">
                <a:ln>
                  <a:noFill/>
                </a:ln>
                <a:solidFill>
                  <a:srgbClr val="002041"/>
                </a:solidFill>
                <a:effectLst/>
                <a:uLnTx/>
                <a:uFillTx/>
                <a:latin typeface="Arial"/>
                <a:ea typeface="Arial"/>
                <a:cs typeface="Arial"/>
                <a:sym typeface="Arial"/>
              </a:rPr>
              <a:t>Note</a:t>
            </a:r>
            <a:r>
              <a:rPr kumimoji="0" lang="en-SG" sz="1040" b="0" i="0" u="none" strike="noStrike" kern="0" cap="none" spc="0" normalizeH="0" baseline="0" noProof="0" dirty="0">
                <a:ln>
                  <a:noFill/>
                </a:ln>
                <a:solidFill>
                  <a:srgbClr val="002041"/>
                </a:solidFill>
                <a:effectLst/>
                <a:uLnTx/>
                <a:uFillTx/>
                <a:latin typeface="Arial"/>
                <a:ea typeface="Arial"/>
                <a:cs typeface="Arial"/>
                <a:sym typeface="Arial"/>
              </a:rPr>
              <a:t>: CMV is Nielsen’s Consumer and Media View survey (similar to READ21), which provides insights into media habits, lifestyle, attitudes and product consumption.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41" name="Google Shape;541;p30"/>
          <p:cNvGraphicFramePr/>
          <p:nvPr/>
        </p:nvGraphicFramePr>
        <p:xfrm>
          <a:off x="113666" y="1048467"/>
          <a:ext cx="4390950" cy="2667000"/>
        </p:xfrm>
        <a:graphic>
          <a:graphicData uri="http://schemas.openxmlformats.org/drawingml/2006/table">
            <a:tbl>
              <a:tblPr>
                <a:noFill/>
              </a:tblPr>
              <a:tblGrid>
                <a:gridCol w="1116500">
                  <a:extLst>
                    <a:ext uri="{9D8B030D-6E8A-4147-A177-3AD203B41FA5}">
                      <a16:colId xmlns:a16="http://schemas.microsoft.com/office/drawing/2014/main" val="20000"/>
                    </a:ext>
                  </a:extLst>
                </a:gridCol>
                <a:gridCol w="2091900">
                  <a:extLst>
                    <a:ext uri="{9D8B030D-6E8A-4147-A177-3AD203B41FA5}">
                      <a16:colId xmlns:a16="http://schemas.microsoft.com/office/drawing/2014/main" val="20001"/>
                    </a:ext>
                  </a:extLst>
                </a:gridCol>
                <a:gridCol w="118255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Market</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Components of Fusion</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Frequency</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Australia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 + Radio + Online</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Indonesia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Malaysia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Twice Yearly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New Zealand</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 + Online</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Philippines</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 + Radio</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Singapore</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CMV + TV + Radio + Online</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542" name="Google Shape;542;p30"/>
          <p:cNvGraphicFramePr/>
          <p:nvPr/>
        </p:nvGraphicFramePr>
        <p:xfrm>
          <a:off x="4609466" y="1048467"/>
          <a:ext cx="4390950" cy="2834610"/>
        </p:xfrm>
        <a:graphic>
          <a:graphicData uri="http://schemas.openxmlformats.org/drawingml/2006/table">
            <a:tbl>
              <a:tblPr>
                <a:noFill/>
              </a:tblPr>
              <a:tblGrid>
                <a:gridCol w="1116500">
                  <a:extLst>
                    <a:ext uri="{9D8B030D-6E8A-4147-A177-3AD203B41FA5}">
                      <a16:colId xmlns:a16="http://schemas.microsoft.com/office/drawing/2014/main" val="20000"/>
                    </a:ext>
                  </a:extLst>
                </a:gridCol>
                <a:gridCol w="2091900">
                  <a:extLst>
                    <a:ext uri="{9D8B030D-6E8A-4147-A177-3AD203B41FA5}">
                      <a16:colId xmlns:a16="http://schemas.microsoft.com/office/drawing/2014/main" val="20001"/>
                    </a:ext>
                  </a:extLst>
                </a:gridCol>
                <a:gridCol w="118255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Market</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Components of Fusion</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b="1" u="none" strike="noStrike" cap="none" dirty="0"/>
                        <a:t>Frequency</a:t>
                      </a:r>
                      <a:endParaRPr sz="1200" b="1"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40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Italy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TV + Print</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3/ Year</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USA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TV+ Digital</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Denmark</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Broadband + Non-Broadband</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Daily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Germany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Purchasing + Digital</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On Demand</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USA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TV + Digital</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USA</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Mobile + Online</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SG" sz="1200" u="none" strike="noStrike" cap="none" dirty="0"/>
                        <a:t>Monthly</a:t>
                      </a:r>
                      <a:endParaRPr sz="1200" u="none" strike="noStrike" cap="none" dirty="0"/>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43" name="Google Shape;543;p30"/>
          <p:cNvSpPr txBox="1"/>
          <p:nvPr/>
        </p:nvSpPr>
        <p:spPr>
          <a:xfrm>
            <a:off x="593725" y="354013"/>
            <a:ext cx="8165700" cy="42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4546A"/>
              </a:buClr>
              <a:buSzPts val="1400"/>
              <a:buFont typeface="Archivo Narrow"/>
              <a:buNone/>
              <a:tabLst/>
              <a:defRPr/>
            </a:pPr>
            <a:r>
              <a:rPr kumimoji="0" lang="en-SG" sz="3000" b="1" i="0" u="none" strike="noStrike" kern="0" cap="none" spc="0" normalizeH="0" baseline="0" noProof="0" dirty="0">
                <a:ln>
                  <a:noFill/>
                </a:ln>
                <a:solidFill>
                  <a:srgbClr val="44546A"/>
                </a:solidFill>
                <a:effectLst/>
                <a:uLnTx/>
                <a:uFillTx/>
                <a:latin typeface="Inter"/>
                <a:ea typeface="Inter"/>
                <a:cs typeface="Inter"/>
                <a:sym typeface="Inter"/>
              </a:rPr>
              <a:t>Media Fusions Around the World</a:t>
            </a:r>
            <a:endParaRPr kumimoji="0" sz="3000" b="1" i="0" u="none" strike="noStrike" kern="0" cap="none" spc="0" normalizeH="0" baseline="0" noProof="0" dirty="0">
              <a:ln>
                <a:noFill/>
              </a:ln>
              <a:solidFill>
                <a:srgbClr val="44546A"/>
              </a:solidFill>
              <a:effectLst/>
              <a:uLnTx/>
              <a:uFillTx/>
              <a:latin typeface="Inter"/>
              <a:ea typeface="Inter"/>
              <a:cs typeface="Inter"/>
              <a:sym typeface="Inte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70"/>
          <p:cNvSpPr txBox="1"/>
          <p:nvPr/>
        </p:nvSpPr>
        <p:spPr>
          <a:xfrm>
            <a:off x="685800" y="1635646"/>
            <a:ext cx="7772400" cy="11017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SG" sz="4000" b="1" dirty="0">
                <a:solidFill>
                  <a:schemeClr val="lt1"/>
                </a:solidFill>
                <a:latin typeface="Calibri"/>
                <a:ea typeface="Calibri"/>
                <a:cs typeface="Calibri"/>
                <a:sym typeface="Calibri"/>
              </a:rPr>
              <a:t>Thanks and Closing    </a:t>
            </a:r>
            <a:endParaRPr dirty="0"/>
          </a:p>
        </p:txBody>
      </p:sp>
      <p:sp>
        <p:nvSpPr>
          <p:cNvPr id="2" name="TextBox 1">
            <a:extLst>
              <a:ext uri="{FF2B5EF4-FFF2-40B4-BE49-F238E27FC236}">
                <a16:creationId xmlns:a16="http://schemas.microsoft.com/office/drawing/2014/main" id="{6B775EA3-D799-8437-4BD2-504B4F8711BC}"/>
              </a:ext>
            </a:extLst>
          </p:cNvPr>
          <p:cNvSpPr txBox="1"/>
          <p:nvPr/>
        </p:nvSpPr>
        <p:spPr>
          <a:xfrm>
            <a:off x="685800" y="3363838"/>
            <a:ext cx="7772400" cy="738664"/>
          </a:xfrm>
          <a:prstGeom prst="rect">
            <a:avLst/>
          </a:prstGeom>
          <a:noFill/>
        </p:spPr>
        <p:txBody>
          <a:bodyPr wrap="square" rtlCol="0">
            <a:spAutoFit/>
          </a:bodyPr>
          <a:lstStyle/>
          <a:p>
            <a:pPr algn="ctr"/>
            <a:r>
              <a:rPr lang="en-ZA" b="1" dirty="0"/>
              <a:t>Peter Langschmidt </a:t>
            </a:r>
            <a:br>
              <a:rPr lang="en-ZA" dirty="0"/>
            </a:br>
            <a:r>
              <a:rPr lang="en-ZA" dirty="0">
                <a:latin typeface="Calibri Light" panose="020F0302020204030204" pitchFamily="34" charset="0"/>
                <a:cs typeface="Calibri Light" panose="020F0302020204030204" pitchFamily="34" charset="0"/>
              </a:rPr>
              <a:t>Research Consultant </a:t>
            </a:r>
            <a:br>
              <a:rPr lang="en-ZA" dirty="0">
                <a:latin typeface="Calibri Light" panose="020F0302020204030204" pitchFamily="34" charset="0"/>
                <a:cs typeface="Calibri Light" panose="020F0302020204030204" pitchFamily="34" charset="0"/>
              </a:rPr>
            </a:br>
            <a:r>
              <a:rPr lang="en-ZA" dirty="0">
                <a:latin typeface="Calibri Light" panose="020F0302020204030204" pitchFamily="34" charset="0"/>
                <a:cs typeface="Calibri Light" panose="020F0302020204030204" pitchFamily="34" charset="0"/>
              </a:rPr>
              <a:t>Publisher Research Council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70"/>
          <p:cNvSpPr txBox="1"/>
          <p:nvPr/>
        </p:nvSpPr>
        <p:spPr>
          <a:xfrm>
            <a:off x="685800" y="1040998"/>
            <a:ext cx="7772400" cy="11017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SG" sz="4000" b="1" dirty="0">
                <a:solidFill>
                  <a:schemeClr val="lt1"/>
                </a:solidFill>
                <a:latin typeface="Calibri"/>
                <a:ea typeface="Calibri"/>
                <a:cs typeface="Calibri"/>
                <a:sym typeface="Calibri"/>
              </a:rPr>
              <a:t>Thanks &amp; Closing     </a:t>
            </a:r>
            <a:endParaRPr dirty="0"/>
          </a:p>
        </p:txBody>
      </p:sp>
      <p:sp>
        <p:nvSpPr>
          <p:cNvPr id="3" name="TextBox 2">
            <a:extLst>
              <a:ext uri="{FF2B5EF4-FFF2-40B4-BE49-F238E27FC236}">
                <a16:creationId xmlns:a16="http://schemas.microsoft.com/office/drawing/2014/main" id="{21E834B2-9273-7EBA-C7AF-64BD58C25201}"/>
              </a:ext>
            </a:extLst>
          </p:cNvPr>
          <p:cNvSpPr txBox="1"/>
          <p:nvPr/>
        </p:nvSpPr>
        <p:spPr>
          <a:xfrm>
            <a:off x="1830429" y="4552970"/>
            <a:ext cx="6383883" cy="400110"/>
          </a:xfrm>
          <a:prstGeom prst="rect">
            <a:avLst/>
          </a:prstGeom>
          <a:noFill/>
        </p:spPr>
        <p:txBody>
          <a:bodyPr wrap="square">
            <a:spAutoFit/>
          </a:bodyPr>
          <a:lstStyle/>
          <a:p>
            <a:r>
              <a:rPr lang="en-ZA" sz="2000" b="1" dirty="0">
                <a:latin typeface="Inter" panose="020B0604020202020204" charset="0"/>
                <a:cs typeface="Inter" panose="020B0604020202020204" charset="0"/>
              </a:rPr>
              <a:t>FUSION22 Release 10am Friday 21</a:t>
            </a:r>
            <a:r>
              <a:rPr lang="en-ZA" sz="2000" b="1" baseline="30000" dirty="0">
                <a:latin typeface="Inter" panose="020B0604020202020204" charset="0"/>
                <a:cs typeface="Inter" panose="020B0604020202020204" charset="0"/>
              </a:rPr>
              <a:t>st</a:t>
            </a:r>
            <a:r>
              <a:rPr lang="en-ZA" sz="2000" b="1" dirty="0">
                <a:latin typeface="Inter" panose="020B0604020202020204" charset="0"/>
                <a:cs typeface="Inter" panose="020B0604020202020204" charset="0"/>
              </a:rPr>
              <a:t> October</a:t>
            </a:r>
            <a:endParaRPr lang="en-ZA" sz="2000" dirty="0"/>
          </a:p>
        </p:txBody>
      </p:sp>
      <p:sp>
        <p:nvSpPr>
          <p:cNvPr id="5" name="TextBox 4">
            <a:extLst>
              <a:ext uri="{FF2B5EF4-FFF2-40B4-BE49-F238E27FC236}">
                <a16:creationId xmlns:a16="http://schemas.microsoft.com/office/drawing/2014/main" id="{1F0A5133-63FD-6277-CDC6-37361A18DE6F}"/>
              </a:ext>
            </a:extLst>
          </p:cNvPr>
          <p:cNvSpPr txBox="1"/>
          <p:nvPr/>
        </p:nvSpPr>
        <p:spPr>
          <a:xfrm>
            <a:off x="646028" y="3545497"/>
            <a:ext cx="7772400" cy="861774"/>
          </a:xfrm>
          <a:prstGeom prst="rect">
            <a:avLst/>
          </a:prstGeom>
          <a:noFill/>
        </p:spPr>
        <p:txBody>
          <a:bodyPr wrap="square" rtlCol="0">
            <a:spAutoFit/>
          </a:bodyPr>
          <a:lstStyle/>
          <a:p>
            <a:r>
              <a:rPr lang="en-ZA" sz="1800" b="1" dirty="0"/>
              <a:t>30 Agency &amp; Client Workshops </a:t>
            </a:r>
          </a:p>
          <a:p>
            <a:r>
              <a:rPr lang="en-ZA" sz="1600" b="1" dirty="0"/>
              <a:t>With the Doyen of Media Planning &amp; Training Gordon Muller</a:t>
            </a:r>
          </a:p>
          <a:p>
            <a:r>
              <a:rPr lang="en-ZA" sz="1600" i="1" dirty="0"/>
              <a:t>Contact your media rep to set up a time  </a:t>
            </a:r>
            <a:endParaRPr lang="en-ZA" sz="1600" i="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9143C8F6-E9F9-B9A3-5408-FDAE9332ADAF}"/>
              </a:ext>
            </a:extLst>
          </p:cNvPr>
          <p:cNvSpPr txBox="1"/>
          <p:nvPr/>
        </p:nvSpPr>
        <p:spPr>
          <a:xfrm>
            <a:off x="646028" y="2288422"/>
            <a:ext cx="7772400" cy="1107996"/>
          </a:xfrm>
          <a:prstGeom prst="rect">
            <a:avLst/>
          </a:prstGeom>
          <a:noFill/>
        </p:spPr>
        <p:txBody>
          <a:bodyPr wrap="square" rtlCol="0">
            <a:spAutoFit/>
          </a:bodyPr>
          <a:lstStyle/>
          <a:p>
            <a:r>
              <a:rPr lang="en-ZA" sz="1800" b="1" dirty="0"/>
              <a:t>Questions </a:t>
            </a:r>
            <a:r>
              <a:rPr lang="en-ZA" sz="1600" b="1" dirty="0"/>
              <a:t> </a:t>
            </a:r>
          </a:p>
          <a:p>
            <a:r>
              <a:rPr lang="en-ZA" sz="1600" b="1" dirty="0"/>
              <a:t>Zoom please put in chat box or email </a:t>
            </a:r>
            <a:r>
              <a:rPr lang="en-ZA" sz="1600" b="1" dirty="0">
                <a:hlinkClick r:id="rId3"/>
              </a:rPr>
              <a:t>peter@prc.za.com</a:t>
            </a:r>
            <a:r>
              <a:rPr lang="en-ZA" sz="1600" b="1" dirty="0"/>
              <a:t> and we will answer via email tomorrow morning </a:t>
            </a:r>
          </a:p>
          <a:p>
            <a:r>
              <a:rPr lang="en-ZA" sz="1600" b="1" dirty="0"/>
              <a:t>People here, we can chat over a Fusion Cocktail  </a:t>
            </a:r>
            <a:endParaRPr lang="en-ZA" sz="1600" b="1"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396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5FB8E-4480-9B84-0420-D18DDAEFAB36}"/>
              </a:ext>
            </a:extLst>
          </p:cNvPr>
          <p:cNvSpPr txBox="1"/>
          <p:nvPr/>
        </p:nvSpPr>
        <p:spPr>
          <a:xfrm>
            <a:off x="1443315" y="4301571"/>
            <a:ext cx="7037294" cy="400110"/>
          </a:xfrm>
          <a:prstGeom prst="rect">
            <a:avLst/>
          </a:prstGeom>
          <a:noFill/>
        </p:spPr>
        <p:txBody>
          <a:bodyPr wrap="square">
            <a:spAutoFit/>
          </a:bodyPr>
          <a:lstStyle/>
          <a:p>
            <a:r>
              <a:rPr lang="en-ZA" sz="2000" b="1" dirty="0">
                <a:solidFill>
                  <a:schemeClr val="bg1"/>
                </a:solidFill>
                <a:highlight>
                  <a:srgbClr val="C0C0C0"/>
                </a:highlight>
              </a:rPr>
              <a:t>Want FUSION 22 data – email </a:t>
            </a:r>
            <a:r>
              <a:rPr lang="en-ZA" sz="2000" b="1" dirty="0">
                <a:solidFill>
                  <a:schemeClr val="bg1"/>
                </a:solidFill>
                <a:highlight>
                  <a:srgbClr val="C0C0C0"/>
                </a:highlight>
                <a:hlinkClick r:id="rId2"/>
              </a:rPr>
              <a:t>SAsupport@nielsen.com</a:t>
            </a:r>
            <a:r>
              <a:rPr lang="en-ZA" sz="2000" b="1" dirty="0">
                <a:solidFill>
                  <a:schemeClr val="bg1"/>
                </a:solidFill>
                <a:highlight>
                  <a:srgbClr val="C0C0C0"/>
                </a:highlight>
              </a:rPr>
              <a:t> </a:t>
            </a:r>
            <a:endParaRPr lang="en-ZA" sz="1800" b="1" dirty="0">
              <a:solidFill>
                <a:schemeClr val="bg1"/>
              </a:solidFill>
              <a:highlight>
                <a:srgbClr val="C0C0C0"/>
              </a:highlight>
            </a:endParaRPr>
          </a:p>
        </p:txBody>
      </p:sp>
    </p:spTree>
    <p:extLst>
      <p:ext uri="{BB962C8B-B14F-4D97-AF65-F5344CB8AC3E}">
        <p14:creationId xmlns:p14="http://schemas.microsoft.com/office/powerpoint/2010/main" val="420856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idx="4294967295"/>
          </p:nvPr>
        </p:nvSpPr>
        <p:spPr>
          <a:xfrm>
            <a:off x="427525" y="1131888"/>
            <a:ext cx="8514725" cy="428625"/>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Automotive</a:t>
            </a:r>
            <a:endParaRPr dirty="0"/>
          </a:p>
        </p:txBody>
      </p:sp>
      <p:sp>
        <p:nvSpPr>
          <p:cNvPr id="202" name="Google Shape;202;p7"/>
          <p:cNvSpPr/>
          <p:nvPr/>
        </p:nvSpPr>
        <p:spPr>
          <a:xfrm>
            <a:off x="327975" y="175443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03" name="Google Shape;203;p7"/>
          <p:cNvSpPr/>
          <p:nvPr/>
        </p:nvSpPr>
        <p:spPr>
          <a:xfrm>
            <a:off x="2545250" y="175443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04" name="Google Shape;204;p7"/>
          <p:cNvSpPr/>
          <p:nvPr/>
        </p:nvSpPr>
        <p:spPr>
          <a:xfrm>
            <a:off x="4762525" y="1761855"/>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05" name="Google Shape;205;p7"/>
          <p:cNvSpPr/>
          <p:nvPr/>
        </p:nvSpPr>
        <p:spPr>
          <a:xfrm>
            <a:off x="6994650" y="1754430"/>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06" name="Google Shape;206;p7"/>
          <p:cNvSpPr txBox="1"/>
          <p:nvPr/>
        </p:nvSpPr>
        <p:spPr>
          <a:xfrm>
            <a:off x="409125" y="2510023"/>
            <a:ext cx="1910100" cy="38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Number of Vehicles</a:t>
            </a:r>
            <a:endParaRPr sz="1600" b="1" i="0" u="none" strike="noStrike" cap="none" dirty="0">
              <a:solidFill>
                <a:srgbClr val="00B0F0"/>
              </a:solidFill>
              <a:latin typeface="Calibri"/>
              <a:ea typeface="Calibri"/>
              <a:cs typeface="Calibri"/>
              <a:sym typeface="Calibri"/>
            </a:endParaRPr>
          </a:p>
        </p:txBody>
      </p:sp>
      <p:sp>
        <p:nvSpPr>
          <p:cNvPr id="207" name="Google Shape;207;p7"/>
          <p:cNvSpPr txBox="1"/>
          <p:nvPr/>
        </p:nvSpPr>
        <p:spPr>
          <a:xfrm>
            <a:off x="2555776" y="2416305"/>
            <a:ext cx="2088232" cy="56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Person Ownership/Usage</a:t>
            </a:r>
            <a:endParaRPr sz="1600" b="1" i="0" u="none" strike="noStrike" cap="none" dirty="0">
              <a:solidFill>
                <a:srgbClr val="00B0F0"/>
              </a:solidFill>
              <a:latin typeface="Calibri"/>
              <a:ea typeface="Calibri"/>
              <a:cs typeface="Calibri"/>
              <a:sym typeface="Calibri"/>
            </a:endParaRPr>
          </a:p>
        </p:txBody>
      </p:sp>
      <p:sp>
        <p:nvSpPr>
          <p:cNvPr id="208" name="Google Shape;208;p7"/>
          <p:cNvSpPr txBox="1"/>
          <p:nvPr/>
        </p:nvSpPr>
        <p:spPr>
          <a:xfrm>
            <a:off x="4865500" y="2484555"/>
            <a:ext cx="188130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Make of Vehicle </a:t>
            </a:r>
            <a:endParaRPr sz="1600" b="1" i="0" u="none" strike="noStrike" cap="none" dirty="0">
              <a:solidFill>
                <a:srgbClr val="00B0F0"/>
              </a:solidFill>
              <a:latin typeface="Calibri"/>
              <a:ea typeface="Calibri"/>
              <a:cs typeface="Calibri"/>
              <a:sym typeface="Calibri"/>
            </a:endParaRPr>
          </a:p>
        </p:txBody>
      </p:sp>
      <p:sp>
        <p:nvSpPr>
          <p:cNvPr id="209" name="Google Shape;209;p7"/>
          <p:cNvSpPr txBox="1"/>
          <p:nvPr/>
        </p:nvSpPr>
        <p:spPr>
          <a:xfrm>
            <a:off x="7131450" y="2484555"/>
            <a:ext cx="1798800" cy="35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Vehicle Obtained </a:t>
            </a:r>
            <a:endParaRPr sz="1600" b="1" i="0" u="none" strike="noStrike" cap="none" dirty="0">
              <a:solidFill>
                <a:srgbClr val="00B0F0"/>
              </a:solidFill>
              <a:latin typeface="Calibri"/>
              <a:ea typeface="Calibri"/>
              <a:cs typeface="Calibri"/>
              <a:sym typeface="Calibri"/>
            </a:endParaRPr>
          </a:p>
        </p:txBody>
      </p:sp>
      <p:sp>
        <p:nvSpPr>
          <p:cNvPr id="210" name="Google Shape;210;p7"/>
          <p:cNvSpPr txBox="1"/>
          <p:nvPr/>
        </p:nvSpPr>
        <p:spPr>
          <a:xfrm>
            <a:off x="427525" y="3013235"/>
            <a:ext cx="191010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In Household</a:t>
            </a:r>
            <a:endParaRPr sz="2000" b="0" i="0" u="none" strike="noStrike" cap="none" dirty="0">
              <a:solidFill>
                <a:schemeClr val="dk1"/>
              </a:solidFill>
              <a:latin typeface="Calibri"/>
              <a:ea typeface="Calibri"/>
              <a:cs typeface="Calibri"/>
              <a:sym typeface="Calibri"/>
            </a:endParaRPr>
          </a:p>
        </p:txBody>
      </p:sp>
      <p:sp>
        <p:nvSpPr>
          <p:cNvPr id="211" name="Google Shape;211;p7"/>
          <p:cNvSpPr txBox="1"/>
          <p:nvPr/>
        </p:nvSpPr>
        <p:spPr>
          <a:xfrm>
            <a:off x="2626400" y="2990230"/>
            <a:ext cx="19101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Own or company car</a:t>
            </a:r>
            <a:endParaRPr sz="1400" b="0" i="0" u="none" strike="noStrike" cap="none" dirty="0">
              <a:solidFill>
                <a:schemeClr val="dk1"/>
              </a:solidFill>
              <a:latin typeface="Calibri"/>
              <a:ea typeface="Calibri"/>
              <a:cs typeface="Calibri"/>
              <a:sym typeface="Calibri"/>
            </a:endParaRPr>
          </a:p>
        </p:txBody>
      </p:sp>
      <p:sp>
        <p:nvSpPr>
          <p:cNvPr id="212" name="Google Shape;212;p7"/>
          <p:cNvSpPr txBox="1"/>
          <p:nvPr/>
        </p:nvSpPr>
        <p:spPr>
          <a:xfrm>
            <a:off x="4865500" y="2994255"/>
            <a:ext cx="18813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Personally driven</a:t>
            </a:r>
            <a:endParaRPr sz="2000" b="0" i="0" u="none" strike="noStrike" cap="none" dirty="0">
              <a:solidFill>
                <a:schemeClr val="dk1"/>
              </a:solidFill>
              <a:latin typeface="Calibri"/>
              <a:ea typeface="Calibri"/>
              <a:cs typeface="Calibri"/>
              <a:sym typeface="Calibri"/>
            </a:endParaRPr>
          </a:p>
        </p:txBody>
      </p:sp>
      <p:sp>
        <p:nvSpPr>
          <p:cNvPr id="213" name="Google Shape;213;p7"/>
          <p:cNvSpPr txBox="1"/>
          <p:nvPr/>
        </p:nvSpPr>
        <p:spPr>
          <a:xfrm>
            <a:off x="7060950" y="3002950"/>
            <a:ext cx="197070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New or second-hand</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14" name="Google Shape;214;p7"/>
          <p:cNvSpPr txBox="1"/>
          <p:nvPr/>
        </p:nvSpPr>
        <p:spPr>
          <a:xfrm>
            <a:off x="5122384" y="3907082"/>
            <a:ext cx="13596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5</a:t>
            </a:r>
            <a:r>
              <a:rPr lang="en-SG" sz="1800" b="1"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7</a:t>
            </a:r>
            <a:r>
              <a:rPr lang="en-SG"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endParaRPr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Vehicle Makes</a:t>
            </a:r>
            <a:endParaRPr sz="1600" b="0" i="0" u="none" strike="noStrike" cap="none" dirty="0">
              <a:solidFill>
                <a:schemeClr val="dk1"/>
              </a:solidFill>
              <a:latin typeface="Arial"/>
              <a:ea typeface="Arial"/>
              <a:cs typeface="Arial"/>
              <a:sym typeface="Arial"/>
            </a:endParaRPr>
          </a:p>
        </p:txBody>
      </p:sp>
      <p:pic>
        <p:nvPicPr>
          <p:cNvPr id="215" name="Google Shape;215;p7"/>
          <p:cNvPicPr preferRelativeResize="0"/>
          <p:nvPr/>
        </p:nvPicPr>
        <p:blipFill rotWithShape="1">
          <a:blip r:embed="rId3">
            <a:alphaModFix/>
          </a:blip>
          <a:srcRect/>
          <a:stretch/>
        </p:blipFill>
        <p:spPr>
          <a:xfrm>
            <a:off x="1117125" y="1946205"/>
            <a:ext cx="494100" cy="428700"/>
          </a:xfrm>
          <a:prstGeom prst="rect">
            <a:avLst/>
          </a:prstGeom>
          <a:noFill/>
          <a:ln>
            <a:noFill/>
          </a:ln>
        </p:spPr>
      </p:pic>
      <p:pic>
        <p:nvPicPr>
          <p:cNvPr id="216" name="Google Shape;216;p7"/>
          <p:cNvPicPr preferRelativeResize="0"/>
          <p:nvPr/>
        </p:nvPicPr>
        <p:blipFill rotWithShape="1">
          <a:blip r:embed="rId4">
            <a:alphaModFix/>
          </a:blip>
          <a:srcRect/>
          <a:stretch/>
        </p:blipFill>
        <p:spPr>
          <a:xfrm>
            <a:off x="7729350" y="2068905"/>
            <a:ext cx="603000" cy="306000"/>
          </a:xfrm>
          <a:prstGeom prst="rect">
            <a:avLst/>
          </a:prstGeom>
          <a:noFill/>
          <a:ln>
            <a:noFill/>
          </a:ln>
        </p:spPr>
      </p:pic>
      <p:pic>
        <p:nvPicPr>
          <p:cNvPr id="217" name="Google Shape;217;p7"/>
          <p:cNvPicPr preferRelativeResize="0"/>
          <p:nvPr/>
        </p:nvPicPr>
        <p:blipFill rotWithShape="1">
          <a:blip r:embed="rId5">
            <a:alphaModFix/>
          </a:blip>
          <a:srcRect/>
          <a:stretch/>
        </p:blipFill>
        <p:spPr>
          <a:xfrm>
            <a:off x="3334401" y="1894002"/>
            <a:ext cx="494101" cy="480896"/>
          </a:xfrm>
          <a:prstGeom prst="rect">
            <a:avLst/>
          </a:prstGeom>
          <a:noFill/>
          <a:ln>
            <a:noFill/>
          </a:ln>
        </p:spPr>
      </p:pic>
      <p:pic>
        <p:nvPicPr>
          <p:cNvPr id="218" name="Google Shape;218;p7"/>
          <p:cNvPicPr preferRelativeResize="0"/>
          <p:nvPr/>
        </p:nvPicPr>
        <p:blipFill rotWithShape="1">
          <a:blip r:embed="rId6">
            <a:alphaModFix/>
          </a:blip>
          <a:srcRect/>
          <a:stretch/>
        </p:blipFill>
        <p:spPr>
          <a:xfrm>
            <a:off x="5560000" y="1947554"/>
            <a:ext cx="492300" cy="54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p:nvPr/>
        </p:nvSpPr>
        <p:spPr>
          <a:xfrm>
            <a:off x="593725" y="823399"/>
            <a:ext cx="8165700" cy="428700"/>
          </a:xfrm>
          <a:prstGeom prst="rect">
            <a:avLst/>
          </a:prstGeom>
          <a:no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chemeClr val="dk1"/>
              </a:buClr>
              <a:buSzPts val="2400"/>
              <a:buFont typeface="Calibri"/>
              <a:buNone/>
            </a:pPr>
            <a:r>
              <a:rPr lang="en-SG" sz="2800" b="1" i="0" u="none" strike="noStrike" cap="none" dirty="0">
                <a:solidFill>
                  <a:schemeClr val="dk1"/>
                </a:solidFill>
                <a:latin typeface="Calibri"/>
                <a:ea typeface="Calibri"/>
                <a:cs typeface="Calibri"/>
                <a:sym typeface="Calibri"/>
              </a:rPr>
              <a:t>Banking </a:t>
            </a:r>
            <a:endParaRPr sz="1400" b="0" i="0" u="none" strike="noStrike" cap="none" dirty="0">
              <a:solidFill>
                <a:srgbClr val="000000"/>
              </a:solidFill>
              <a:latin typeface="Arial"/>
              <a:ea typeface="Arial"/>
              <a:cs typeface="Arial"/>
              <a:sym typeface="Arial"/>
            </a:endParaRPr>
          </a:p>
        </p:txBody>
      </p:sp>
      <p:sp>
        <p:nvSpPr>
          <p:cNvPr id="224" name="Google Shape;224;p8"/>
          <p:cNvSpPr/>
          <p:nvPr/>
        </p:nvSpPr>
        <p:spPr>
          <a:xfrm>
            <a:off x="1423100" y="1635646"/>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25" name="Google Shape;225;p8"/>
          <p:cNvSpPr/>
          <p:nvPr/>
        </p:nvSpPr>
        <p:spPr>
          <a:xfrm>
            <a:off x="3640375" y="1635646"/>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26" name="Google Shape;226;p8"/>
          <p:cNvSpPr/>
          <p:nvPr/>
        </p:nvSpPr>
        <p:spPr>
          <a:xfrm>
            <a:off x="5857650" y="1643071"/>
            <a:ext cx="2072400" cy="20724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27" name="Google Shape;227;p8"/>
          <p:cNvSpPr txBox="1"/>
          <p:nvPr/>
        </p:nvSpPr>
        <p:spPr>
          <a:xfrm>
            <a:off x="1504250" y="2443896"/>
            <a:ext cx="1910100" cy="38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Financial Institution</a:t>
            </a:r>
            <a:endParaRPr sz="1600" b="1" i="0" u="none" strike="noStrike" cap="none" dirty="0">
              <a:solidFill>
                <a:srgbClr val="00B0F0"/>
              </a:solidFill>
              <a:latin typeface="Calibri"/>
              <a:ea typeface="Calibri"/>
              <a:cs typeface="Calibri"/>
              <a:sym typeface="Calibri"/>
            </a:endParaRPr>
          </a:p>
        </p:txBody>
      </p:sp>
      <p:sp>
        <p:nvSpPr>
          <p:cNvPr id="228" name="Google Shape;228;p8"/>
          <p:cNvSpPr txBox="1"/>
          <p:nvPr/>
        </p:nvSpPr>
        <p:spPr>
          <a:xfrm>
            <a:off x="3735925" y="2443904"/>
            <a:ext cx="1881300" cy="38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Main Bank</a:t>
            </a:r>
            <a:endParaRPr sz="1600" b="1" i="0" u="none" strike="noStrike" cap="none" dirty="0">
              <a:solidFill>
                <a:srgbClr val="00B0F0"/>
              </a:solidFill>
              <a:latin typeface="Calibri"/>
              <a:ea typeface="Calibri"/>
              <a:cs typeface="Calibri"/>
              <a:sym typeface="Calibri"/>
            </a:endParaRPr>
          </a:p>
        </p:txBody>
      </p:sp>
      <p:sp>
        <p:nvSpPr>
          <p:cNvPr id="229" name="Google Shape;229;p8"/>
          <p:cNvSpPr txBox="1"/>
          <p:nvPr/>
        </p:nvSpPr>
        <p:spPr>
          <a:xfrm>
            <a:off x="5938800" y="2422596"/>
            <a:ext cx="188130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Credit Cards </a:t>
            </a:r>
            <a:endParaRPr sz="1600" b="1" i="0" u="none" strike="noStrike" cap="none" dirty="0">
              <a:solidFill>
                <a:srgbClr val="00B0F0"/>
              </a:solidFill>
              <a:latin typeface="Calibri"/>
              <a:ea typeface="Calibri"/>
              <a:cs typeface="Calibri"/>
              <a:sym typeface="Calibri"/>
            </a:endParaRPr>
          </a:p>
        </p:txBody>
      </p:sp>
      <p:sp>
        <p:nvSpPr>
          <p:cNvPr id="230" name="Google Shape;230;p8"/>
          <p:cNvSpPr txBox="1"/>
          <p:nvPr/>
        </p:nvSpPr>
        <p:spPr>
          <a:xfrm>
            <a:off x="1482425" y="2815382"/>
            <a:ext cx="1910100" cy="4881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Where accounts or cards are held</a:t>
            </a:r>
            <a:endParaRPr sz="2000" b="0" i="0" u="none" strike="noStrike" cap="none" dirty="0">
              <a:solidFill>
                <a:schemeClr val="dk1"/>
              </a:solidFill>
              <a:latin typeface="Calibri"/>
              <a:ea typeface="Calibri"/>
              <a:cs typeface="Calibri"/>
              <a:sym typeface="Calibri"/>
            </a:endParaRPr>
          </a:p>
        </p:txBody>
      </p:sp>
      <p:sp>
        <p:nvSpPr>
          <p:cNvPr id="231" name="Google Shape;231;p8"/>
          <p:cNvSpPr txBox="1"/>
          <p:nvPr/>
        </p:nvSpPr>
        <p:spPr>
          <a:xfrm>
            <a:off x="3721525" y="2824021"/>
            <a:ext cx="19101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Which bank</a:t>
            </a:r>
            <a:endParaRPr sz="1400" b="0" i="0" u="none" strike="noStrike" cap="none" dirty="0">
              <a:solidFill>
                <a:schemeClr val="dk1"/>
              </a:solidFill>
              <a:latin typeface="Calibri"/>
              <a:ea typeface="Calibri"/>
              <a:cs typeface="Calibri"/>
              <a:sym typeface="Calibri"/>
            </a:endParaRPr>
          </a:p>
        </p:txBody>
      </p:sp>
      <p:sp>
        <p:nvSpPr>
          <p:cNvPr id="232" name="Google Shape;232;p8"/>
          <p:cNvSpPr txBox="1"/>
          <p:nvPr/>
        </p:nvSpPr>
        <p:spPr>
          <a:xfrm>
            <a:off x="5938800" y="2824025"/>
            <a:ext cx="19569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Personal Usage</a:t>
            </a:r>
            <a:endParaRPr sz="2000" b="0" i="0" u="none" strike="noStrike" cap="none" dirty="0">
              <a:solidFill>
                <a:schemeClr val="dk1"/>
              </a:solidFill>
              <a:latin typeface="Calibri"/>
              <a:ea typeface="Calibri"/>
              <a:cs typeface="Calibri"/>
              <a:sym typeface="Calibri"/>
            </a:endParaRPr>
          </a:p>
        </p:txBody>
      </p:sp>
      <p:sp>
        <p:nvSpPr>
          <p:cNvPr id="233" name="Google Shape;233;p8"/>
          <p:cNvSpPr txBox="1"/>
          <p:nvPr/>
        </p:nvSpPr>
        <p:spPr>
          <a:xfrm>
            <a:off x="1446450" y="3747258"/>
            <a:ext cx="1910100" cy="75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11</a:t>
            </a:r>
            <a:r>
              <a:rPr lang="en-SG"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endParaRPr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Financial Institutions</a:t>
            </a:r>
            <a:endParaRPr sz="1600" b="0" i="0" u="none" strike="noStrike" cap="none" dirty="0">
              <a:solidFill>
                <a:schemeClr val="dk1"/>
              </a:solidFill>
              <a:latin typeface="Calibri"/>
              <a:ea typeface="Calibri"/>
              <a:cs typeface="Calibri"/>
              <a:sym typeface="Calibri"/>
            </a:endParaRPr>
          </a:p>
        </p:txBody>
      </p:sp>
      <p:sp>
        <p:nvSpPr>
          <p:cNvPr id="234" name="Google Shape;234;p8"/>
          <p:cNvSpPr txBox="1"/>
          <p:nvPr/>
        </p:nvSpPr>
        <p:spPr>
          <a:xfrm>
            <a:off x="4005975" y="3747258"/>
            <a:ext cx="1359600" cy="75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1800"/>
              <a:buFont typeface="Calibri"/>
              <a:buNone/>
            </a:pPr>
            <a:r>
              <a:rPr lang="en-SG" sz="1800" b="1" i="0" u="none" strike="noStrike" cap="none" dirty="0">
                <a:solidFill>
                  <a:srgbClr val="00B0F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11</a:t>
            </a:r>
            <a:r>
              <a:rPr lang="en-SG"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endParaRPr sz="1800" b="1" i="0" u="none" strike="noStrike" cap="none" dirty="0">
              <a:solidFill>
                <a:schemeClr val="accent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0" marR="0" lvl="0" indent="0" algn="ctr" rtl="0">
              <a:lnSpc>
                <a:spcPct val="100000"/>
              </a:lnSpc>
              <a:spcBef>
                <a:spcPts val="0"/>
              </a:spcBef>
              <a:spcAft>
                <a:spcPts val="0"/>
              </a:spcAft>
              <a:buClr>
                <a:schemeClr val="dk1"/>
              </a:buClr>
              <a:buSzPts val="1600"/>
              <a:buFont typeface="Calibri"/>
              <a:buNone/>
            </a:pPr>
            <a:r>
              <a:rPr lang="en-SG" sz="1600" b="0" i="0" u="none" strike="noStrike" cap="non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Banks</a:t>
            </a:r>
            <a:endParaRPr sz="1600" b="0" i="0" u="none" strike="noStrike" cap="none" dirty="0">
              <a:solidFill>
                <a:schemeClr val="dk1"/>
              </a:solidFill>
              <a:latin typeface="Calibri"/>
              <a:ea typeface="Calibri"/>
              <a:cs typeface="Calibri"/>
              <a:sym typeface="Calibri"/>
            </a:endParaRPr>
          </a:p>
        </p:txBody>
      </p:sp>
      <p:pic>
        <p:nvPicPr>
          <p:cNvPr id="235" name="Google Shape;235;p8"/>
          <p:cNvPicPr preferRelativeResize="0"/>
          <p:nvPr/>
        </p:nvPicPr>
        <p:blipFill rotWithShape="1">
          <a:blip r:embed="rId3">
            <a:alphaModFix/>
          </a:blip>
          <a:srcRect/>
          <a:stretch/>
        </p:blipFill>
        <p:spPr>
          <a:xfrm>
            <a:off x="6580050" y="1934508"/>
            <a:ext cx="627600" cy="488100"/>
          </a:xfrm>
          <a:prstGeom prst="rect">
            <a:avLst/>
          </a:prstGeom>
          <a:noFill/>
          <a:ln>
            <a:noFill/>
          </a:ln>
        </p:spPr>
      </p:pic>
      <p:pic>
        <p:nvPicPr>
          <p:cNvPr id="236" name="Google Shape;236;p8"/>
          <p:cNvPicPr preferRelativeResize="0"/>
          <p:nvPr/>
        </p:nvPicPr>
        <p:blipFill rotWithShape="1">
          <a:blip r:embed="rId4">
            <a:alphaModFix/>
          </a:blip>
          <a:srcRect/>
          <a:stretch/>
        </p:blipFill>
        <p:spPr>
          <a:xfrm>
            <a:off x="2148424" y="1888608"/>
            <a:ext cx="578100" cy="579900"/>
          </a:xfrm>
          <a:prstGeom prst="rect">
            <a:avLst/>
          </a:prstGeom>
          <a:noFill/>
          <a:ln>
            <a:noFill/>
          </a:ln>
        </p:spPr>
      </p:pic>
      <p:pic>
        <p:nvPicPr>
          <p:cNvPr id="237" name="Google Shape;237;p8"/>
          <p:cNvPicPr preferRelativeResize="0"/>
          <p:nvPr/>
        </p:nvPicPr>
        <p:blipFill rotWithShape="1">
          <a:blip r:embed="rId5">
            <a:alphaModFix/>
          </a:blip>
          <a:srcRect/>
          <a:stretch/>
        </p:blipFill>
        <p:spPr>
          <a:xfrm>
            <a:off x="4371976" y="1977847"/>
            <a:ext cx="627600" cy="40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idx="4294967295"/>
          </p:nvPr>
        </p:nvSpPr>
        <p:spPr>
          <a:xfrm>
            <a:off x="218963" y="909638"/>
            <a:ext cx="8673517" cy="428625"/>
          </a:xfrm>
          <a:prstGeom prst="rect">
            <a:avLst/>
          </a:prstGeom>
          <a:noFill/>
          <a:ln>
            <a:noFill/>
          </a:ln>
        </p:spPr>
        <p:txBody>
          <a:bodyPr spcFirstLastPara="1" wrap="square" lIns="91425" tIns="0" rIns="91425" bIns="0" anchor="b" anchorCtr="0">
            <a:noAutofit/>
          </a:bodyPr>
          <a:lstStyle/>
          <a:p>
            <a:pPr marL="0" lvl="0" indent="0" algn="l" rtl="0">
              <a:lnSpc>
                <a:spcPct val="100000"/>
              </a:lnSpc>
              <a:spcBef>
                <a:spcPts val="0"/>
              </a:spcBef>
              <a:spcAft>
                <a:spcPts val="0"/>
              </a:spcAft>
              <a:buClr>
                <a:schemeClr val="dk1"/>
              </a:buClr>
              <a:buSzPts val="2400"/>
              <a:buFont typeface="Calibri"/>
              <a:buNone/>
            </a:pPr>
            <a:r>
              <a:rPr lang="en-SG" sz="2800" b="1" dirty="0">
                <a:latin typeface="Calibri"/>
                <a:ea typeface="Calibri"/>
                <a:cs typeface="Calibri"/>
                <a:sym typeface="Calibri"/>
              </a:rPr>
              <a:t>Cellular </a:t>
            </a:r>
            <a:endParaRPr dirty="0"/>
          </a:p>
        </p:txBody>
      </p:sp>
      <p:sp>
        <p:nvSpPr>
          <p:cNvPr id="243" name="Google Shape;243;p9"/>
          <p:cNvSpPr/>
          <p:nvPr/>
        </p:nvSpPr>
        <p:spPr>
          <a:xfrm>
            <a:off x="137813" y="1528125"/>
            <a:ext cx="2160000" cy="21600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44" name="Google Shape;244;p9"/>
          <p:cNvSpPr/>
          <p:nvPr/>
        </p:nvSpPr>
        <p:spPr>
          <a:xfrm>
            <a:off x="2355088" y="1528125"/>
            <a:ext cx="2160000" cy="21600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45" name="Google Shape;245;p9"/>
          <p:cNvSpPr/>
          <p:nvPr/>
        </p:nvSpPr>
        <p:spPr>
          <a:xfrm>
            <a:off x="4572363" y="1535550"/>
            <a:ext cx="2160000" cy="21600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46" name="Google Shape;246;p9"/>
          <p:cNvSpPr/>
          <p:nvPr/>
        </p:nvSpPr>
        <p:spPr>
          <a:xfrm>
            <a:off x="6804488" y="1528125"/>
            <a:ext cx="2160000" cy="2160000"/>
          </a:xfrm>
          <a:prstGeom prst="ellipse">
            <a:avLst/>
          </a:prstGeom>
          <a:noFill/>
          <a:ln w="28575" cap="flat" cmpd="sng">
            <a:solidFill>
              <a:srgbClr val="00B0F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47" name="Google Shape;247;p9"/>
          <p:cNvSpPr txBox="1"/>
          <p:nvPr/>
        </p:nvSpPr>
        <p:spPr>
          <a:xfrm>
            <a:off x="137812" y="2336607"/>
            <a:ext cx="2129931" cy="38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Number of cell phones</a:t>
            </a:r>
            <a:endParaRPr sz="1600" b="1" i="0" u="none" strike="noStrike" cap="none" dirty="0">
              <a:solidFill>
                <a:srgbClr val="00B0F0"/>
              </a:solidFill>
              <a:latin typeface="Calibri"/>
              <a:ea typeface="Calibri"/>
              <a:cs typeface="Calibri"/>
              <a:sym typeface="Calibri"/>
            </a:endParaRPr>
          </a:p>
        </p:txBody>
      </p:sp>
      <p:sp>
        <p:nvSpPr>
          <p:cNvPr id="248" name="Google Shape;248;p9"/>
          <p:cNvSpPr txBox="1"/>
          <p:nvPr/>
        </p:nvSpPr>
        <p:spPr>
          <a:xfrm>
            <a:off x="2339752" y="2294582"/>
            <a:ext cx="2232248" cy="56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Personal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Ownership</a:t>
            </a:r>
            <a:endParaRPr sz="1600" b="1" i="0" u="none" strike="noStrike" cap="none" dirty="0">
              <a:solidFill>
                <a:srgbClr val="00B0F0"/>
              </a:solidFill>
              <a:latin typeface="Calibri"/>
              <a:ea typeface="Calibri"/>
              <a:cs typeface="Calibri"/>
              <a:sym typeface="Calibri"/>
            </a:endParaRPr>
          </a:p>
        </p:txBody>
      </p:sp>
      <p:sp>
        <p:nvSpPr>
          <p:cNvPr id="249" name="Google Shape;249;p9"/>
          <p:cNvSpPr txBox="1"/>
          <p:nvPr/>
        </p:nvSpPr>
        <p:spPr>
          <a:xfrm>
            <a:off x="4572000" y="2315307"/>
            <a:ext cx="2160240" cy="42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Type Used Most Often</a:t>
            </a:r>
            <a:endParaRPr sz="1600" b="1" i="0" u="none" strike="noStrike" cap="none" dirty="0">
              <a:solidFill>
                <a:srgbClr val="00B0F0"/>
              </a:solidFill>
              <a:latin typeface="Calibri"/>
              <a:ea typeface="Calibri"/>
              <a:cs typeface="Calibri"/>
              <a:sym typeface="Calibri"/>
            </a:endParaRPr>
          </a:p>
        </p:txBody>
      </p:sp>
      <p:sp>
        <p:nvSpPr>
          <p:cNvPr id="250" name="Google Shape;250;p9"/>
          <p:cNvSpPr txBox="1"/>
          <p:nvPr/>
        </p:nvSpPr>
        <p:spPr>
          <a:xfrm>
            <a:off x="6804248" y="2351007"/>
            <a:ext cx="2232248" cy="35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B0F0"/>
              </a:buClr>
              <a:buSzPts val="1600"/>
              <a:buFont typeface="Calibri"/>
              <a:buNone/>
            </a:pPr>
            <a:r>
              <a:rPr lang="en-SG" sz="1600" b="1" i="0" u="none" strike="noStrike" cap="none" dirty="0">
                <a:solidFill>
                  <a:srgbClr val="00B0F0"/>
                </a:solidFill>
                <a:latin typeface="Calibri"/>
                <a:ea typeface="Calibri"/>
                <a:cs typeface="Calibri"/>
                <a:sym typeface="Calibri"/>
              </a:rPr>
              <a:t>Network Provider </a:t>
            </a:r>
            <a:endParaRPr sz="1600" b="1" i="0" u="none" strike="noStrike" cap="none" dirty="0">
              <a:solidFill>
                <a:srgbClr val="00B0F0"/>
              </a:solidFill>
              <a:latin typeface="Calibri"/>
              <a:ea typeface="Calibri"/>
              <a:cs typeface="Calibri"/>
              <a:sym typeface="Calibri"/>
            </a:endParaRPr>
          </a:p>
        </p:txBody>
      </p:sp>
      <p:sp>
        <p:nvSpPr>
          <p:cNvPr id="251" name="Google Shape;251;p9"/>
          <p:cNvSpPr txBox="1"/>
          <p:nvPr/>
        </p:nvSpPr>
        <p:spPr>
          <a:xfrm>
            <a:off x="218963" y="2787774"/>
            <a:ext cx="1910100" cy="105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In Household</a:t>
            </a:r>
            <a:endParaRPr sz="2000" b="0" i="0" u="none" strike="noStrike" cap="none" dirty="0">
              <a:solidFill>
                <a:schemeClr val="dk1"/>
              </a:solidFill>
              <a:latin typeface="Calibri"/>
              <a:ea typeface="Calibri"/>
              <a:cs typeface="Calibri"/>
              <a:sym typeface="Calibri"/>
            </a:endParaRPr>
          </a:p>
        </p:txBody>
      </p:sp>
      <p:sp>
        <p:nvSpPr>
          <p:cNvPr id="252" name="Google Shape;252;p9"/>
          <p:cNvSpPr txBox="1"/>
          <p:nvPr/>
        </p:nvSpPr>
        <p:spPr>
          <a:xfrm>
            <a:off x="2497412" y="2855070"/>
            <a:ext cx="19101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Own or Use</a:t>
            </a:r>
            <a:endParaRPr sz="1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4716016" y="2643758"/>
            <a:ext cx="1881300" cy="796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Ordinary </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Feature </a:t>
            </a:r>
            <a:endParaRPr sz="1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Smartphone</a:t>
            </a:r>
            <a:endParaRPr sz="2000" b="0" i="0" u="none" strike="noStrike" cap="none" dirty="0">
              <a:solidFill>
                <a:schemeClr val="dk1"/>
              </a:solidFill>
              <a:latin typeface="Calibri"/>
              <a:ea typeface="Calibri"/>
              <a:cs typeface="Calibri"/>
              <a:sym typeface="Calibri"/>
            </a:endParaRPr>
          </a:p>
        </p:txBody>
      </p:sp>
      <p:sp>
        <p:nvSpPr>
          <p:cNvPr id="254" name="Google Shape;254;p9"/>
          <p:cNvSpPr txBox="1"/>
          <p:nvPr/>
        </p:nvSpPr>
        <p:spPr>
          <a:xfrm>
            <a:off x="6948264" y="2643758"/>
            <a:ext cx="1881300" cy="6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Vodacom</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Cell C</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Telkom</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SG" sz="1400" b="0" i="0" u="none" strike="noStrike" cap="none" dirty="0">
                <a:solidFill>
                  <a:schemeClr val="dk1"/>
                </a:solidFill>
                <a:latin typeface="Calibri"/>
                <a:ea typeface="Calibri"/>
                <a:cs typeface="Calibri"/>
                <a:sym typeface="Calibri"/>
              </a:rPr>
              <a:t>MTN</a:t>
            </a: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42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pic>
        <p:nvPicPr>
          <p:cNvPr id="255" name="Google Shape;255;p9"/>
          <p:cNvPicPr preferRelativeResize="0"/>
          <p:nvPr/>
        </p:nvPicPr>
        <p:blipFill rotWithShape="1">
          <a:blip r:embed="rId3">
            <a:alphaModFix/>
          </a:blip>
          <a:srcRect/>
          <a:stretch/>
        </p:blipFill>
        <p:spPr>
          <a:xfrm>
            <a:off x="1016353" y="1711049"/>
            <a:ext cx="315300" cy="548700"/>
          </a:xfrm>
          <a:prstGeom prst="rect">
            <a:avLst/>
          </a:prstGeom>
          <a:noFill/>
          <a:ln>
            <a:noFill/>
          </a:ln>
        </p:spPr>
      </p:pic>
      <p:pic>
        <p:nvPicPr>
          <p:cNvPr id="256" name="Google Shape;256;p9"/>
          <p:cNvPicPr preferRelativeResize="0"/>
          <p:nvPr/>
        </p:nvPicPr>
        <p:blipFill rotWithShape="1">
          <a:blip r:embed="rId4">
            <a:alphaModFix/>
          </a:blip>
          <a:srcRect/>
          <a:stretch/>
        </p:blipFill>
        <p:spPr>
          <a:xfrm>
            <a:off x="5394212" y="1674429"/>
            <a:ext cx="511800" cy="528900"/>
          </a:xfrm>
          <a:prstGeom prst="rect">
            <a:avLst/>
          </a:prstGeom>
          <a:noFill/>
          <a:ln>
            <a:noFill/>
          </a:ln>
        </p:spPr>
      </p:pic>
      <p:pic>
        <p:nvPicPr>
          <p:cNvPr id="257" name="Google Shape;257;p9"/>
          <p:cNvPicPr preferRelativeResize="0"/>
          <p:nvPr/>
        </p:nvPicPr>
        <p:blipFill rotWithShape="1">
          <a:blip r:embed="rId5">
            <a:alphaModFix/>
          </a:blip>
          <a:srcRect/>
          <a:stretch/>
        </p:blipFill>
        <p:spPr>
          <a:xfrm>
            <a:off x="7630688" y="1711049"/>
            <a:ext cx="420000" cy="548700"/>
          </a:xfrm>
          <a:prstGeom prst="rect">
            <a:avLst/>
          </a:prstGeom>
          <a:noFill/>
          <a:ln>
            <a:noFill/>
          </a:ln>
        </p:spPr>
      </p:pic>
      <p:pic>
        <p:nvPicPr>
          <p:cNvPr id="258" name="Google Shape;258;p9"/>
          <p:cNvPicPr preferRelativeResize="0"/>
          <p:nvPr/>
        </p:nvPicPr>
        <p:blipFill rotWithShape="1">
          <a:blip r:embed="rId6">
            <a:alphaModFix/>
          </a:blip>
          <a:srcRect/>
          <a:stretch/>
        </p:blipFill>
        <p:spPr>
          <a:xfrm>
            <a:off x="3150091" y="1697668"/>
            <a:ext cx="482400" cy="4824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3346</TotalTime>
  <Words>4631</Words>
  <Application>Microsoft Office PowerPoint</Application>
  <PresentationFormat>On-screen Show (16:9)</PresentationFormat>
  <Paragraphs>874</Paragraphs>
  <Slides>64</Slides>
  <Notes>61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64</vt:i4>
      </vt:variant>
    </vt:vector>
  </HeadingPairs>
  <TitlesOfParts>
    <vt:vector size="75" baseType="lpstr">
      <vt:lpstr>Calibri</vt:lpstr>
      <vt:lpstr>Helvetica Neue</vt:lpstr>
      <vt:lpstr>Inter</vt:lpstr>
      <vt:lpstr>Archivo Narrow</vt:lpstr>
      <vt:lpstr>Calibri Light</vt:lpstr>
      <vt:lpstr>Arial</vt:lpstr>
      <vt:lpstr>Open Sans</vt:lpstr>
      <vt:lpstr>Meiryo</vt:lpstr>
      <vt:lpstr>1_Office Theme</vt:lpstr>
      <vt:lpstr>2_Office Theme</vt:lpstr>
      <vt:lpstr>3_Office Theme</vt:lpstr>
      <vt:lpstr>PowerPoint Presentation</vt:lpstr>
      <vt:lpstr>PowerPoint Presentation</vt:lpstr>
      <vt:lpstr>PowerPoint Presentation</vt:lpstr>
      <vt:lpstr>Fusion 2022 Studies </vt:lpstr>
      <vt:lpstr>PowerPoint Presentation</vt:lpstr>
      <vt:lpstr>PowerPoint Presentation</vt:lpstr>
      <vt:lpstr>Automotive</vt:lpstr>
      <vt:lpstr>PowerPoint Presentation</vt:lpstr>
      <vt:lpstr>Cellular </vt:lpstr>
      <vt:lpstr>Retail chains </vt:lpstr>
      <vt:lpstr>People</vt:lpstr>
      <vt:lpstr>REader  Audience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What is TAMS  </vt:lpstr>
      <vt:lpstr>PowerPoint Presentation</vt:lpstr>
      <vt:lpstr>What is RAMS AMPLIFY™ </vt:lpstr>
      <vt:lpstr>PowerPoint Presentation</vt:lpstr>
      <vt:lpstr>What is CPS</vt:lpstr>
      <vt:lpstr>FMCG </vt:lpstr>
      <vt:lpstr>CPS GLOBAL FOOTPRINT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the Industry (2018)</vt:lpstr>
      <vt:lpstr>PowerPoint Presentation</vt:lpstr>
      <vt:lpstr>Survey Methodology Overview</vt:lpstr>
      <vt:lpstr>Online methodology</vt:lpstr>
      <vt:lpstr>Countries Using Online Methodology</vt:lpstr>
      <vt:lpstr>Online methodology</vt:lpstr>
      <vt:lpstr>WHAT IS DATA FUSION?</vt:lpstr>
      <vt:lpstr>Fusion in Practice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Langschmidt</dc:creator>
  <cp:lastModifiedBy>Peter Langschmidt</cp:lastModifiedBy>
  <cp:revision>80</cp:revision>
  <dcterms:modified xsi:type="dcterms:W3CDTF">2022-10-18T14:16:46Z</dcterms:modified>
</cp:coreProperties>
</file>